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video/unknown"/>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6"/>
  </p:notesMasterIdLst>
  <p:sldIdLst>
    <p:sldId id="327" r:id="rId3"/>
    <p:sldId id="275" r:id="rId4"/>
    <p:sldId id="276" r:id="rId5"/>
    <p:sldId id="318" r:id="rId6"/>
    <p:sldId id="306" r:id="rId7"/>
    <p:sldId id="319" r:id="rId8"/>
    <p:sldId id="322" r:id="rId9"/>
    <p:sldId id="323" r:id="rId10"/>
    <p:sldId id="324" r:id="rId11"/>
    <p:sldId id="326" r:id="rId12"/>
    <p:sldId id="328" r:id="rId13"/>
    <p:sldId id="329" r:id="rId14"/>
    <p:sldId id="290" r:id="rId15"/>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5D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9" autoAdjust="0"/>
    <p:restoredTop sz="91331" autoAdjust="0"/>
  </p:normalViewPr>
  <p:slideViewPr>
    <p:cSldViewPr>
      <p:cViewPr varScale="1">
        <p:scale>
          <a:sx n="95" d="100"/>
          <a:sy n="95" d="100"/>
        </p:scale>
        <p:origin x="-648" y="-90"/>
      </p:cViewPr>
      <p:guideLst>
        <p:guide orient="horz" pos="758"/>
        <p:guide pos="79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58ED259-8DFF-475A-9BB1-B0CF69A7F4E8}" type="datetimeFigureOut">
              <a:rPr lang="zh-CN" altLang="en-US" smtClean="0"/>
              <a:t>2017/10/10</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5E974E6-CCAE-4562-9F29-3E30C3F1E132}" type="slidenum">
              <a:rPr lang="zh-CN" altLang="en-US" smtClean="0"/>
              <a:t>‹#›</a:t>
            </a:fld>
            <a:endParaRPr lang="zh-CN" altLang="en-US"/>
          </a:p>
        </p:txBody>
      </p:sp>
    </p:spTree>
    <p:extLst>
      <p:ext uri="{BB962C8B-B14F-4D97-AF65-F5344CB8AC3E}">
        <p14:creationId xmlns:p14="http://schemas.microsoft.com/office/powerpoint/2010/main" val="38843343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dirty="0" smtClean="0"/>
              <a:t>如果商家仓解析得不正确如何调整。</a:t>
            </a:r>
            <a:endParaRPr lang="en-US" altLang="zh-CN" dirty="0" smtClean="0"/>
          </a:p>
          <a:p>
            <a:r>
              <a:rPr lang="zh-CN" altLang="en-US" dirty="0" smtClean="0"/>
              <a:t>商家仓是接口回传的。也无法手工添加。</a:t>
            </a:r>
            <a:endParaRPr lang="zh-CN" altLang="en-US" dirty="0"/>
          </a:p>
        </p:txBody>
      </p:sp>
      <p:sp>
        <p:nvSpPr>
          <p:cNvPr id="4" name="灯片编号占位符 3"/>
          <p:cNvSpPr>
            <a:spLocks noGrp="1"/>
          </p:cNvSpPr>
          <p:nvPr>
            <p:ph type="sldNum" sz="quarter" idx="10"/>
          </p:nvPr>
        </p:nvSpPr>
        <p:spPr/>
        <p:txBody>
          <a:bodyPr/>
          <a:lstStyle/>
          <a:p>
            <a:fld id="{E5E974E6-CCAE-4562-9F29-3E30C3F1E132}" type="slidenum">
              <a:rPr lang="zh-CN" altLang="en-US" smtClean="0"/>
              <a:t>6</a:t>
            </a:fld>
            <a:endParaRPr lang="zh-CN" altLang="en-US"/>
          </a:p>
        </p:txBody>
      </p:sp>
    </p:spTree>
    <p:extLst>
      <p:ext uri="{BB962C8B-B14F-4D97-AF65-F5344CB8AC3E}">
        <p14:creationId xmlns:p14="http://schemas.microsoft.com/office/powerpoint/2010/main" val="1465377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dirty="0" smtClean="0"/>
              <a:t>如果商家仓解析得不正确如何调整。</a:t>
            </a:r>
            <a:endParaRPr lang="en-US" altLang="zh-CN" dirty="0" smtClean="0"/>
          </a:p>
          <a:p>
            <a:r>
              <a:rPr lang="zh-CN" altLang="en-US" dirty="0" smtClean="0"/>
              <a:t>商家仓是接口回传的。也无法手工添加。</a:t>
            </a:r>
            <a:endParaRPr lang="zh-CN" altLang="en-US" dirty="0"/>
          </a:p>
        </p:txBody>
      </p:sp>
      <p:sp>
        <p:nvSpPr>
          <p:cNvPr id="4" name="灯片编号占位符 3"/>
          <p:cNvSpPr>
            <a:spLocks noGrp="1"/>
          </p:cNvSpPr>
          <p:nvPr>
            <p:ph type="sldNum" sz="quarter" idx="10"/>
          </p:nvPr>
        </p:nvSpPr>
        <p:spPr/>
        <p:txBody>
          <a:bodyPr/>
          <a:lstStyle/>
          <a:p>
            <a:fld id="{E5E974E6-CCAE-4562-9F29-3E30C3F1E132}" type="slidenum">
              <a:rPr lang="zh-CN" altLang="en-US" smtClean="0"/>
              <a:t>7</a:t>
            </a:fld>
            <a:endParaRPr lang="zh-CN" altLang="en-US"/>
          </a:p>
        </p:txBody>
      </p:sp>
    </p:spTree>
    <p:extLst>
      <p:ext uri="{BB962C8B-B14F-4D97-AF65-F5344CB8AC3E}">
        <p14:creationId xmlns:p14="http://schemas.microsoft.com/office/powerpoint/2010/main" val="1465377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dirty="0" smtClean="0"/>
              <a:t>如果商家仓解析得不正确如何调整。</a:t>
            </a:r>
            <a:endParaRPr lang="en-US" altLang="zh-CN" dirty="0" smtClean="0"/>
          </a:p>
          <a:p>
            <a:r>
              <a:rPr lang="zh-CN" altLang="en-US" dirty="0" smtClean="0"/>
              <a:t>商家仓是接口回传的。也无法手工添加。</a:t>
            </a:r>
            <a:endParaRPr lang="zh-CN" altLang="en-US" dirty="0"/>
          </a:p>
        </p:txBody>
      </p:sp>
      <p:sp>
        <p:nvSpPr>
          <p:cNvPr id="4" name="灯片编号占位符 3"/>
          <p:cNvSpPr>
            <a:spLocks noGrp="1"/>
          </p:cNvSpPr>
          <p:nvPr>
            <p:ph type="sldNum" sz="quarter" idx="10"/>
          </p:nvPr>
        </p:nvSpPr>
        <p:spPr/>
        <p:txBody>
          <a:bodyPr/>
          <a:lstStyle/>
          <a:p>
            <a:fld id="{E5E974E6-CCAE-4562-9F29-3E30C3F1E132}" type="slidenum">
              <a:rPr lang="zh-CN" altLang="en-US" smtClean="0"/>
              <a:t>8</a:t>
            </a:fld>
            <a:endParaRPr lang="zh-CN" altLang="en-US"/>
          </a:p>
        </p:txBody>
      </p:sp>
    </p:spTree>
    <p:extLst>
      <p:ext uri="{BB962C8B-B14F-4D97-AF65-F5344CB8AC3E}">
        <p14:creationId xmlns:p14="http://schemas.microsoft.com/office/powerpoint/2010/main" val="1465377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dirty="0" smtClean="0"/>
              <a:t>如果商家仓解析得不正确如何调整。</a:t>
            </a:r>
            <a:endParaRPr lang="en-US" altLang="zh-CN" dirty="0" smtClean="0"/>
          </a:p>
          <a:p>
            <a:r>
              <a:rPr lang="zh-CN" altLang="en-US" dirty="0" smtClean="0"/>
              <a:t>商家仓是接口回传的。也无法手工添加。</a:t>
            </a:r>
            <a:endParaRPr lang="zh-CN" altLang="en-US" dirty="0"/>
          </a:p>
        </p:txBody>
      </p:sp>
      <p:sp>
        <p:nvSpPr>
          <p:cNvPr id="4" name="灯片编号占位符 3"/>
          <p:cNvSpPr>
            <a:spLocks noGrp="1"/>
          </p:cNvSpPr>
          <p:nvPr>
            <p:ph type="sldNum" sz="quarter" idx="10"/>
          </p:nvPr>
        </p:nvSpPr>
        <p:spPr/>
        <p:txBody>
          <a:bodyPr/>
          <a:lstStyle/>
          <a:p>
            <a:fld id="{E5E974E6-CCAE-4562-9F29-3E30C3F1E132}" type="slidenum">
              <a:rPr lang="zh-CN" altLang="en-US" smtClean="0"/>
              <a:t>9</a:t>
            </a:fld>
            <a:endParaRPr lang="zh-CN" altLang="en-US"/>
          </a:p>
        </p:txBody>
      </p:sp>
    </p:spTree>
    <p:extLst>
      <p:ext uri="{BB962C8B-B14F-4D97-AF65-F5344CB8AC3E}">
        <p14:creationId xmlns:p14="http://schemas.microsoft.com/office/powerpoint/2010/main" val="1465377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dirty="0" smtClean="0"/>
              <a:t>如果商家仓解析得不正确如何调整。</a:t>
            </a:r>
            <a:endParaRPr lang="en-US" altLang="zh-CN" dirty="0" smtClean="0"/>
          </a:p>
          <a:p>
            <a:r>
              <a:rPr lang="zh-CN" altLang="en-US" dirty="0" smtClean="0"/>
              <a:t>商家仓是接口回传的。也无法手工添加。</a:t>
            </a:r>
            <a:endParaRPr lang="zh-CN" altLang="en-US" dirty="0"/>
          </a:p>
        </p:txBody>
      </p:sp>
      <p:sp>
        <p:nvSpPr>
          <p:cNvPr id="4" name="灯片编号占位符 3"/>
          <p:cNvSpPr>
            <a:spLocks noGrp="1"/>
          </p:cNvSpPr>
          <p:nvPr>
            <p:ph type="sldNum" sz="quarter" idx="10"/>
          </p:nvPr>
        </p:nvSpPr>
        <p:spPr/>
        <p:txBody>
          <a:bodyPr/>
          <a:lstStyle/>
          <a:p>
            <a:fld id="{E5E974E6-CCAE-4562-9F29-3E30C3F1E132}" type="slidenum">
              <a:rPr lang="zh-CN" altLang="en-US" smtClean="0"/>
              <a:t>10</a:t>
            </a:fld>
            <a:endParaRPr lang="zh-CN" altLang="en-US"/>
          </a:p>
        </p:txBody>
      </p:sp>
    </p:spTree>
    <p:extLst>
      <p:ext uri="{BB962C8B-B14F-4D97-AF65-F5344CB8AC3E}">
        <p14:creationId xmlns:p14="http://schemas.microsoft.com/office/powerpoint/2010/main" val="1465377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9422524-D50C-4704-92EB-839BD750AE59}" type="slidenum">
              <a:rPr lang="zh-CN" altLang="en-US" smtClean="0"/>
              <a:t>13</a:t>
            </a:fld>
            <a:endParaRPr lang="zh-CN" altLang="en-US" dirty="0"/>
          </a:p>
        </p:txBody>
      </p:sp>
    </p:spTree>
    <p:extLst>
      <p:ext uri="{BB962C8B-B14F-4D97-AF65-F5344CB8AC3E}">
        <p14:creationId xmlns:p14="http://schemas.microsoft.com/office/powerpoint/2010/main" val="9509750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61C2A731-FC5E-400E-B271-82E60A6B03C8}" type="datetimeFigureOut">
              <a:rPr lang="zh-CN" altLang="en-US" smtClean="0"/>
              <a:t>2017/10/10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4E95B4A-EB3E-44D5-952A-12C7BA34202A}" type="slidenum">
              <a:rPr lang="zh-CN" altLang="en-US" smtClean="0"/>
              <a:t>‹#›</a:t>
            </a:fld>
            <a:endParaRPr lang="zh-CN" altLang="en-US"/>
          </a:p>
        </p:txBody>
      </p:sp>
    </p:spTree>
    <p:extLst>
      <p:ext uri="{BB962C8B-B14F-4D97-AF65-F5344CB8AC3E}">
        <p14:creationId xmlns:p14="http://schemas.microsoft.com/office/powerpoint/2010/main" val="26911021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61C2A731-FC5E-400E-B271-82E60A6B03C8}" type="datetimeFigureOut">
              <a:rPr lang="zh-CN" altLang="en-US" smtClean="0"/>
              <a:t>2017/10/10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4E95B4A-EB3E-44D5-952A-12C7BA34202A}" type="slidenum">
              <a:rPr lang="zh-CN" altLang="en-US" smtClean="0"/>
              <a:t>‹#›</a:t>
            </a:fld>
            <a:endParaRPr lang="zh-CN" altLang="en-US"/>
          </a:p>
        </p:txBody>
      </p:sp>
    </p:spTree>
    <p:extLst>
      <p:ext uri="{BB962C8B-B14F-4D97-AF65-F5344CB8AC3E}">
        <p14:creationId xmlns:p14="http://schemas.microsoft.com/office/powerpoint/2010/main" val="24585153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61C2A731-FC5E-400E-B271-82E60A6B03C8}" type="datetimeFigureOut">
              <a:rPr lang="zh-CN" altLang="en-US" smtClean="0"/>
              <a:t>2017/10/10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4E95B4A-EB3E-44D5-952A-12C7BA34202A}" type="slidenum">
              <a:rPr lang="zh-CN" altLang="en-US" smtClean="0"/>
              <a:t>‹#›</a:t>
            </a:fld>
            <a:endParaRPr lang="zh-CN" altLang="en-US"/>
          </a:p>
        </p:txBody>
      </p:sp>
    </p:spTree>
    <p:extLst>
      <p:ext uri="{BB962C8B-B14F-4D97-AF65-F5344CB8AC3E}">
        <p14:creationId xmlns:p14="http://schemas.microsoft.com/office/powerpoint/2010/main" val="14473357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1" y="841772"/>
            <a:ext cx="6858000" cy="1790700"/>
          </a:xfrm>
          <a:prstGeom prst="rect">
            <a:avLst/>
          </a:prstGeom>
        </p:spPr>
        <p:txBody>
          <a:bodyPr anchor="b"/>
          <a:lstStyle>
            <a:lvl1pPr algn="ctr">
              <a:defRPr sz="6000">
                <a:latin typeface="微软雅黑" panose="020B0503020204020204" pitchFamily="34" charset="-122"/>
                <a:ea typeface="微软雅黑" panose="020B0503020204020204" pitchFamily="34" charset="-122"/>
              </a:defRPr>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1" y="2701528"/>
            <a:ext cx="6858000" cy="1241822"/>
          </a:xfrm>
          <a:prstGeom prst="rect">
            <a:avLst/>
          </a:prstGeom>
        </p:spPr>
        <p:txBody>
          <a:bodyPr/>
          <a:lstStyle>
            <a:lvl1pPr marL="0" indent="0" algn="ctr">
              <a:buNone/>
              <a:defRPr sz="2400">
                <a:latin typeface="微软雅黑" panose="020B0503020204020204" pitchFamily="34" charset="-122"/>
                <a:ea typeface="微软雅黑" panose="020B0503020204020204" pitchFamily="34"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atin typeface="微软雅黑" panose="020B0503020204020204" pitchFamily="34" charset="-122"/>
                <a:ea typeface="微软雅黑" panose="020B0503020204020204" pitchFamily="34" charset="-122"/>
              </a:defRPr>
            </a:lvl1pPr>
          </a:lstStyle>
          <a:p>
            <a:endParaRPr lang="en-US" altLang="zh-CN">
              <a:solidFill>
                <a:prstClr val="black"/>
              </a:solidFill>
            </a:endParaRPr>
          </a:p>
        </p:txBody>
      </p:sp>
      <p:sp>
        <p:nvSpPr>
          <p:cNvPr id="5" name="页脚占位符 4"/>
          <p:cNvSpPr>
            <a:spLocks noGrp="1"/>
          </p:cNvSpPr>
          <p:nvPr>
            <p:ph type="ftr" sz="quarter" idx="11"/>
          </p:nvPr>
        </p:nvSpPr>
        <p:spPr/>
        <p:txBody>
          <a:bodyPr/>
          <a:lstStyle>
            <a:lvl1pPr>
              <a:defRPr>
                <a:latin typeface="微软雅黑" panose="020B0503020204020204" pitchFamily="34" charset="-122"/>
                <a:ea typeface="微软雅黑" panose="020B0503020204020204" pitchFamily="34" charset="-122"/>
              </a:defRPr>
            </a:lvl1pPr>
          </a:lstStyle>
          <a:p>
            <a:endParaRPr lang="en-US" altLang="zh-CN">
              <a:solidFill>
                <a:prstClr val="black"/>
              </a:solidFill>
            </a:endParaRPr>
          </a:p>
        </p:txBody>
      </p:sp>
      <p:sp>
        <p:nvSpPr>
          <p:cNvPr id="6" name="灯片编号占位符 5"/>
          <p:cNvSpPr>
            <a:spLocks noGrp="1"/>
          </p:cNvSpPr>
          <p:nvPr>
            <p:ph type="sldNum" sz="quarter" idx="12"/>
          </p:nvPr>
        </p:nvSpPr>
        <p:spPr/>
        <p:txBody>
          <a:bodyPr/>
          <a:lstStyle>
            <a:lvl1pPr>
              <a:defRPr>
                <a:latin typeface="微软雅黑" panose="020B0503020204020204" pitchFamily="34" charset="-122"/>
                <a:ea typeface="微软雅黑" panose="020B0503020204020204" pitchFamily="34" charset="-122"/>
              </a:defRPr>
            </a:lvl1pPr>
          </a:lstStyle>
          <a:p>
            <a:fld id="{5648D3C2-8358-4733-A47C-3379754B0982}" type="slidenum">
              <a:rPr lang="en-US" altLang="zh-CN" smtClean="0">
                <a:solidFill>
                  <a:prstClr val="black"/>
                </a:solidFill>
              </a:rPr>
              <a:pPr/>
              <a:t>‹#›</a:t>
            </a:fld>
            <a:endParaRPr lang="en-US" altLang="zh-CN">
              <a:solidFill>
                <a:prstClr val="black"/>
              </a:solidFill>
            </a:endParaRPr>
          </a:p>
        </p:txBody>
      </p:sp>
    </p:spTree>
    <p:extLst>
      <p:ext uri="{BB962C8B-B14F-4D97-AF65-F5344CB8AC3E}">
        <p14:creationId xmlns:p14="http://schemas.microsoft.com/office/powerpoint/2010/main" val="132583938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52"/>
            <a:ext cx="7886700" cy="569714"/>
          </a:xfrm>
          <a:prstGeom prst="rect">
            <a:avLst/>
          </a:prstGeom>
        </p:spPr>
        <p:txBody>
          <a:bodyPr/>
          <a:lstStyle>
            <a:lvl1pPr algn="l">
              <a:defRPr sz="3600" b="1">
                <a:solidFill>
                  <a:schemeClr val="tx1"/>
                </a:solidFill>
                <a:latin typeface="微软雅黑" panose="020B0503020204020204" pitchFamily="34" charset="-122"/>
                <a:ea typeface="微软雅黑" panose="020B0503020204020204" pitchFamily="34" charset="-122"/>
              </a:defRPr>
            </a:lvl1pPr>
          </a:lstStyle>
          <a:p>
            <a:r>
              <a:rPr lang="zh-CN" altLang="en-US" dirty="0" smtClean="0"/>
              <a:t>单击此处编辑母版标题样式</a:t>
            </a:r>
            <a:endParaRPr lang="zh-CN" altLang="en-US" dirty="0"/>
          </a:p>
        </p:txBody>
      </p:sp>
      <p:sp>
        <p:nvSpPr>
          <p:cNvPr id="3" name="内容占位符 2"/>
          <p:cNvSpPr>
            <a:spLocks noGrp="1"/>
          </p:cNvSpPr>
          <p:nvPr>
            <p:ph idx="1"/>
          </p:nvPr>
        </p:nvSpPr>
        <p:spPr>
          <a:xfrm>
            <a:off x="628650" y="1005580"/>
            <a:ext cx="7886700" cy="3627146"/>
          </a:xfrm>
          <a:prstGeom prst="rect">
            <a:avLst/>
          </a:prstGeom>
        </p:spPr>
        <p:txBody>
          <a:bodyPr/>
          <a:lstStyle>
            <a:lvl1pPr>
              <a:defRPr>
                <a:latin typeface="微软雅黑" panose="020B0503020204020204" pitchFamily="34" charset="-122"/>
                <a:ea typeface="微软雅黑" panose="020B0503020204020204" pitchFamily="34" charset="-122"/>
              </a:defRPr>
            </a:lvl1pPr>
            <a:lvl2pPr>
              <a:defRPr>
                <a:latin typeface="微软雅黑" panose="020B0503020204020204" pitchFamily="34" charset="-122"/>
                <a:ea typeface="微软雅黑" panose="020B0503020204020204" pitchFamily="34" charset="-122"/>
              </a:defRPr>
            </a:lvl2pPr>
            <a:lvl3pPr>
              <a:defRPr>
                <a:latin typeface="微软雅黑" panose="020B0503020204020204" pitchFamily="34" charset="-122"/>
                <a:ea typeface="微软雅黑" panose="020B0503020204020204" pitchFamily="34" charset="-122"/>
              </a:defRPr>
            </a:lvl3pPr>
            <a:lvl4pPr>
              <a:defRPr>
                <a:latin typeface="微软雅黑" panose="020B0503020204020204" pitchFamily="34" charset="-122"/>
                <a:ea typeface="微软雅黑" panose="020B0503020204020204" pitchFamily="34" charset="-122"/>
              </a:defRPr>
            </a:lvl4pPr>
            <a:lvl5pPr>
              <a:defRPr>
                <a:latin typeface="微软雅黑" panose="020B0503020204020204" pitchFamily="34" charset="-122"/>
                <a:ea typeface="微软雅黑" panose="020B0503020204020204" pitchFamily="34"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lstStyle>
            <a:lvl1pPr>
              <a:defRPr>
                <a:latin typeface="微软雅黑" panose="020B0503020204020204" pitchFamily="34" charset="-122"/>
                <a:ea typeface="微软雅黑" panose="020B0503020204020204" pitchFamily="34" charset="-122"/>
              </a:defRPr>
            </a:lvl1pPr>
          </a:lstStyle>
          <a:p>
            <a:endParaRPr lang="en-US" altLang="zh-CN">
              <a:solidFill>
                <a:prstClr val="black"/>
              </a:solidFill>
            </a:endParaRPr>
          </a:p>
        </p:txBody>
      </p:sp>
      <p:sp>
        <p:nvSpPr>
          <p:cNvPr id="5" name="页脚占位符 4"/>
          <p:cNvSpPr>
            <a:spLocks noGrp="1"/>
          </p:cNvSpPr>
          <p:nvPr>
            <p:ph type="ftr" sz="quarter" idx="11"/>
          </p:nvPr>
        </p:nvSpPr>
        <p:spPr/>
        <p:txBody>
          <a:bodyPr/>
          <a:lstStyle>
            <a:lvl1pPr>
              <a:defRPr>
                <a:latin typeface="微软雅黑" panose="020B0503020204020204" pitchFamily="34" charset="-122"/>
                <a:ea typeface="微软雅黑" panose="020B0503020204020204" pitchFamily="34" charset="-122"/>
              </a:defRPr>
            </a:lvl1pPr>
          </a:lstStyle>
          <a:p>
            <a:endParaRPr lang="en-US" altLang="zh-CN">
              <a:solidFill>
                <a:prstClr val="black"/>
              </a:solidFill>
            </a:endParaRPr>
          </a:p>
        </p:txBody>
      </p:sp>
      <p:sp>
        <p:nvSpPr>
          <p:cNvPr id="6" name="灯片编号占位符 5"/>
          <p:cNvSpPr>
            <a:spLocks noGrp="1"/>
          </p:cNvSpPr>
          <p:nvPr>
            <p:ph type="sldNum" sz="quarter" idx="12"/>
          </p:nvPr>
        </p:nvSpPr>
        <p:spPr/>
        <p:txBody>
          <a:bodyPr/>
          <a:lstStyle>
            <a:lvl1pPr>
              <a:defRPr>
                <a:latin typeface="微软雅黑" panose="020B0503020204020204" pitchFamily="34" charset="-122"/>
                <a:ea typeface="微软雅黑" panose="020B0503020204020204" pitchFamily="34" charset="-122"/>
              </a:defRPr>
            </a:lvl1pPr>
          </a:lstStyle>
          <a:p>
            <a:fld id="{B038C794-F04A-4C45-B2C1-A09F6ABD29E0}" type="slidenum">
              <a:rPr lang="en-US" altLang="zh-CN" smtClean="0">
                <a:solidFill>
                  <a:prstClr val="black"/>
                </a:solidFill>
              </a:rPr>
              <a:pPr/>
              <a:t>‹#›</a:t>
            </a:fld>
            <a:endParaRPr lang="en-US" altLang="zh-CN">
              <a:solidFill>
                <a:prstClr val="black"/>
              </a:solidFill>
            </a:endParaRPr>
          </a:p>
        </p:txBody>
      </p:sp>
    </p:spTree>
    <p:extLst>
      <p:ext uri="{BB962C8B-B14F-4D97-AF65-F5344CB8AC3E}">
        <p14:creationId xmlns:p14="http://schemas.microsoft.com/office/powerpoint/2010/main" val="359363846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11"/>
            <a:ext cx="7886700" cy="2139553"/>
          </a:xfrm>
          <a:prstGeom prst="rect">
            <a:avLst/>
          </a:prstGeom>
        </p:spPr>
        <p:txBody>
          <a:bodyPr anchor="b"/>
          <a:lstStyle>
            <a:lvl1pPr>
              <a:defRPr sz="4800">
                <a:latin typeface="微软雅黑" panose="020B0503020204020204" pitchFamily="34" charset="-122"/>
                <a:ea typeface="微软雅黑" panose="020B0503020204020204" pitchFamily="34" charset="-122"/>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3442105"/>
            <a:ext cx="7886700" cy="1125140"/>
          </a:xfrm>
          <a:prstGeom prst="rect">
            <a:avLst/>
          </a:prstGeom>
        </p:spPr>
        <p:txBody>
          <a:bodyPr/>
          <a:lstStyle>
            <a:lvl1pPr marL="0" indent="0">
              <a:buNone/>
              <a:defRPr sz="2400">
                <a:latin typeface="微软雅黑" panose="020B0503020204020204" pitchFamily="34" charset="-122"/>
                <a:ea typeface="微软雅黑" panose="020B0503020204020204" pitchFamily="34" charset="-122"/>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atin typeface="微软雅黑" panose="020B0503020204020204" pitchFamily="34" charset="-122"/>
                <a:ea typeface="微软雅黑" panose="020B0503020204020204" pitchFamily="34" charset="-122"/>
              </a:defRPr>
            </a:lvl1pPr>
          </a:lstStyle>
          <a:p>
            <a:endParaRPr lang="en-US" altLang="zh-CN">
              <a:solidFill>
                <a:prstClr val="black"/>
              </a:solidFill>
            </a:endParaRPr>
          </a:p>
        </p:txBody>
      </p:sp>
      <p:sp>
        <p:nvSpPr>
          <p:cNvPr id="5" name="页脚占位符 4"/>
          <p:cNvSpPr>
            <a:spLocks noGrp="1"/>
          </p:cNvSpPr>
          <p:nvPr>
            <p:ph type="ftr" sz="quarter" idx="11"/>
          </p:nvPr>
        </p:nvSpPr>
        <p:spPr/>
        <p:txBody>
          <a:bodyPr/>
          <a:lstStyle>
            <a:lvl1pPr>
              <a:defRPr>
                <a:latin typeface="微软雅黑" panose="020B0503020204020204" pitchFamily="34" charset="-122"/>
                <a:ea typeface="微软雅黑" panose="020B0503020204020204" pitchFamily="34" charset="-122"/>
              </a:defRPr>
            </a:lvl1pPr>
          </a:lstStyle>
          <a:p>
            <a:endParaRPr lang="en-US" altLang="zh-CN">
              <a:solidFill>
                <a:prstClr val="black"/>
              </a:solidFill>
            </a:endParaRPr>
          </a:p>
        </p:txBody>
      </p:sp>
      <p:sp>
        <p:nvSpPr>
          <p:cNvPr id="6" name="灯片编号占位符 5"/>
          <p:cNvSpPr>
            <a:spLocks noGrp="1"/>
          </p:cNvSpPr>
          <p:nvPr>
            <p:ph type="sldNum" sz="quarter" idx="12"/>
          </p:nvPr>
        </p:nvSpPr>
        <p:spPr/>
        <p:txBody>
          <a:bodyPr/>
          <a:lstStyle>
            <a:lvl1pPr>
              <a:defRPr>
                <a:latin typeface="微软雅黑" panose="020B0503020204020204" pitchFamily="34" charset="-122"/>
                <a:ea typeface="微软雅黑" panose="020B0503020204020204" pitchFamily="34" charset="-122"/>
              </a:defRPr>
            </a:lvl1pPr>
          </a:lstStyle>
          <a:p>
            <a:fld id="{15FDBEB5-E12C-4A69-99DE-B454F9D6D42C}" type="slidenum">
              <a:rPr lang="en-US" altLang="zh-CN" smtClean="0">
                <a:solidFill>
                  <a:prstClr val="black"/>
                </a:solidFill>
              </a:rPr>
              <a:pPr/>
              <a:t>‹#›</a:t>
            </a:fld>
            <a:endParaRPr lang="en-US" altLang="zh-CN">
              <a:solidFill>
                <a:prstClr val="black"/>
              </a:solidFill>
            </a:endParaRPr>
          </a:p>
        </p:txBody>
      </p:sp>
    </p:spTree>
    <p:extLst>
      <p:ext uri="{BB962C8B-B14F-4D97-AF65-F5344CB8AC3E}">
        <p14:creationId xmlns:p14="http://schemas.microsoft.com/office/powerpoint/2010/main" val="177691629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3" name="内容占位符 2"/>
          <p:cNvSpPr>
            <a:spLocks noGrp="1"/>
          </p:cNvSpPr>
          <p:nvPr>
            <p:ph sz="half" idx="1"/>
          </p:nvPr>
        </p:nvSpPr>
        <p:spPr>
          <a:xfrm>
            <a:off x="628651" y="1005580"/>
            <a:ext cx="3867150" cy="3627146"/>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005580"/>
            <a:ext cx="3867150" cy="3627146"/>
          </a:xfrm>
          <a:prstGeom prst="rect">
            <a:avLst/>
          </a:prstGeom>
        </p:spPr>
        <p:txBody>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5" name="日期占位符 4"/>
          <p:cNvSpPr>
            <a:spLocks noGrp="1"/>
          </p:cNvSpPr>
          <p:nvPr>
            <p:ph type="dt" sz="half" idx="10"/>
          </p:nvPr>
        </p:nvSpPr>
        <p:spPr/>
        <p:txBody>
          <a:bodyPr/>
          <a:lstStyle>
            <a:lvl1pPr>
              <a:defRPr/>
            </a:lvl1pPr>
          </a:lstStyle>
          <a:p>
            <a:endParaRPr lang="en-US" altLang="zh-CN">
              <a:solidFill>
                <a:prstClr val="black"/>
              </a:solidFill>
            </a:endParaRPr>
          </a:p>
        </p:txBody>
      </p:sp>
      <p:sp>
        <p:nvSpPr>
          <p:cNvPr id="6" name="页脚占位符 5"/>
          <p:cNvSpPr>
            <a:spLocks noGrp="1"/>
          </p:cNvSpPr>
          <p:nvPr>
            <p:ph type="ftr" sz="quarter" idx="11"/>
          </p:nvPr>
        </p:nvSpPr>
        <p:spPr/>
        <p:txBody>
          <a:bodyPr/>
          <a:lstStyle>
            <a:lvl1pPr>
              <a:defRPr/>
            </a:lvl1pPr>
          </a:lstStyle>
          <a:p>
            <a:endParaRPr lang="en-US" altLang="zh-CN">
              <a:solidFill>
                <a:prstClr val="black"/>
              </a:solidFill>
            </a:endParaRPr>
          </a:p>
        </p:txBody>
      </p:sp>
      <p:sp>
        <p:nvSpPr>
          <p:cNvPr id="7" name="灯片编号占位符 6"/>
          <p:cNvSpPr>
            <a:spLocks noGrp="1"/>
          </p:cNvSpPr>
          <p:nvPr>
            <p:ph type="sldNum" sz="quarter" idx="12"/>
          </p:nvPr>
        </p:nvSpPr>
        <p:spPr/>
        <p:txBody>
          <a:bodyPr/>
          <a:lstStyle>
            <a:lvl1pPr>
              <a:defRPr/>
            </a:lvl1pPr>
          </a:lstStyle>
          <a:p>
            <a:fld id="{5B47A662-795B-4E33-910F-A706C48C932F}" type="slidenum">
              <a:rPr lang="en-US" altLang="zh-CN">
                <a:solidFill>
                  <a:prstClr val="black"/>
                </a:solidFill>
              </a:rPr>
              <a:pPr/>
              <a:t>‹#›</a:t>
            </a:fld>
            <a:endParaRPr lang="en-US" altLang="zh-CN">
              <a:solidFill>
                <a:prstClr val="black"/>
              </a:solidFill>
            </a:endParaRPr>
          </a:p>
        </p:txBody>
      </p:sp>
      <p:sp>
        <p:nvSpPr>
          <p:cNvPr id="8" name="标题 1"/>
          <p:cNvSpPr>
            <a:spLocks noGrp="1"/>
          </p:cNvSpPr>
          <p:nvPr>
            <p:ph type="title"/>
          </p:nvPr>
        </p:nvSpPr>
        <p:spPr>
          <a:xfrm>
            <a:off x="628650" y="273853"/>
            <a:ext cx="7886700" cy="569714"/>
          </a:xfrm>
          <a:prstGeom prst="rect">
            <a:avLst/>
          </a:prstGeom>
        </p:spPr>
        <p:txBody>
          <a:bodyPr/>
          <a:lstStyle>
            <a:lvl1pPr algn="l">
              <a:defRPr sz="3600" b="1">
                <a:solidFill>
                  <a:schemeClr val="tx1"/>
                </a:solidFill>
                <a:latin typeface="微软雅黑" panose="020B0503020204020204" pitchFamily="34" charset="-122"/>
                <a:ea typeface="微软雅黑" panose="020B0503020204020204" pitchFamily="34" charset="-122"/>
              </a:defRPr>
            </a:lvl1pPr>
          </a:lstStyle>
          <a:p>
            <a:r>
              <a:rPr lang="zh-CN" altLang="en-US" dirty="0" smtClean="0"/>
              <a:t>单击此处编辑母版标题样式</a:t>
            </a:r>
            <a:endParaRPr lang="zh-CN" altLang="en-US" dirty="0"/>
          </a:p>
        </p:txBody>
      </p:sp>
    </p:spTree>
    <p:extLst>
      <p:ext uri="{BB962C8B-B14F-4D97-AF65-F5344CB8AC3E}">
        <p14:creationId xmlns:p14="http://schemas.microsoft.com/office/powerpoint/2010/main" val="277691903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lvl1pPr>
              <a:defRPr/>
            </a:lvl1pPr>
          </a:lstStyle>
          <a:p>
            <a:endParaRPr lang="en-US" altLang="zh-CN">
              <a:solidFill>
                <a:prstClr val="black"/>
              </a:solidFill>
            </a:endParaRPr>
          </a:p>
        </p:txBody>
      </p:sp>
      <p:sp>
        <p:nvSpPr>
          <p:cNvPr id="4" name="页脚占位符 3"/>
          <p:cNvSpPr>
            <a:spLocks noGrp="1"/>
          </p:cNvSpPr>
          <p:nvPr>
            <p:ph type="ftr" sz="quarter" idx="11"/>
          </p:nvPr>
        </p:nvSpPr>
        <p:spPr/>
        <p:txBody>
          <a:bodyPr/>
          <a:lstStyle>
            <a:lvl1pPr>
              <a:defRPr/>
            </a:lvl1pPr>
          </a:lstStyle>
          <a:p>
            <a:endParaRPr lang="en-US" altLang="zh-CN">
              <a:solidFill>
                <a:prstClr val="black"/>
              </a:solidFill>
            </a:endParaRPr>
          </a:p>
        </p:txBody>
      </p:sp>
      <p:sp>
        <p:nvSpPr>
          <p:cNvPr id="5" name="灯片编号占位符 4"/>
          <p:cNvSpPr>
            <a:spLocks noGrp="1"/>
          </p:cNvSpPr>
          <p:nvPr>
            <p:ph type="sldNum" sz="quarter" idx="12"/>
          </p:nvPr>
        </p:nvSpPr>
        <p:spPr/>
        <p:txBody>
          <a:bodyPr/>
          <a:lstStyle>
            <a:lvl1pPr>
              <a:defRPr/>
            </a:lvl1pPr>
          </a:lstStyle>
          <a:p>
            <a:fld id="{3CF726B8-7D60-418D-8E80-396F9CDDAE19}" type="slidenum">
              <a:rPr lang="en-US" altLang="zh-CN">
                <a:solidFill>
                  <a:prstClr val="black"/>
                </a:solidFill>
              </a:rPr>
              <a:pPr/>
              <a:t>‹#›</a:t>
            </a:fld>
            <a:endParaRPr lang="en-US" altLang="zh-CN">
              <a:solidFill>
                <a:prstClr val="black"/>
              </a:solidFill>
            </a:endParaRPr>
          </a:p>
        </p:txBody>
      </p:sp>
      <p:sp>
        <p:nvSpPr>
          <p:cNvPr id="6" name="标题 1"/>
          <p:cNvSpPr>
            <a:spLocks noGrp="1"/>
          </p:cNvSpPr>
          <p:nvPr>
            <p:ph type="title"/>
          </p:nvPr>
        </p:nvSpPr>
        <p:spPr>
          <a:xfrm>
            <a:off x="628650" y="273853"/>
            <a:ext cx="7886700" cy="569714"/>
          </a:xfrm>
          <a:prstGeom prst="rect">
            <a:avLst/>
          </a:prstGeom>
        </p:spPr>
        <p:txBody>
          <a:bodyPr/>
          <a:lstStyle>
            <a:lvl1pPr algn="l">
              <a:defRPr sz="3600" b="1">
                <a:solidFill>
                  <a:schemeClr val="tx1"/>
                </a:solidFill>
                <a:latin typeface="微软雅黑" panose="020B0503020204020204" pitchFamily="34" charset="-122"/>
                <a:ea typeface="微软雅黑" panose="020B0503020204020204" pitchFamily="34" charset="-122"/>
              </a:defRPr>
            </a:lvl1pPr>
          </a:lstStyle>
          <a:p>
            <a:r>
              <a:rPr lang="zh-CN" altLang="en-US" dirty="0" smtClean="0"/>
              <a:t>单击此处编辑母版标题样式</a:t>
            </a:r>
            <a:endParaRPr lang="zh-CN" altLang="en-US" dirty="0"/>
          </a:p>
        </p:txBody>
      </p:sp>
    </p:spTree>
    <p:extLst>
      <p:ext uri="{BB962C8B-B14F-4D97-AF65-F5344CB8AC3E}">
        <p14:creationId xmlns:p14="http://schemas.microsoft.com/office/powerpoint/2010/main" val="157429143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endParaRPr lang="en-US" altLang="zh-CN">
              <a:solidFill>
                <a:prstClr val="black"/>
              </a:solidFill>
            </a:endParaRPr>
          </a:p>
        </p:txBody>
      </p:sp>
      <p:sp>
        <p:nvSpPr>
          <p:cNvPr id="3" name="页脚占位符 2"/>
          <p:cNvSpPr>
            <a:spLocks noGrp="1"/>
          </p:cNvSpPr>
          <p:nvPr>
            <p:ph type="ftr" sz="quarter" idx="11"/>
          </p:nvPr>
        </p:nvSpPr>
        <p:spPr/>
        <p:txBody>
          <a:bodyPr/>
          <a:lstStyle>
            <a:lvl1pPr>
              <a:defRPr/>
            </a:lvl1pPr>
          </a:lstStyle>
          <a:p>
            <a:endParaRPr lang="en-US" altLang="zh-CN">
              <a:solidFill>
                <a:prstClr val="black"/>
              </a:solidFill>
            </a:endParaRPr>
          </a:p>
        </p:txBody>
      </p:sp>
      <p:sp>
        <p:nvSpPr>
          <p:cNvPr id="4" name="灯片编号占位符 3"/>
          <p:cNvSpPr>
            <a:spLocks noGrp="1"/>
          </p:cNvSpPr>
          <p:nvPr>
            <p:ph type="sldNum" sz="quarter" idx="12"/>
          </p:nvPr>
        </p:nvSpPr>
        <p:spPr/>
        <p:txBody>
          <a:bodyPr/>
          <a:lstStyle>
            <a:lvl1pPr>
              <a:defRPr/>
            </a:lvl1pPr>
          </a:lstStyle>
          <a:p>
            <a:fld id="{9EA7BB35-1F3A-4FB6-86C7-5ED956A9ED8D}" type="slidenum">
              <a:rPr lang="en-US" altLang="zh-CN">
                <a:solidFill>
                  <a:prstClr val="black"/>
                </a:solidFill>
              </a:rPr>
              <a:pPr/>
              <a:t>‹#›</a:t>
            </a:fld>
            <a:endParaRPr lang="en-US" altLang="zh-CN">
              <a:solidFill>
                <a:prstClr val="black"/>
              </a:solidFill>
            </a:endParaRPr>
          </a:p>
        </p:txBody>
      </p:sp>
    </p:spTree>
    <p:extLst>
      <p:ext uri="{BB962C8B-B14F-4D97-AF65-F5344CB8AC3E}">
        <p14:creationId xmlns:p14="http://schemas.microsoft.com/office/powerpoint/2010/main" val="117291889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9" y="273844"/>
            <a:ext cx="1971675" cy="4358879"/>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5" y="273844"/>
            <a:ext cx="5762625" cy="4358879"/>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solidFill>
                <a:prstClr val="black"/>
              </a:solidFill>
            </a:endParaRPr>
          </a:p>
        </p:txBody>
      </p:sp>
      <p:sp>
        <p:nvSpPr>
          <p:cNvPr id="5" name="页脚占位符 4"/>
          <p:cNvSpPr>
            <a:spLocks noGrp="1"/>
          </p:cNvSpPr>
          <p:nvPr>
            <p:ph type="ftr" sz="quarter" idx="11"/>
          </p:nvPr>
        </p:nvSpPr>
        <p:spPr/>
        <p:txBody>
          <a:bodyPr/>
          <a:lstStyle>
            <a:lvl1pPr>
              <a:defRPr/>
            </a:lvl1pPr>
          </a:lstStyle>
          <a:p>
            <a:endParaRPr lang="en-US" altLang="zh-CN">
              <a:solidFill>
                <a:prstClr val="black"/>
              </a:solidFill>
            </a:endParaRPr>
          </a:p>
        </p:txBody>
      </p:sp>
      <p:sp>
        <p:nvSpPr>
          <p:cNvPr id="6" name="灯片编号占位符 5"/>
          <p:cNvSpPr>
            <a:spLocks noGrp="1"/>
          </p:cNvSpPr>
          <p:nvPr>
            <p:ph type="sldNum" sz="quarter" idx="12"/>
          </p:nvPr>
        </p:nvSpPr>
        <p:spPr/>
        <p:txBody>
          <a:bodyPr/>
          <a:lstStyle>
            <a:lvl1pPr>
              <a:defRPr/>
            </a:lvl1pPr>
          </a:lstStyle>
          <a:p>
            <a:fld id="{02FD20BB-62C6-4213-8C80-D7842C34F729}" type="slidenum">
              <a:rPr lang="en-US" altLang="zh-CN">
                <a:solidFill>
                  <a:prstClr val="black"/>
                </a:solidFill>
              </a:rPr>
              <a:pPr/>
              <a:t>‹#›</a:t>
            </a:fld>
            <a:endParaRPr lang="en-US" altLang="zh-CN">
              <a:solidFill>
                <a:prstClr val="black"/>
              </a:solidFill>
            </a:endParaRPr>
          </a:p>
        </p:txBody>
      </p:sp>
    </p:spTree>
    <p:extLst>
      <p:ext uri="{BB962C8B-B14F-4D97-AF65-F5344CB8AC3E}">
        <p14:creationId xmlns:p14="http://schemas.microsoft.com/office/powerpoint/2010/main" val="306218023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61C2A731-FC5E-400E-B271-82E60A6B03C8}" type="datetimeFigureOut">
              <a:rPr lang="zh-CN" altLang="en-US" smtClean="0"/>
              <a:t>2017/10/10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4E95B4A-EB3E-44D5-952A-12C7BA34202A}" type="slidenum">
              <a:rPr lang="zh-CN" altLang="en-US" smtClean="0"/>
              <a:t>‹#›</a:t>
            </a:fld>
            <a:endParaRPr lang="zh-CN" altLang="en-US"/>
          </a:p>
        </p:txBody>
      </p:sp>
    </p:spTree>
    <p:extLst>
      <p:ext uri="{BB962C8B-B14F-4D97-AF65-F5344CB8AC3E}">
        <p14:creationId xmlns:p14="http://schemas.microsoft.com/office/powerpoint/2010/main" val="627332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61C2A731-FC5E-400E-B271-82E60A6B03C8}" type="datetimeFigureOut">
              <a:rPr lang="zh-CN" altLang="en-US" smtClean="0"/>
              <a:t>2017/10/10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4E95B4A-EB3E-44D5-952A-12C7BA34202A}" type="slidenum">
              <a:rPr lang="zh-CN" altLang="en-US" smtClean="0"/>
              <a:t>‹#›</a:t>
            </a:fld>
            <a:endParaRPr lang="zh-CN" altLang="en-US"/>
          </a:p>
        </p:txBody>
      </p:sp>
    </p:spTree>
    <p:extLst>
      <p:ext uri="{BB962C8B-B14F-4D97-AF65-F5344CB8AC3E}">
        <p14:creationId xmlns:p14="http://schemas.microsoft.com/office/powerpoint/2010/main" val="3761005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61C2A731-FC5E-400E-B271-82E60A6B03C8}" type="datetimeFigureOut">
              <a:rPr lang="zh-CN" altLang="en-US" smtClean="0"/>
              <a:t>2017/10/10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4E95B4A-EB3E-44D5-952A-12C7BA34202A}" type="slidenum">
              <a:rPr lang="zh-CN" altLang="en-US" smtClean="0"/>
              <a:t>‹#›</a:t>
            </a:fld>
            <a:endParaRPr lang="zh-CN" altLang="en-US"/>
          </a:p>
        </p:txBody>
      </p:sp>
    </p:spTree>
    <p:extLst>
      <p:ext uri="{BB962C8B-B14F-4D97-AF65-F5344CB8AC3E}">
        <p14:creationId xmlns:p14="http://schemas.microsoft.com/office/powerpoint/2010/main" val="3724742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61C2A731-FC5E-400E-B271-82E60A6B03C8}" type="datetimeFigureOut">
              <a:rPr lang="zh-CN" altLang="en-US" smtClean="0"/>
              <a:t>2017/10/10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4E95B4A-EB3E-44D5-952A-12C7BA34202A}" type="slidenum">
              <a:rPr lang="zh-CN" altLang="en-US" smtClean="0"/>
              <a:t>‹#›</a:t>
            </a:fld>
            <a:endParaRPr lang="zh-CN" altLang="en-US"/>
          </a:p>
        </p:txBody>
      </p:sp>
    </p:spTree>
    <p:extLst>
      <p:ext uri="{BB962C8B-B14F-4D97-AF65-F5344CB8AC3E}">
        <p14:creationId xmlns:p14="http://schemas.microsoft.com/office/powerpoint/2010/main" val="29053907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61C2A731-FC5E-400E-B271-82E60A6B03C8}" type="datetimeFigureOut">
              <a:rPr lang="zh-CN" altLang="en-US" smtClean="0"/>
              <a:t>2017/10/10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4E95B4A-EB3E-44D5-952A-12C7BA34202A}" type="slidenum">
              <a:rPr lang="zh-CN" altLang="en-US" smtClean="0"/>
              <a:t>‹#›</a:t>
            </a:fld>
            <a:endParaRPr lang="zh-CN" altLang="en-US"/>
          </a:p>
        </p:txBody>
      </p:sp>
    </p:spTree>
    <p:extLst>
      <p:ext uri="{BB962C8B-B14F-4D97-AF65-F5344CB8AC3E}">
        <p14:creationId xmlns:p14="http://schemas.microsoft.com/office/powerpoint/2010/main" val="24636598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1C2A731-FC5E-400E-B271-82E60A6B03C8}" type="datetimeFigureOut">
              <a:rPr lang="zh-CN" altLang="en-US" smtClean="0"/>
              <a:t>2017/10/10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4E95B4A-EB3E-44D5-952A-12C7BA34202A}" type="slidenum">
              <a:rPr lang="zh-CN" altLang="en-US" smtClean="0"/>
              <a:t>‹#›</a:t>
            </a:fld>
            <a:endParaRPr lang="zh-CN" altLang="en-US"/>
          </a:p>
        </p:txBody>
      </p:sp>
    </p:spTree>
    <p:extLst>
      <p:ext uri="{BB962C8B-B14F-4D97-AF65-F5344CB8AC3E}">
        <p14:creationId xmlns:p14="http://schemas.microsoft.com/office/powerpoint/2010/main" val="14226582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61C2A731-FC5E-400E-B271-82E60A6B03C8}" type="datetimeFigureOut">
              <a:rPr lang="zh-CN" altLang="en-US" smtClean="0"/>
              <a:t>2017/10/10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4E95B4A-EB3E-44D5-952A-12C7BA34202A}" type="slidenum">
              <a:rPr lang="zh-CN" altLang="en-US" smtClean="0"/>
              <a:t>‹#›</a:t>
            </a:fld>
            <a:endParaRPr lang="zh-CN" altLang="en-US"/>
          </a:p>
        </p:txBody>
      </p:sp>
    </p:spTree>
    <p:extLst>
      <p:ext uri="{BB962C8B-B14F-4D97-AF65-F5344CB8AC3E}">
        <p14:creationId xmlns:p14="http://schemas.microsoft.com/office/powerpoint/2010/main" val="12967818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61C2A731-FC5E-400E-B271-82E60A6B03C8}" type="datetimeFigureOut">
              <a:rPr lang="zh-CN" altLang="en-US" smtClean="0"/>
              <a:t>2017/10/10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4E95B4A-EB3E-44D5-952A-12C7BA34202A}" type="slidenum">
              <a:rPr lang="zh-CN" altLang="en-US" smtClean="0"/>
              <a:t>‹#›</a:t>
            </a:fld>
            <a:endParaRPr lang="zh-CN" altLang="en-US"/>
          </a:p>
        </p:txBody>
      </p:sp>
    </p:spTree>
    <p:extLst>
      <p:ext uri="{BB962C8B-B14F-4D97-AF65-F5344CB8AC3E}">
        <p14:creationId xmlns:p14="http://schemas.microsoft.com/office/powerpoint/2010/main" val="14052522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1C2A731-FC5E-400E-B271-82E60A6B03C8}" type="datetimeFigureOut">
              <a:rPr lang="zh-CN" altLang="en-US" smtClean="0"/>
              <a:t>2017/10/10</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84E95B4A-EB3E-44D5-952A-12C7BA34202A}" type="slidenum">
              <a:rPr lang="zh-CN" altLang="en-US" smtClean="0"/>
              <a:t>‹#›</a:t>
            </a:fld>
            <a:endParaRPr lang="zh-CN" altLang="en-US"/>
          </a:p>
        </p:txBody>
      </p:sp>
    </p:spTree>
    <p:extLst>
      <p:ext uri="{BB962C8B-B14F-4D97-AF65-F5344CB8AC3E}">
        <p14:creationId xmlns:p14="http://schemas.microsoft.com/office/powerpoint/2010/main" val="7796081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1028" name="Rectangle 4"/>
          <p:cNvSpPr>
            <a:spLocks noGrp="1" noChangeArrowheads="1"/>
          </p:cNvSpPr>
          <p:nvPr>
            <p:ph type="dt" sz="half" idx="2"/>
          </p:nvPr>
        </p:nvSpPr>
        <p:spPr bwMode="auto">
          <a:xfrm>
            <a:off x="468314" y="4677966"/>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ltLang="zh-CN">
              <a:solidFill>
                <a:prstClr val="black"/>
              </a:solidFill>
              <a:ea typeface="宋体" panose="02010600030101010101" pitchFamily="2" charset="-122"/>
            </a:endParaRPr>
          </a:p>
        </p:txBody>
      </p:sp>
      <p:sp>
        <p:nvSpPr>
          <p:cNvPr id="1029" name="Rectangle 5"/>
          <p:cNvSpPr>
            <a:spLocks noGrp="1" noChangeArrowheads="1"/>
          </p:cNvSpPr>
          <p:nvPr>
            <p:ph type="ftr" sz="quarter" idx="3"/>
          </p:nvPr>
        </p:nvSpPr>
        <p:spPr bwMode="auto">
          <a:xfrm>
            <a:off x="3124200" y="468391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ltLang="zh-CN">
              <a:solidFill>
                <a:prstClr val="black"/>
              </a:solidFill>
              <a:ea typeface="宋体" panose="02010600030101010101" pitchFamily="2" charset="-122"/>
            </a:endParaRPr>
          </a:p>
        </p:txBody>
      </p:sp>
      <p:sp>
        <p:nvSpPr>
          <p:cNvPr id="1030" name="Rectangle 6"/>
          <p:cNvSpPr>
            <a:spLocks noGrp="1" noChangeArrowheads="1"/>
          </p:cNvSpPr>
          <p:nvPr>
            <p:ph type="sldNum" sz="quarter" idx="4"/>
          </p:nvPr>
        </p:nvSpPr>
        <p:spPr bwMode="auto">
          <a:xfrm>
            <a:off x="6553201"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444A0F28-6C0C-4FBD-8315-8572502F20BB}" type="slidenum">
              <a:rPr lang="en-US" altLang="zh-CN">
                <a:solidFill>
                  <a:prstClr val="black"/>
                </a:solidFill>
                <a:ea typeface="宋体" panose="02010600030101010101" pitchFamily="2" charset="-122"/>
              </a:rPr>
              <a:pPr fontAlgn="base">
                <a:spcBef>
                  <a:spcPct val="0"/>
                </a:spcBef>
                <a:spcAft>
                  <a:spcPct val="0"/>
                </a:spcAft>
              </a:pPr>
              <a:t>‹#›</a:t>
            </a:fld>
            <a:endParaRPr lang="en-US" altLang="zh-CN">
              <a:solidFill>
                <a:prstClr val="black"/>
              </a:solidFill>
              <a:ea typeface="宋体" panose="02010600030101010101" pitchFamily="2" charset="-122"/>
            </a:endParaRPr>
          </a:p>
        </p:txBody>
      </p:sp>
    </p:spTree>
    <p:extLst>
      <p:ext uri="{BB962C8B-B14F-4D97-AF65-F5344CB8AC3E}">
        <p14:creationId xmlns:p14="http://schemas.microsoft.com/office/powerpoint/2010/main" val="2913174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iming>
    <p:tnLst>
      <p:par>
        <p:cTn id="1" dur="indefinite" restart="never" nodeType="tmRoot"/>
      </p:par>
    </p:tnLst>
  </p:timing>
  <p:txStyles>
    <p:title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video" Target="../media/media1.gif"/><Relationship Id="rId1" Type="http://schemas.microsoft.com/office/2007/relationships/media" Target="../media/media1.gif"/><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download.taobaocdn.com/freedom/24861/xls/p1br8ppon7ohho2c961eeq11mb5.xlsx"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169动态背景.gif">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9144000" cy="5143500"/>
          </a:xfrm>
          <a:prstGeom prst="rect">
            <a:avLst/>
          </a:prstGeom>
        </p:spPr>
      </p:pic>
      <p:pic>
        <p:nvPicPr>
          <p:cNvPr id="8" name="pasted-image.pdf"/>
          <p:cNvPicPr>
            <a:picLocks noChangeAspect="1"/>
          </p:cNvPicPr>
          <p:nvPr/>
        </p:nvPicPr>
        <p:blipFill>
          <a:blip r:embed="rId5">
            <a:extLst/>
          </a:blip>
          <a:srcRect/>
          <a:stretch>
            <a:fillRect/>
          </a:stretch>
        </p:blipFill>
        <p:spPr>
          <a:xfrm>
            <a:off x="539552" y="339502"/>
            <a:ext cx="951455" cy="331010"/>
          </a:xfrm>
          <a:prstGeom prst="rect">
            <a:avLst/>
          </a:prstGeom>
          <a:ln w="12700">
            <a:miter lim="400000"/>
          </a:ln>
        </p:spPr>
      </p:pic>
      <p:sp>
        <p:nvSpPr>
          <p:cNvPr id="9" name="Shape 129"/>
          <p:cNvSpPr/>
          <p:nvPr/>
        </p:nvSpPr>
        <p:spPr>
          <a:xfrm>
            <a:off x="1403648" y="2164781"/>
            <a:ext cx="4760066" cy="550985"/>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nSpc>
                <a:spcPct val="120000"/>
              </a:lnSpc>
              <a:defRPr sz="8800" spc="176">
                <a:solidFill>
                  <a:srgbClr val="FFFFFF"/>
                </a:solidFill>
                <a:latin typeface="SimHei"/>
                <a:ea typeface="SimHei"/>
                <a:cs typeface="SimHei"/>
                <a:sym typeface="SimHei"/>
              </a:defRPr>
            </a:lvl1pPr>
          </a:lstStyle>
          <a:p>
            <a:r>
              <a:rPr lang="en-US" altLang="zh-CN" sz="2800" dirty="0">
                <a:cs typeface="黑体"/>
              </a:rPr>
              <a:t>【</a:t>
            </a:r>
            <a:r>
              <a:rPr lang="zh-CN" altLang="en-US" sz="2800" dirty="0">
                <a:cs typeface="黑体"/>
              </a:rPr>
              <a:t>经销货权转移</a:t>
            </a:r>
            <a:r>
              <a:rPr lang="en-US" altLang="zh-CN" sz="2800" dirty="0">
                <a:cs typeface="黑体"/>
              </a:rPr>
              <a:t>】</a:t>
            </a:r>
            <a:r>
              <a:rPr lang="zh-CN" altLang="en-US" sz="2800" dirty="0">
                <a:cs typeface="黑体"/>
              </a:rPr>
              <a:t>培训资料</a:t>
            </a:r>
            <a:endParaRPr sz="2800" dirty="0">
              <a:latin typeface="黑体"/>
              <a:ea typeface="黑体"/>
              <a:cs typeface="黑体"/>
            </a:endParaRPr>
          </a:p>
        </p:txBody>
      </p:sp>
    </p:spTree>
    <p:extLst>
      <p:ext uri="{BB962C8B-B14F-4D97-AF65-F5344CB8AC3E}">
        <p14:creationId xmlns:p14="http://schemas.microsoft.com/office/powerpoint/2010/main" val="2305632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0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7"/>
                                        </p:tgtEl>
                                      </p:cBhvr>
                                    </p:cmd>
                                  </p:childTnLst>
                                </p:cTn>
                              </p:par>
                            </p:childTnLst>
                          </p:cTn>
                        </p:par>
                      </p:childTnLst>
                    </p:cTn>
                  </p:par>
                </p:childTnLst>
              </p:cTn>
              <p:nextCondLst>
                <p:cond evt="onClick" delay="0">
                  <p:tgtEl>
                    <p:spTgt spid="7"/>
                  </p:tgtEl>
                </p:cond>
              </p:nextCondLst>
            </p:seq>
            <p:video>
              <p:cMediaNode vol="80000">
                <p:cTn id="12" repeatCount="indefinite" fill="hold" display="0">
                  <p:stCondLst>
                    <p:cond delay="indefinite"/>
                  </p:stCondLst>
                </p:cTn>
                <p:tgtEl>
                  <p:spTgt spid="7"/>
                </p:tgtEl>
              </p:cMediaNode>
            </p:vide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525499" y="1680601"/>
            <a:ext cx="8351404" cy="600164"/>
          </a:xfrm>
          <a:prstGeom prst="rect">
            <a:avLst/>
          </a:prstGeom>
        </p:spPr>
        <p:txBody>
          <a:bodyPr wrap="square">
            <a:spAutoFit/>
          </a:bodyPr>
          <a:lstStyle/>
          <a:p>
            <a:pPr>
              <a:lnSpc>
                <a:spcPct val="150000"/>
              </a:lnSpc>
            </a:pPr>
            <a:r>
              <a:rPr lang="en-US" altLang="zh-CN" sz="1100" dirty="0" smtClean="0">
                <a:latin typeface="微软雅黑" panose="020B0503020204020204" pitchFamily="34" charset="-122"/>
                <a:ea typeface="微软雅黑" panose="020B0503020204020204" pitchFamily="34" charset="-122"/>
              </a:rPr>
              <a:t>1.</a:t>
            </a:r>
            <a:r>
              <a:rPr lang="zh-CN" altLang="en-US" sz="1100" dirty="0" smtClean="0">
                <a:latin typeface="微软雅黑" panose="020B0503020204020204" pitchFamily="34" charset="-122"/>
                <a:ea typeface="微软雅黑" panose="020B0503020204020204" pitchFamily="34" charset="-122"/>
              </a:rPr>
              <a:t>经销商确认入库计划后，计划执行状态为“已创建入库”，点击“查看详情”，查看出、入库单状态；</a:t>
            </a:r>
            <a:endParaRPr lang="en-US" altLang="zh-CN" sz="1100" dirty="0" smtClean="0">
              <a:latin typeface="微软雅黑" panose="020B0503020204020204" pitchFamily="34" charset="-122"/>
              <a:ea typeface="微软雅黑" panose="020B0503020204020204" pitchFamily="34" charset="-122"/>
            </a:endParaRPr>
          </a:p>
          <a:p>
            <a:pPr>
              <a:lnSpc>
                <a:spcPct val="150000"/>
              </a:lnSpc>
            </a:pPr>
            <a:r>
              <a:rPr lang="en-US" altLang="zh-CN" sz="1100" dirty="0" smtClean="0">
                <a:latin typeface="微软雅黑" panose="020B0503020204020204" pitchFamily="34" charset="-122"/>
                <a:ea typeface="微软雅黑" panose="020B0503020204020204" pitchFamily="34" charset="-122"/>
              </a:rPr>
              <a:t>2.</a:t>
            </a:r>
            <a:r>
              <a:rPr lang="zh-CN" altLang="en-US" sz="1100" dirty="0" smtClean="0">
                <a:latin typeface="微软雅黑" panose="020B0503020204020204" pitchFamily="34" charset="-122"/>
                <a:ea typeface="微软雅黑" panose="020B0503020204020204" pitchFamily="34" charset="-122"/>
              </a:rPr>
              <a:t>系统自动生成预约单，商家无需再去走预约流程。</a:t>
            </a:r>
            <a:endParaRPr lang="zh-CN" altLang="en-US" sz="1100" dirty="0">
              <a:latin typeface="微软雅黑" panose="020B0503020204020204" pitchFamily="34" charset="-122"/>
              <a:ea typeface="微软雅黑" panose="020B0503020204020204" pitchFamily="34" charset="-122"/>
            </a:endParaRPr>
          </a:p>
        </p:txBody>
      </p:sp>
      <p:pic>
        <p:nvPicPr>
          <p:cNvPr id="10242" name="Picture 2" descr="C:\Users\guanjin.lgj\Desktop\JMI\货权转移\操作截图\10.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38902"/>
          <a:stretch/>
        </p:blipFill>
        <p:spPr bwMode="auto">
          <a:xfrm>
            <a:off x="1619672" y="2355726"/>
            <a:ext cx="7066058" cy="1189401"/>
          </a:xfrm>
          <a:prstGeom prst="rect">
            <a:avLst/>
          </a:prstGeom>
          <a:noFill/>
          <a:extLst>
            <a:ext uri="{909E8E84-426E-40DD-AFC4-6F175D3DCCD1}">
              <a14:hiddenFill xmlns:a14="http://schemas.microsoft.com/office/drawing/2010/main">
                <a:solidFill>
                  <a:srgbClr val="FFFFFF"/>
                </a:solidFill>
              </a14:hiddenFill>
            </a:ext>
          </a:extLst>
        </p:spPr>
      </p:pic>
      <p:pic>
        <p:nvPicPr>
          <p:cNvPr id="3" name="图片 2"/>
          <p:cNvPicPr>
            <a:picLocks noChangeAspect="1"/>
          </p:cNvPicPr>
          <p:nvPr/>
        </p:nvPicPr>
        <p:blipFill>
          <a:blip r:embed="rId4"/>
          <a:stretch>
            <a:fillRect/>
          </a:stretch>
        </p:blipFill>
        <p:spPr>
          <a:xfrm>
            <a:off x="1597984" y="771550"/>
            <a:ext cx="6553150" cy="692035"/>
          </a:xfrm>
          <a:prstGeom prst="rect">
            <a:avLst/>
          </a:prstGeom>
        </p:spPr>
      </p:pic>
      <p:sp>
        <p:nvSpPr>
          <p:cNvPr id="7" name="TextBox 6"/>
          <p:cNvSpPr txBox="1"/>
          <p:nvPr/>
        </p:nvSpPr>
        <p:spPr>
          <a:xfrm>
            <a:off x="1691680" y="195486"/>
            <a:ext cx="6120680" cy="430887"/>
          </a:xfrm>
          <a:prstGeom prst="rect">
            <a:avLst/>
          </a:prstGeom>
          <a:noFill/>
        </p:spPr>
        <p:txBody>
          <a:bodyPr wrap="square" rtlCol="0">
            <a:spAutoFit/>
          </a:bodyPr>
          <a:lstStyle/>
          <a:p>
            <a:r>
              <a:rPr lang="zh-CN" altLang="en-US" sz="2200" dirty="0" smtClean="0">
                <a:solidFill>
                  <a:schemeClr val="bg1"/>
                </a:solidFill>
                <a:latin typeface="微软雅黑" panose="020B0503020204020204" pitchFamily="34" charset="-122"/>
                <a:ea typeface="微软雅黑" panose="020B0503020204020204" pitchFamily="34" charset="-122"/>
              </a:rPr>
              <a:t>经销计划执行状态</a:t>
            </a:r>
            <a:endParaRPr lang="zh-CN" altLang="en-US" sz="2200" dirty="0">
              <a:solidFill>
                <a:schemeClr val="bg1"/>
              </a:solidFill>
              <a:latin typeface="微软雅黑" panose="020B0503020204020204" pitchFamily="34" charset="-122"/>
              <a:ea typeface="微软雅黑" panose="020B0503020204020204" pitchFamily="34" charset="-122"/>
            </a:endParaRPr>
          </a:p>
        </p:txBody>
      </p:sp>
      <p:sp>
        <p:nvSpPr>
          <p:cNvPr id="8" name="矩形 7"/>
          <p:cNvSpPr/>
          <p:nvPr/>
        </p:nvSpPr>
        <p:spPr>
          <a:xfrm>
            <a:off x="395536" y="1207463"/>
            <a:ext cx="880740" cy="356175"/>
          </a:xfrm>
          <a:prstGeom prst="rect">
            <a:avLst/>
          </a:prstGeom>
          <a:solidFill>
            <a:srgbClr val="0078FF"/>
          </a:solidFill>
          <a:ln>
            <a:solidFill>
              <a:srgbClr val="0078FF"/>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100" dirty="0" smtClean="0">
                <a:latin typeface="微软雅黑" panose="020B0503020204020204" pitchFamily="34" charset="-122"/>
                <a:ea typeface="微软雅黑" panose="020B0503020204020204" pitchFamily="34" charset="-122"/>
              </a:rPr>
              <a:t>流程</a:t>
            </a:r>
            <a:endParaRPr lang="zh-CN" altLang="en-US" sz="1100" dirty="0">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a:blip r:embed="rId5"/>
          <a:stretch>
            <a:fillRect/>
          </a:stretch>
        </p:blipFill>
        <p:spPr>
          <a:xfrm>
            <a:off x="1619672" y="3651870"/>
            <a:ext cx="6984776" cy="1241738"/>
          </a:xfrm>
          <a:prstGeom prst="rect">
            <a:avLst/>
          </a:prstGeom>
        </p:spPr>
      </p:pic>
      <p:sp>
        <p:nvSpPr>
          <p:cNvPr id="9" name="椭圆形标注 8"/>
          <p:cNvSpPr/>
          <p:nvPr/>
        </p:nvSpPr>
        <p:spPr>
          <a:xfrm>
            <a:off x="6444208" y="3579862"/>
            <a:ext cx="2232248" cy="1080120"/>
          </a:xfrm>
          <a:prstGeom prst="wedgeEllipseCallout">
            <a:avLst/>
          </a:prstGeom>
          <a:solidFill>
            <a:srgbClr val="0D5DFA"/>
          </a:solidFill>
        </p:spPr>
        <p:style>
          <a:lnRef idx="1">
            <a:schemeClr val="accent1"/>
          </a:lnRef>
          <a:fillRef idx="3">
            <a:schemeClr val="accent1"/>
          </a:fillRef>
          <a:effectRef idx="2">
            <a:schemeClr val="accent1"/>
          </a:effectRef>
          <a:fontRef idx="minor">
            <a:schemeClr val="lt1"/>
          </a:fontRef>
        </p:style>
        <p:txBody>
          <a:bodyPr rtlCol="0" anchor="ctr"/>
          <a:lstStyle/>
          <a:p>
            <a:r>
              <a:rPr kumimoji="1" lang="zh-CN" altLang="en-US" sz="1100" dirty="0" smtClean="0"/>
              <a:t>主单：仓库单号，如商家需要催促仓库，使用该单号</a:t>
            </a:r>
            <a:endParaRPr kumimoji="1" lang="zh-CN" altLang="en-US" sz="1100" dirty="0"/>
          </a:p>
        </p:txBody>
      </p:sp>
    </p:spTree>
    <p:extLst>
      <p:ext uri="{BB962C8B-B14F-4D97-AF65-F5344CB8AC3E}">
        <p14:creationId xmlns:p14="http://schemas.microsoft.com/office/powerpoint/2010/main" val="28067390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91680" y="195486"/>
            <a:ext cx="6120680" cy="430887"/>
          </a:xfrm>
          <a:prstGeom prst="rect">
            <a:avLst/>
          </a:prstGeom>
          <a:noFill/>
        </p:spPr>
        <p:txBody>
          <a:bodyPr wrap="square" rtlCol="0">
            <a:spAutoFit/>
          </a:bodyPr>
          <a:lstStyle/>
          <a:p>
            <a:r>
              <a:rPr lang="zh-CN" altLang="en-US" sz="2200" dirty="0">
                <a:solidFill>
                  <a:schemeClr val="bg1"/>
                </a:solidFill>
                <a:latin typeface="微软雅黑" panose="020B0503020204020204" pitchFamily="34" charset="-122"/>
                <a:ea typeface="微软雅黑" panose="020B0503020204020204" pitchFamily="34" charset="-122"/>
              </a:rPr>
              <a:t>货</a:t>
            </a:r>
            <a:r>
              <a:rPr lang="zh-CN" altLang="en-US" sz="2200" dirty="0" smtClean="0">
                <a:solidFill>
                  <a:schemeClr val="bg1"/>
                </a:solidFill>
                <a:latin typeface="微软雅黑" panose="020B0503020204020204" pitchFamily="34" charset="-122"/>
                <a:ea typeface="微软雅黑" panose="020B0503020204020204" pitchFamily="34" charset="-122"/>
              </a:rPr>
              <a:t>权转移常见问题</a:t>
            </a:r>
            <a:endParaRPr lang="zh-CN" altLang="en-US" sz="2200" dirty="0">
              <a:solidFill>
                <a:schemeClr val="bg1"/>
              </a:solidFill>
              <a:latin typeface="微软雅黑" panose="020B0503020204020204" pitchFamily="34" charset="-122"/>
              <a:ea typeface="微软雅黑" panose="020B0503020204020204" pitchFamily="34" charset="-122"/>
            </a:endParaRPr>
          </a:p>
        </p:txBody>
      </p:sp>
      <p:sp>
        <p:nvSpPr>
          <p:cNvPr id="5" name="矩形 4"/>
          <p:cNvSpPr/>
          <p:nvPr/>
        </p:nvSpPr>
        <p:spPr>
          <a:xfrm>
            <a:off x="395536" y="1207463"/>
            <a:ext cx="880740" cy="356175"/>
          </a:xfrm>
          <a:prstGeom prst="rect">
            <a:avLst/>
          </a:prstGeom>
          <a:solidFill>
            <a:srgbClr val="0078FF"/>
          </a:solidFill>
          <a:ln>
            <a:solidFill>
              <a:srgbClr val="0078FF"/>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dirty="0" smtClean="0">
                <a:latin typeface="微软雅黑" panose="020B0503020204020204" pitchFamily="34" charset="-122"/>
                <a:ea typeface="微软雅黑" panose="020B0503020204020204" pitchFamily="34" charset="-122"/>
              </a:rPr>
              <a:t>FAQ</a:t>
            </a:r>
            <a:endParaRPr lang="zh-CN" altLang="en-US" sz="1100" dirty="0">
              <a:latin typeface="微软雅黑" panose="020B0503020204020204" pitchFamily="34" charset="-122"/>
              <a:ea typeface="微软雅黑" panose="020B0503020204020204" pitchFamily="34" charset="-122"/>
            </a:endParaRPr>
          </a:p>
        </p:txBody>
      </p:sp>
      <p:sp>
        <p:nvSpPr>
          <p:cNvPr id="6" name="矩形 5"/>
          <p:cNvSpPr/>
          <p:nvPr/>
        </p:nvSpPr>
        <p:spPr>
          <a:xfrm>
            <a:off x="1547664" y="1131590"/>
            <a:ext cx="7128792" cy="3670236"/>
          </a:xfrm>
          <a:prstGeom prst="rect">
            <a:avLst/>
          </a:prstGeom>
        </p:spPr>
        <p:txBody>
          <a:bodyPr wrap="square">
            <a:spAutoFit/>
          </a:bodyPr>
          <a:lstStyle/>
          <a:p>
            <a:pPr>
              <a:lnSpc>
                <a:spcPct val="200000"/>
              </a:lnSpc>
            </a:pPr>
            <a:r>
              <a:rPr lang="zh-CN" altLang="zh-CN" sz="900" dirty="0">
                <a:latin typeface="微软雅黑" panose="020B0503020204020204" pitchFamily="34" charset="-122"/>
                <a:ea typeface="微软雅黑" panose="020B0503020204020204" pitchFamily="34" charset="-122"/>
              </a:rPr>
              <a:t>1</a:t>
            </a:r>
            <a:r>
              <a:rPr lang="en-US" altLang="zh-CN" sz="900" dirty="0" smtClean="0">
                <a:latin typeface="微软雅黑" panose="020B0503020204020204" pitchFamily="34" charset="-122"/>
                <a:ea typeface="微软雅黑" panose="020B0503020204020204" pitchFamily="34" charset="-122"/>
              </a:rPr>
              <a:t>.</a:t>
            </a:r>
            <a:r>
              <a:rPr lang="zh-CN" altLang="en-US" sz="900" dirty="0">
                <a:latin typeface="微软雅黑" panose="020B0503020204020204" pitchFamily="34" charset="-122"/>
                <a:ea typeface="微软雅黑" panose="020B0503020204020204" pitchFamily="34" charset="-122"/>
              </a:rPr>
              <a:t>商家在创建经销计划时，如该货品在经销商货主下是新货品，会操作报错“提示信息：“货品“*****”缺少尺寸重量信息”，怎么操作？</a:t>
            </a:r>
            <a:br>
              <a:rPr lang="zh-CN" altLang="en-US" sz="900" dirty="0">
                <a:latin typeface="微软雅黑" panose="020B0503020204020204" pitchFamily="34" charset="-122"/>
                <a:ea typeface="微软雅黑" panose="020B0503020204020204" pitchFamily="34" charset="-122"/>
              </a:rPr>
            </a:br>
            <a:r>
              <a:rPr lang="zh-CN" altLang="en-US" sz="900" dirty="0">
                <a:latin typeface="微软雅黑" panose="020B0503020204020204" pitchFamily="34" charset="-122"/>
                <a:ea typeface="微软雅黑" panose="020B0503020204020204" pitchFamily="34" charset="-122"/>
              </a:rPr>
              <a:t>因该货品在经销商货主下是新货品，需在货品中心维护该货品的“长宽高重量”，等待仓库测量，双方认证之后，即可进行操作</a:t>
            </a:r>
            <a:r>
              <a:rPr lang="zh-CN" altLang="en-US" sz="900" dirty="0" smtClean="0">
                <a:latin typeface="微软雅黑" panose="020B0503020204020204" pitchFamily="34" charset="-122"/>
                <a:ea typeface="微软雅黑" panose="020B0503020204020204" pitchFamily="34" charset="-122"/>
              </a:rPr>
              <a:t>。</a:t>
            </a:r>
            <a:r>
              <a:rPr lang="zh-CN" altLang="en-US" sz="900" dirty="0">
                <a:latin typeface="微软雅黑" panose="020B0503020204020204" pitchFamily="34" charset="-122"/>
                <a:ea typeface="微软雅黑" panose="020B0503020204020204" pitchFamily="34" charset="-122"/>
              </a:rPr>
              <a:t/>
            </a:r>
            <a:br>
              <a:rPr lang="zh-CN" altLang="en-US" sz="900" dirty="0">
                <a:latin typeface="微软雅黑" panose="020B0503020204020204" pitchFamily="34" charset="-122"/>
                <a:ea typeface="微软雅黑" panose="020B0503020204020204" pitchFamily="34" charset="-122"/>
              </a:rPr>
            </a:br>
            <a:endParaRPr lang="en-US" altLang="zh-CN" sz="900" dirty="0" smtClean="0">
              <a:latin typeface="微软雅黑" panose="020B0503020204020204" pitchFamily="34" charset="-122"/>
              <a:ea typeface="微软雅黑" panose="020B0503020204020204" pitchFamily="34" charset="-122"/>
            </a:endParaRPr>
          </a:p>
          <a:p>
            <a:pPr>
              <a:lnSpc>
                <a:spcPct val="200000"/>
              </a:lnSpc>
            </a:pPr>
            <a:r>
              <a:rPr lang="zh-CN" altLang="zh-CN" sz="900" dirty="0" smtClean="0">
                <a:latin typeface="微软雅黑" panose="020B0503020204020204" pitchFamily="34" charset="-122"/>
                <a:ea typeface="微软雅黑" panose="020B0503020204020204" pitchFamily="34" charset="-122"/>
              </a:rPr>
              <a:t>2</a:t>
            </a:r>
            <a:r>
              <a:rPr lang="en-US" altLang="zh-CN" sz="900" dirty="0" smtClean="0">
                <a:latin typeface="微软雅黑" panose="020B0503020204020204" pitchFamily="34" charset="-122"/>
                <a:ea typeface="微软雅黑" panose="020B0503020204020204" pitchFamily="34" charset="-122"/>
              </a:rPr>
              <a:t>.</a:t>
            </a:r>
            <a:r>
              <a:rPr lang="zh-CN" altLang="en-US" sz="900" dirty="0">
                <a:latin typeface="微软雅黑" panose="020B0503020204020204" pitchFamily="34" charset="-122"/>
                <a:ea typeface="微软雅黑" panose="020B0503020204020204" pitchFamily="34" charset="-122"/>
              </a:rPr>
              <a:t>经销商在建经销计划时，报错“请先维护货品信息”，商家怎么操作？</a:t>
            </a:r>
            <a:br>
              <a:rPr lang="zh-CN" altLang="en-US" sz="900" dirty="0">
                <a:latin typeface="微软雅黑" panose="020B0503020204020204" pitchFamily="34" charset="-122"/>
                <a:ea typeface="微软雅黑" panose="020B0503020204020204" pitchFamily="34" charset="-122"/>
              </a:rPr>
            </a:br>
            <a:r>
              <a:rPr lang="zh-CN" altLang="en-US" sz="900" dirty="0">
                <a:latin typeface="微软雅黑" panose="020B0503020204020204" pitchFamily="34" charset="-122"/>
                <a:ea typeface="微软雅黑" panose="020B0503020204020204" pitchFamily="34" charset="-122"/>
              </a:rPr>
              <a:t>请商家联系天猫小二进行维护货品信</a:t>
            </a:r>
            <a:r>
              <a:rPr lang="zh-CN" altLang="en-US" sz="900" dirty="0" smtClean="0">
                <a:latin typeface="微软雅黑" panose="020B0503020204020204" pitchFamily="34" charset="-122"/>
                <a:ea typeface="微软雅黑" panose="020B0503020204020204" pitchFamily="34" charset="-122"/>
              </a:rPr>
              <a:t>息，货主所在类目，货品分层。</a:t>
            </a:r>
            <a:endParaRPr lang="en-US" altLang="zh-CN" sz="900" dirty="0">
              <a:latin typeface="微软雅黑" panose="020B0503020204020204" pitchFamily="34" charset="-122"/>
              <a:ea typeface="微软雅黑" panose="020B0503020204020204" pitchFamily="34" charset="-122"/>
            </a:endParaRPr>
          </a:p>
          <a:p>
            <a:pPr>
              <a:lnSpc>
                <a:spcPct val="200000"/>
              </a:lnSpc>
            </a:pPr>
            <a:endParaRPr lang="en-US" altLang="zh-CN" sz="900" dirty="0">
              <a:latin typeface="微软雅黑" panose="020B0503020204020204" pitchFamily="34" charset="-122"/>
              <a:ea typeface="微软雅黑" panose="020B0503020204020204" pitchFamily="34" charset="-122"/>
            </a:endParaRPr>
          </a:p>
          <a:p>
            <a:pPr>
              <a:lnSpc>
                <a:spcPct val="200000"/>
              </a:lnSpc>
            </a:pPr>
            <a:r>
              <a:rPr lang="zh-CN" altLang="zh-CN" sz="900" dirty="0" smtClean="0">
                <a:latin typeface="微软雅黑" panose="020B0503020204020204" pitchFamily="34" charset="-122"/>
                <a:ea typeface="微软雅黑" panose="020B0503020204020204" pitchFamily="34" charset="-122"/>
              </a:rPr>
              <a:t>3</a:t>
            </a:r>
            <a:r>
              <a:rPr lang="en-US" altLang="zh-CN" sz="900" dirty="0" smtClean="0">
                <a:latin typeface="微软雅黑" panose="020B0503020204020204" pitchFamily="34" charset="-122"/>
                <a:ea typeface="微软雅黑" panose="020B0503020204020204" pitchFamily="34" charset="-122"/>
              </a:rPr>
              <a:t>.</a:t>
            </a:r>
            <a:r>
              <a:rPr lang="zh-CN" altLang="en-US" sz="900" dirty="0">
                <a:latin typeface="微软雅黑" panose="020B0503020204020204" pitchFamily="34" charset="-122"/>
                <a:ea typeface="微软雅黑" panose="020B0503020204020204" pitchFamily="34" charset="-122"/>
              </a:rPr>
              <a:t>经销商在创建入库计划时，报错“库存不足”？</a:t>
            </a:r>
            <a:br>
              <a:rPr lang="zh-CN" altLang="en-US" sz="900" dirty="0">
                <a:latin typeface="微软雅黑" panose="020B0503020204020204" pitchFamily="34" charset="-122"/>
                <a:ea typeface="微软雅黑" panose="020B0503020204020204" pitchFamily="34" charset="-122"/>
              </a:rPr>
            </a:br>
            <a:r>
              <a:rPr lang="zh-CN" altLang="en-US" sz="900" dirty="0">
                <a:latin typeface="微软雅黑" panose="020B0503020204020204" pitchFamily="34" charset="-122"/>
                <a:ea typeface="微软雅黑" panose="020B0503020204020204" pitchFamily="34" charset="-122"/>
              </a:rPr>
              <a:t>当创建入库计划时，系统才真正的占用库存，故在该阶段系统校验供应商库存数量。如报错，需重新操作减少转移数量</a:t>
            </a:r>
            <a:r>
              <a:rPr lang="zh-CN" altLang="en-US" sz="900" dirty="0" smtClean="0">
                <a:latin typeface="微软雅黑" panose="020B0503020204020204" pitchFamily="34" charset="-122"/>
                <a:ea typeface="微软雅黑" panose="020B0503020204020204" pitchFamily="34" charset="-122"/>
              </a:rPr>
              <a:t>。</a:t>
            </a:r>
            <a:endParaRPr lang="zh-CN" altLang="en-US" sz="900" dirty="0">
              <a:latin typeface="微软雅黑" panose="020B0503020204020204" pitchFamily="34" charset="-122"/>
              <a:ea typeface="微软雅黑" panose="020B0503020204020204" pitchFamily="34" charset="-122"/>
            </a:endParaRPr>
          </a:p>
          <a:p>
            <a:pPr>
              <a:lnSpc>
                <a:spcPct val="200000"/>
              </a:lnSpc>
            </a:pPr>
            <a:r>
              <a:rPr lang="zh-CN" altLang="zh-CN" sz="900" dirty="0">
                <a:latin typeface="微软雅黑" panose="020B0503020204020204" pitchFamily="34" charset="-122"/>
                <a:ea typeface="微软雅黑" panose="020B0503020204020204" pitchFamily="34" charset="-122"/>
              </a:rPr>
              <a:t>4</a:t>
            </a:r>
            <a:r>
              <a:rPr lang="en-US" altLang="zh-CN" sz="900" dirty="0" smtClean="0">
                <a:latin typeface="微软雅黑" panose="020B0503020204020204" pitchFamily="34" charset="-122"/>
                <a:ea typeface="微软雅黑" panose="020B0503020204020204" pitchFamily="34" charset="-122"/>
              </a:rPr>
              <a:t>.</a:t>
            </a:r>
            <a:r>
              <a:rPr lang="zh-CN" altLang="en-US" sz="900" dirty="0">
                <a:latin typeface="微软雅黑" panose="020B0503020204020204" pitchFamily="34" charset="-122"/>
                <a:ea typeface="微软雅黑" panose="020B0503020204020204" pitchFamily="34" charset="-122"/>
              </a:rPr>
              <a:t>商家操作货权转移，仓库无法接到单子，是什么情况？</a:t>
            </a:r>
          </a:p>
          <a:p>
            <a:pPr>
              <a:lnSpc>
                <a:spcPct val="200000"/>
              </a:lnSpc>
            </a:pPr>
            <a:r>
              <a:rPr lang="zh-CN" altLang="en-US" sz="900" dirty="0">
                <a:latin typeface="微软雅黑" panose="020B0503020204020204" pitchFamily="34" charset="-122"/>
                <a:ea typeface="微软雅黑" panose="020B0503020204020204" pitchFamily="34" charset="-122"/>
              </a:rPr>
              <a:t>当商家操作货权转移之后，需要注意以下两点：</a:t>
            </a:r>
          </a:p>
          <a:p>
            <a:pPr>
              <a:lnSpc>
                <a:spcPct val="200000"/>
              </a:lnSpc>
            </a:pPr>
            <a:r>
              <a:rPr lang="en-US" altLang="zh-CN" sz="900" dirty="0">
                <a:latin typeface="微软雅黑" panose="020B0503020204020204" pitchFamily="34" charset="-122"/>
                <a:ea typeface="微软雅黑" panose="020B0503020204020204" pitchFamily="34" charset="-122"/>
              </a:rPr>
              <a:t>1</a:t>
            </a:r>
            <a:r>
              <a:rPr lang="zh-CN" altLang="en-US" sz="900" dirty="0">
                <a:latin typeface="微软雅黑" panose="020B0503020204020204" pitchFamily="34" charset="-122"/>
                <a:ea typeface="微软雅黑" panose="020B0503020204020204" pitchFamily="34" charset="-122"/>
              </a:rPr>
              <a:t>）转入方货主订购时间</a:t>
            </a:r>
            <a:r>
              <a:rPr lang="zh-CN" altLang="en-US" sz="900" dirty="0" smtClean="0">
                <a:latin typeface="微软雅黑" panose="020B0503020204020204" pitchFamily="34" charset="-122"/>
                <a:ea typeface="微软雅黑" panose="020B0503020204020204" pitchFamily="34" charset="-122"/>
              </a:rPr>
              <a:t>：转入方是新货主，通知仓库（涉及到转移的各个仓库）完成转入方货</a:t>
            </a:r>
            <a:r>
              <a:rPr lang="zh-CN" altLang="en-US" sz="900" dirty="0">
                <a:latin typeface="微软雅黑" panose="020B0503020204020204" pitchFamily="34" charset="-122"/>
                <a:ea typeface="微软雅黑" panose="020B0503020204020204" pitchFamily="34" charset="-122"/>
              </a:rPr>
              <a:t>主的基础资料实施。</a:t>
            </a:r>
          </a:p>
          <a:p>
            <a:pPr>
              <a:lnSpc>
                <a:spcPct val="200000"/>
              </a:lnSpc>
            </a:pPr>
            <a:r>
              <a:rPr lang="en-US" altLang="zh-CN" sz="900" dirty="0">
                <a:latin typeface="微软雅黑" panose="020B0503020204020204" pitchFamily="34" charset="-122"/>
                <a:ea typeface="微软雅黑" panose="020B0503020204020204" pitchFamily="34" charset="-122"/>
              </a:rPr>
              <a:t>2</a:t>
            </a:r>
            <a:r>
              <a:rPr lang="zh-CN" altLang="en-US" sz="900" dirty="0">
                <a:latin typeface="微软雅黑" panose="020B0503020204020204" pitchFamily="34" charset="-122"/>
                <a:ea typeface="微软雅黑" panose="020B0503020204020204" pitchFamily="34" charset="-122"/>
              </a:rPr>
              <a:t>）转入方转移货品是否属于新品：在转入方货主下转移货品是否</a:t>
            </a:r>
            <a:r>
              <a:rPr lang="zh-CN" altLang="en-US" sz="900" dirty="0" smtClean="0">
                <a:latin typeface="微软雅黑" panose="020B0503020204020204" pitchFamily="34" charset="-122"/>
                <a:ea typeface="微软雅黑" panose="020B0503020204020204" pitchFamily="34" charset="-122"/>
              </a:rPr>
              <a:t>新品（</a:t>
            </a:r>
            <a:r>
              <a:rPr lang="en-US" altLang="zh-CN" sz="900" dirty="0" smtClean="0">
                <a:latin typeface="微软雅黑" panose="020B0503020204020204" pitchFamily="34" charset="-122"/>
                <a:ea typeface="微软雅黑" panose="020B0503020204020204" pitchFamily="34" charset="-122"/>
              </a:rPr>
              <a:t>BMS</a:t>
            </a:r>
            <a:r>
              <a:rPr lang="zh-CN" altLang="en-US" sz="900" dirty="0" smtClean="0">
                <a:latin typeface="微软雅黑" panose="020B0503020204020204" pitchFamily="34" charset="-122"/>
                <a:ea typeface="微软雅黑" panose="020B0503020204020204" pitchFamily="34" charset="-122"/>
              </a:rPr>
              <a:t>系统中是否有菜鸟认证的基础信息），</a:t>
            </a:r>
            <a:r>
              <a:rPr lang="zh-CN" altLang="en-US" sz="900" dirty="0">
                <a:latin typeface="微软雅黑" panose="020B0503020204020204" pitchFamily="34" charset="-122"/>
                <a:ea typeface="微软雅黑" panose="020B0503020204020204" pitchFamily="34" charset="-122"/>
              </a:rPr>
              <a:t>如新品需商家在货权转移之前联系仓库维护货品基础信</a:t>
            </a:r>
            <a:r>
              <a:rPr lang="zh-CN" altLang="en-US" sz="900" dirty="0" smtClean="0">
                <a:latin typeface="微软雅黑" panose="020B0503020204020204" pitchFamily="34" charset="-122"/>
                <a:ea typeface="微软雅黑" panose="020B0503020204020204" pitchFamily="34" charset="-122"/>
              </a:rPr>
              <a:t>息（长宽高、重量）。</a:t>
            </a:r>
            <a:endParaRPr lang="zh-CN" altLang="en-US" sz="900" dirty="0">
              <a:latin typeface="微软雅黑" panose="020B0503020204020204" pitchFamily="34" charset="-122"/>
              <a:ea typeface="微软雅黑" panose="020B0503020204020204" pitchFamily="34" charset="-122"/>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92080" y="1851670"/>
            <a:ext cx="3292197" cy="11409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073581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91680" y="195486"/>
            <a:ext cx="6120680" cy="430887"/>
          </a:xfrm>
          <a:prstGeom prst="rect">
            <a:avLst/>
          </a:prstGeom>
          <a:noFill/>
        </p:spPr>
        <p:txBody>
          <a:bodyPr wrap="square" rtlCol="0">
            <a:spAutoFit/>
          </a:bodyPr>
          <a:lstStyle/>
          <a:p>
            <a:r>
              <a:rPr lang="zh-CN" altLang="en-US" sz="2200" dirty="0">
                <a:solidFill>
                  <a:schemeClr val="bg1"/>
                </a:solidFill>
                <a:latin typeface="微软雅黑" panose="020B0503020204020204" pitchFamily="34" charset="-122"/>
                <a:ea typeface="微软雅黑" panose="020B0503020204020204" pitchFamily="34" charset="-122"/>
              </a:rPr>
              <a:t>货</a:t>
            </a:r>
            <a:r>
              <a:rPr lang="zh-CN" altLang="en-US" sz="2200" dirty="0" smtClean="0">
                <a:solidFill>
                  <a:schemeClr val="bg1"/>
                </a:solidFill>
                <a:latin typeface="微软雅黑" panose="020B0503020204020204" pitchFamily="34" charset="-122"/>
                <a:ea typeface="微软雅黑" panose="020B0503020204020204" pitchFamily="34" charset="-122"/>
              </a:rPr>
              <a:t>权转移常见问题</a:t>
            </a:r>
            <a:endParaRPr lang="zh-CN" altLang="en-US" sz="2200" dirty="0">
              <a:solidFill>
                <a:schemeClr val="bg1"/>
              </a:solidFill>
              <a:latin typeface="微软雅黑" panose="020B0503020204020204" pitchFamily="34" charset="-122"/>
              <a:ea typeface="微软雅黑" panose="020B0503020204020204" pitchFamily="34" charset="-122"/>
            </a:endParaRPr>
          </a:p>
        </p:txBody>
      </p:sp>
      <p:sp>
        <p:nvSpPr>
          <p:cNvPr id="5" name="矩形 4"/>
          <p:cNvSpPr/>
          <p:nvPr/>
        </p:nvSpPr>
        <p:spPr>
          <a:xfrm>
            <a:off x="395536" y="1207463"/>
            <a:ext cx="880740" cy="356175"/>
          </a:xfrm>
          <a:prstGeom prst="rect">
            <a:avLst/>
          </a:prstGeom>
          <a:solidFill>
            <a:srgbClr val="0078FF"/>
          </a:solidFill>
          <a:ln>
            <a:solidFill>
              <a:srgbClr val="0078FF"/>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dirty="0" smtClean="0">
                <a:latin typeface="微软雅黑" panose="020B0503020204020204" pitchFamily="34" charset="-122"/>
                <a:ea typeface="微软雅黑" panose="020B0503020204020204" pitchFamily="34" charset="-122"/>
              </a:rPr>
              <a:t>FAQ</a:t>
            </a:r>
            <a:endParaRPr lang="zh-CN" altLang="en-US" sz="1100" dirty="0">
              <a:latin typeface="微软雅黑" panose="020B0503020204020204" pitchFamily="34" charset="-122"/>
              <a:ea typeface="微软雅黑" panose="020B0503020204020204" pitchFamily="34" charset="-122"/>
            </a:endParaRPr>
          </a:p>
        </p:txBody>
      </p:sp>
      <p:sp>
        <p:nvSpPr>
          <p:cNvPr id="7" name="矩形 6"/>
          <p:cNvSpPr/>
          <p:nvPr/>
        </p:nvSpPr>
        <p:spPr>
          <a:xfrm>
            <a:off x="1547664" y="1131590"/>
            <a:ext cx="7128792" cy="3393237"/>
          </a:xfrm>
          <a:prstGeom prst="rect">
            <a:avLst/>
          </a:prstGeom>
        </p:spPr>
        <p:txBody>
          <a:bodyPr wrap="square">
            <a:spAutoFit/>
          </a:bodyPr>
          <a:lstStyle/>
          <a:p>
            <a:pPr>
              <a:lnSpc>
                <a:spcPct val="200000"/>
              </a:lnSpc>
            </a:pPr>
            <a:r>
              <a:rPr lang="en-US" altLang="zh-CN" sz="900" dirty="0" smtClean="0">
                <a:latin typeface="微软雅黑" panose="020B0503020204020204" pitchFamily="34" charset="-122"/>
                <a:ea typeface="微软雅黑" panose="020B0503020204020204" pitchFamily="34" charset="-122"/>
              </a:rPr>
              <a:t>5.</a:t>
            </a:r>
            <a:r>
              <a:rPr lang="zh-CN" altLang="en-US" sz="900" dirty="0">
                <a:latin typeface="微软雅黑" panose="020B0503020204020204" pitchFamily="34" charset="-122"/>
                <a:ea typeface="微软雅黑" panose="020B0503020204020204" pitchFamily="34" charset="-122"/>
              </a:rPr>
              <a:t>商家操作出现错误，提示货品不是本</a:t>
            </a:r>
            <a:r>
              <a:rPr lang="zh-CN" altLang="en-US" sz="900" dirty="0" smtClean="0">
                <a:latin typeface="微软雅黑" panose="020B0503020204020204" pitchFamily="34" charset="-122"/>
                <a:ea typeface="微软雅黑" panose="020B0503020204020204" pitchFamily="34" charset="-122"/>
              </a:rPr>
              <a:t>货主？</a:t>
            </a:r>
            <a:endParaRPr lang="en-US" altLang="zh-CN" sz="900" dirty="0" smtClean="0">
              <a:latin typeface="微软雅黑" panose="020B0503020204020204" pitchFamily="34" charset="-122"/>
              <a:ea typeface="微软雅黑" panose="020B0503020204020204" pitchFamily="34" charset="-122"/>
            </a:endParaRPr>
          </a:p>
          <a:p>
            <a:pPr>
              <a:lnSpc>
                <a:spcPct val="200000"/>
              </a:lnSpc>
            </a:pPr>
            <a:r>
              <a:rPr lang="zh-CN" altLang="en-US" sz="900" dirty="0">
                <a:latin typeface="微软雅黑" panose="020B0503020204020204" pitchFamily="34" charset="-122"/>
                <a:ea typeface="微软雅黑" panose="020B0503020204020204" pitchFamily="34" charset="-122"/>
              </a:rPr>
              <a:t>核实商家供货商和经销商操作是否相反，一般造成原因，货主操作相反</a:t>
            </a:r>
            <a:r>
              <a:rPr lang="zh-CN" altLang="en-US" sz="900" dirty="0" smtClean="0">
                <a:latin typeface="微软雅黑" panose="020B0503020204020204" pitchFamily="34" charset="-122"/>
                <a:ea typeface="微软雅黑" panose="020B0503020204020204" pitchFamily="34" charset="-122"/>
              </a:rPr>
              <a:t>。</a:t>
            </a:r>
            <a:endParaRPr lang="en-US" altLang="zh-CN" sz="900" dirty="0" smtClean="0">
              <a:latin typeface="微软雅黑" panose="020B0503020204020204" pitchFamily="34" charset="-122"/>
              <a:ea typeface="微软雅黑" panose="020B0503020204020204" pitchFamily="34" charset="-122"/>
            </a:endParaRPr>
          </a:p>
          <a:p>
            <a:pPr>
              <a:lnSpc>
                <a:spcPct val="200000"/>
              </a:lnSpc>
            </a:pPr>
            <a:r>
              <a:rPr lang="zh-CN" altLang="en-US" sz="900" dirty="0" smtClean="0">
                <a:latin typeface="微软雅黑" panose="020B0503020204020204" pitchFamily="34" charset="-122"/>
                <a:ea typeface="微软雅黑" panose="020B0503020204020204" pitchFamily="34" charset="-122"/>
              </a:rPr>
              <a:t>如需要反向的转移，需重新开通权限。</a:t>
            </a:r>
            <a:endParaRPr lang="en-US" altLang="zh-CN" sz="900" dirty="0" smtClean="0">
              <a:latin typeface="微软雅黑" panose="020B0503020204020204" pitchFamily="34" charset="-122"/>
              <a:ea typeface="微软雅黑" panose="020B0503020204020204" pitchFamily="34" charset="-122"/>
            </a:endParaRPr>
          </a:p>
          <a:p>
            <a:pPr>
              <a:lnSpc>
                <a:spcPct val="200000"/>
              </a:lnSpc>
            </a:pPr>
            <a:endParaRPr lang="en-US" altLang="zh-CN" sz="900" dirty="0">
              <a:latin typeface="微软雅黑" panose="020B0503020204020204" pitchFamily="34" charset="-122"/>
              <a:ea typeface="微软雅黑" panose="020B0503020204020204" pitchFamily="34" charset="-122"/>
            </a:endParaRPr>
          </a:p>
          <a:p>
            <a:pPr>
              <a:lnSpc>
                <a:spcPct val="200000"/>
              </a:lnSpc>
            </a:pPr>
            <a:r>
              <a:rPr lang="en-US" altLang="zh-CN" sz="900" dirty="0" smtClean="0">
                <a:latin typeface="微软雅黑" panose="020B0503020204020204" pitchFamily="34" charset="-122"/>
                <a:ea typeface="微软雅黑" panose="020B0503020204020204" pitchFamily="34" charset="-122"/>
              </a:rPr>
              <a:t>6.</a:t>
            </a:r>
            <a:r>
              <a:rPr lang="zh-CN" altLang="en-US" sz="900" dirty="0">
                <a:latin typeface="微软雅黑" panose="020B0503020204020204" pitchFamily="34" charset="-122"/>
                <a:ea typeface="微软雅黑" panose="020B0503020204020204" pitchFamily="34" charset="-122"/>
              </a:rPr>
              <a:t>商家提示货权转移</a:t>
            </a:r>
            <a:r>
              <a:rPr lang="zh-CN" altLang="en-US" sz="900" dirty="0" smtClean="0">
                <a:latin typeface="微软雅黑" panose="020B0503020204020204" pitchFamily="34" charset="-122"/>
                <a:ea typeface="微软雅黑" panose="020B0503020204020204" pitchFamily="34" charset="-122"/>
              </a:rPr>
              <a:t>失败？</a:t>
            </a:r>
            <a:endParaRPr lang="en-US" altLang="zh-CN" sz="900" dirty="0" smtClean="0">
              <a:latin typeface="微软雅黑" panose="020B0503020204020204" pitchFamily="34" charset="-122"/>
              <a:ea typeface="微软雅黑" panose="020B0503020204020204" pitchFamily="34" charset="-122"/>
            </a:endParaRPr>
          </a:p>
          <a:p>
            <a:pPr>
              <a:lnSpc>
                <a:spcPct val="200000"/>
              </a:lnSpc>
            </a:pPr>
            <a:r>
              <a:rPr lang="zh-CN" altLang="en-US" sz="900" dirty="0" smtClean="0">
                <a:latin typeface="微软雅黑" panose="020B0503020204020204" pitchFamily="34" charset="-122"/>
                <a:ea typeface="微软雅黑" panose="020B0503020204020204" pitchFamily="34" charset="-122"/>
              </a:rPr>
              <a:t>核实</a:t>
            </a:r>
            <a:r>
              <a:rPr lang="en-US" altLang="zh-CN" sz="900" dirty="0">
                <a:latin typeface="微软雅黑" panose="020B0503020204020204" pitchFamily="34" charset="-122"/>
                <a:ea typeface="微软雅黑" panose="020B0503020204020204" pitchFamily="34" charset="-122"/>
              </a:rPr>
              <a:t>2</a:t>
            </a:r>
            <a:r>
              <a:rPr lang="zh-CN" altLang="en-US" sz="900" dirty="0">
                <a:latin typeface="微软雅黑" panose="020B0503020204020204" pitchFamily="34" charset="-122"/>
                <a:ea typeface="微软雅黑" panose="020B0503020204020204" pitchFamily="34" charset="-122"/>
              </a:rPr>
              <a:t>个货</a:t>
            </a:r>
            <a:r>
              <a:rPr lang="zh-CN" altLang="en-US" sz="900" dirty="0" smtClean="0">
                <a:latin typeface="微软雅黑" panose="020B0503020204020204" pitchFamily="34" charset="-122"/>
                <a:ea typeface="微软雅黑" panose="020B0503020204020204" pitchFamily="34" charset="-122"/>
              </a:rPr>
              <a:t>主的货品是否维护货品分层，与天猫类目小二确认。</a:t>
            </a:r>
            <a:endParaRPr lang="en-US" altLang="zh-CN" sz="900" dirty="0" smtClean="0">
              <a:latin typeface="微软雅黑" panose="020B0503020204020204" pitchFamily="34" charset="-122"/>
              <a:ea typeface="微软雅黑" panose="020B0503020204020204" pitchFamily="34" charset="-122"/>
            </a:endParaRPr>
          </a:p>
          <a:p>
            <a:pPr>
              <a:lnSpc>
                <a:spcPct val="200000"/>
              </a:lnSpc>
            </a:pPr>
            <a:r>
              <a:rPr lang="zh-CN" altLang="en-US" sz="900" dirty="0" smtClean="0">
                <a:latin typeface="微软雅黑" panose="020B0503020204020204" pitchFamily="34" charset="-122"/>
                <a:ea typeface="微软雅黑" panose="020B0503020204020204" pitchFamily="34" charset="-122"/>
              </a:rPr>
              <a:t>货主实施与货品基础信息确认是否</a:t>
            </a:r>
            <a:r>
              <a:rPr lang="en-US" altLang="zh-CN" sz="900" dirty="0" smtClean="0">
                <a:latin typeface="微软雅黑" panose="020B0503020204020204" pitchFamily="34" charset="-122"/>
                <a:ea typeface="微软雅黑" panose="020B0503020204020204" pitchFamily="34" charset="-122"/>
              </a:rPr>
              <a:t>OK</a:t>
            </a:r>
            <a:r>
              <a:rPr lang="zh-CN" altLang="en-US" sz="900" dirty="0" smtClean="0">
                <a:latin typeface="微软雅黑" panose="020B0503020204020204" pitchFamily="34" charset="-122"/>
                <a:ea typeface="微软雅黑" panose="020B0503020204020204" pitchFamily="34" charset="-122"/>
              </a:rPr>
              <a:t>，如</a:t>
            </a:r>
            <a:r>
              <a:rPr lang="en-US" altLang="zh-CN" sz="900" dirty="0" smtClean="0">
                <a:latin typeface="微软雅黑" panose="020B0503020204020204" pitchFamily="34" charset="-122"/>
                <a:ea typeface="微软雅黑" panose="020B0503020204020204" pitchFamily="34" charset="-122"/>
              </a:rPr>
              <a:t>OK</a:t>
            </a:r>
            <a:r>
              <a:rPr lang="zh-CN" altLang="en-US" sz="900" dirty="0" smtClean="0">
                <a:latin typeface="微软雅黑" panose="020B0503020204020204" pitchFamily="34" charset="-122"/>
                <a:ea typeface="微软雅黑" panose="020B0503020204020204" pitchFamily="34" charset="-122"/>
              </a:rPr>
              <a:t>，提交咨询工单－技术问题。</a:t>
            </a:r>
            <a:endParaRPr lang="en-US" altLang="zh-CN" sz="900" dirty="0" smtClean="0">
              <a:latin typeface="微软雅黑" panose="020B0503020204020204" pitchFamily="34" charset="-122"/>
              <a:ea typeface="微软雅黑" panose="020B0503020204020204" pitchFamily="34" charset="-122"/>
            </a:endParaRPr>
          </a:p>
          <a:p>
            <a:pPr>
              <a:lnSpc>
                <a:spcPct val="200000"/>
              </a:lnSpc>
            </a:pPr>
            <a:endParaRPr lang="en-US" altLang="zh-CN" sz="900" dirty="0" smtClean="0">
              <a:latin typeface="微软雅黑" panose="020B0503020204020204" pitchFamily="34" charset="-122"/>
              <a:ea typeface="微软雅黑" panose="020B0503020204020204" pitchFamily="34" charset="-122"/>
            </a:endParaRPr>
          </a:p>
          <a:p>
            <a:pPr>
              <a:lnSpc>
                <a:spcPct val="200000"/>
              </a:lnSpc>
            </a:pPr>
            <a:r>
              <a:rPr lang="en-US" altLang="zh-CN" sz="900" dirty="0" smtClean="0">
                <a:latin typeface="微软雅黑" panose="020B0503020204020204" pitchFamily="34" charset="-122"/>
                <a:ea typeface="微软雅黑" panose="020B0503020204020204" pitchFamily="34" charset="-122"/>
              </a:rPr>
              <a:t>7.</a:t>
            </a:r>
            <a:r>
              <a:rPr lang="zh-CN" altLang="en-US" sz="900" dirty="0" smtClean="0">
                <a:latin typeface="微软雅黑" panose="020B0503020204020204" pitchFamily="34" charset="-122"/>
                <a:ea typeface="微软雅黑" panose="020B0503020204020204" pitchFamily="34" charset="-122"/>
              </a:rPr>
              <a:t>仓库</a:t>
            </a:r>
            <a:r>
              <a:rPr lang="zh-CN" altLang="en-US" sz="900" dirty="0">
                <a:latin typeface="微软雅黑" panose="020B0503020204020204" pitchFamily="34" charset="-122"/>
                <a:ea typeface="微软雅黑" panose="020B0503020204020204" pitchFamily="34" charset="-122"/>
              </a:rPr>
              <a:t>货品实施如何</a:t>
            </a:r>
            <a:r>
              <a:rPr lang="zh-CN" altLang="en-US" sz="900" dirty="0" smtClean="0">
                <a:latin typeface="微软雅黑" panose="020B0503020204020204" pitchFamily="34" charset="-122"/>
                <a:ea typeface="微软雅黑" panose="020B0503020204020204" pitchFamily="34" charset="-122"/>
              </a:rPr>
              <a:t>操作？</a:t>
            </a:r>
            <a:endParaRPr lang="en-US" altLang="zh-CN" sz="900" dirty="0" smtClean="0">
              <a:latin typeface="微软雅黑" panose="020B0503020204020204" pitchFamily="34" charset="-122"/>
              <a:ea typeface="微软雅黑" panose="020B0503020204020204" pitchFamily="34" charset="-122"/>
            </a:endParaRPr>
          </a:p>
          <a:p>
            <a:pPr>
              <a:lnSpc>
                <a:spcPct val="200000"/>
              </a:lnSpc>
            </a:pPr>
            <a:r>
              <a:rPr lang="zh-CN" altLang="en-US" sz="900" dirty="0">
                <a:latin typeface="微软雅黑" panose="020B0503020204020204" pitchFamily="34" charset="-122"/>
                <a:ea typeface="微软雅黑" panose="020B0503020204020204" pitchFamily="34" charset="-122"/>
              </a:rPr>
              <a:t>基础资料</a:t>
            </a:r>
            <a:r>
              <a:rPr lang="en-US" altLang="zh-CN" sz="900" dirty="0">
                <a:latin typeface="微软雅黑" panose="020B0503020204020204" pitchFamily="34" charset="-122"/>
                <a:ea typeface="微软雅黑" panose="020B0503020204020204" pitchFamily="34" charset="-122"/>
              </a:rPr>
              <a:t>---</a:t>
            </a:r>
            <a:r>
              <a:rPr lang="zh-CN" altLang="en-US" sz="900" dirty="0">
                <a:latin typeface="微软雅黑" panose="020B0503020204020204" pitchFamily="34" charset="-122"/>
                <a:ea typeface="微软雅黑" panose="020B0503020204020204" pitchFamily="34" charset="-122"/>
              </a:rPr>
              <a:t>货主信息</a:t>
            </a:r>
            <a:r>
              <a:rPr lang="en-US" altLang="zh-CN" sz="900" dirty="0">
                <a:latin typeface="微软雅黑" panose="020B0503020204020204" pitchFamily="34" charset="-122"/>
                <a:ea typeface="微软雅黑" panose="020B0503020204020204" pitchFamily="34" charset="-122"/>
              </a:rPr>
              <a:t>---</a:t>
            </a:r>
            <a:r>
              <a:rPr lang="zh-CN" altLang="en-US" sz="900" dirty="0">
                <a:latin typeface="微软雅黑" panose="020B0503020204020204" pitchFamily="34" charset="-122"/>
                <a:ea typeface="微软雅黑" panose="020B0503020204020204" pitchFamily="34" charset="-122"/>
              </a:rPr>
              <a:t>找到对应货主</a:t>
            </a:r>
            <a:r>
              <a:rPr lang="en-US" altLang="zh-CN" sz="900" dirty="0">
                <a:latin typeface="微软雅黑" panose="020B0503020204020204" pitchFamily="34" charset="-122"/>
                <a:ea typeface="微软雅黑" panose="020B0503020204020204" pitchFamily="34" charset="-122"/>
              </a:rPr>
              <a:t>---</a:t>
            </a:r>
            <a:r>
              <a:rPr lang="zh-CN" altLang="en-US" sz="900" dirty="0">
                <a:latin typeface="微软雅黑" panose="020B0503020204020204" pitchFamily="34" charset="-122"/>
                <a:ea typeface="微软雅黑" panose="020B0503020204020204" pitchFamily="34" charset="-122"/>
              </a:rPr>
              <a:t>绑定完货主库区关系后点配置完成。</a:t>
            </a:r>
            <a:endParaRPr lang="en-US" altLang="zh-CN" sz="900" dirty="0" smtClean="0">
              <a:latin typeface="微软雅黑" panose="020B0503020204020204" pitchFamily="34" charset="-122"/>
              <a:ea typeface="微软雅黑" panose="020B0503020204020204" pitchFamily="34" charset="-122"/>
            </a:endParaRPr>
          </a:p>
          <a:p>
            <a:pPr>
              <a:lnSpc>
                <a:spcPct val="200000"/>
              </a:lnSpc>
            </a:pPr>
            <a:r>
              <a:rPr lang="en-US" altLang="zh-CN" sz="900" dirty="0" smtClean="0">
                <a:latin typeface="微软雅黑" panose="020B0503020204020204" pitchFamily="34" charset="-122"/>
                <a:ea typeface="微软雅黑" panose="020B0503020204020204" pitchFamily="34" charset="-122"/>
              </a:rPr>
              <a:t>8.</a:t>
            </a:r>
            <a:r>
              <a:rPr lang="zh-CN" altLang="en-US" sz="900" dirty="0">
                <a:latin typeface="微软雅黑" panose="020B0503020204020204" pitchFamily="34" charset="-122"/>
                <a:ea typeface="微软雅黑" panose="020B0503020204020204" pitchFamily="34" charset="-122"/>
              </a:rPr>
              <a:t>商家提交之后，仓库还未</a:t>
            </a:r>
            <a:r>
              <a:rPr lang="zh-CN" altLang="en-US" sz="900" dirty="0" smtClean="0">
                <a:latin typeface="微软雅黑" panose="020B0503020204020204" pitchFamily="34" charset="-122"/>
                <a:ea typeface="微软雅黑" panose="020B0503020204020204" pitchFamily="34" charset="-122"/>
              </a:rPr>
              <a:t>操作</a:t>
            </a:r>
            <a:r>
              <a:rPr lang="en-US" altLang="zh-CN" sz="900" dirty="0" smtClean="0">
                <a:latin typeface="微软雅黑" panose="020B0503020204020204" pitchFamily="34" charset="-122"/>
                <a:ea typeface="微软雅黑" panose="020B0503020204020204" pitchFamily="34" charset="-122"/>
              </a:rPr>
              <a:t>/</a:t>
            </a:r>
            <a:r>
              <a:rPr lang="zh-CN" altLang="en-US" sz="900" dirty="0" smtClean="0">
                <a:latin typeface="微软雅黑" panose="020B0503020204020204" pitchFamily="34" charset="-122"/>
                <a:ea typeface="微软雅黑" panose="020B0503020204020204" pitchFamily="34" charset="-122"/>
              </a:rPr>
              <a:t>商家操作错仓库，需要</a:t>
            </a:r>
            <a:r>
              <a:rPr lang="zh-CN" altLang="en-US" sz="900" dirty="0">
                <a:latin typeface="微软雅黑" panose="020B0503020204020204" pitchFamily="34" charset="-122"/>
                <a:ea typeface="微软雅黑" panose="020B0503020204020204" pitchFamily="34" charset="-122"/>
              </a:rPr>
              <a:t>取消货权</a:t>
            </a:r>
            <a:r>
              <a:rPr lang="zh-CN" altLang="en-US" sz="900" dirty="0" smtClean="0">
                <a:latin typeface="微软雅黑" panose="020B0503020204020204" pitchFamily="34" charset="-122"/>
                <a:ea typeface="微软雅黑" panose="020B0503020204020204" pitchFamily="34" charset="-122"/>
              </a:rPr>
              <a:t>转移，怎么操作？</a:t>
            </a:r>
            <a:endParaRPr lang="en-US" altLang="zh-CN" sz="900" dirty="0" smtClean="0">
              <a:latin typeface="微软雅黑" panose="020B0503020204020204" pitchFamily="34" charset="-122"/>
              <a:ea typeface="微软雅黑" panose="020B0503020204020204" pitchFamily="34" charset="-122"/>
            </a:endParaRPr>
          </a:p>
          <a:p>
            <a:pPr>
              <a:lnSpc>
                <a:spcPct val="200000"/>
              </a:lnSpc>
            </a:pPr>
            <a:r>
              <a:rPr lang="zh-CN" altLang="en-US" sz="900" dirty="0">
                <a:latin typeface="微软雅黑" panose="020B0503020204020204" pitchFamily="34" charset="-122"/>
                <a:ea typeface="微软雅黑" panose="020B0503020204020204" pitchFamily="34" charset="-122"/>
              </a:rPr>
              <a:t>提交技术工单去取消。</a:t>
            </a:r>
            <a:endParaRPr lang="en-US" altLang="zh-CN" sz="900" dirty="0">
              <a:latin typeface="微软雅黑" panose="020B0503020204020204" pitchFamily="34" charset="-122"/>
              <a:ea typeface="微软雅黑" panose="020B0503020204020204" pitchFamily="34" charset="-122"/>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1087760"/>
            <a:ext cx="3019425" cy="1123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096" y="2431529"/>
            <a:ext cx="2914650" cy="1076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375083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wb-zm240894\Desktop\文件\12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680" y="829897"/>
            <a:ext cx="5688632" cy="42621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10000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475656" y="915566"/>
            <a:ext cx="6264696" cy="3456384"/>
          </a:xfrm>
        </p:spPr>
        <p:txBody>
          <a:bodyPr/>
          <a:lstStyle/>
          <a:p>
            <a:pPr marL="0" indent="0">
              <a:lnSpc>
                <a:spcPct val="200000"/>
              </a:lnSpc>
              <a:buNone/>
            </a:pPr>
            <a:r>
              <a:rPr lang="zh-CN" altLang="en-US" sz="2400" dirty="0" smtClean="0">
                <a:latin typeface="微软雅黑" panose="020B0503020204020204" pitchFamily="34" charset="-122"/>
                <a:ea typeface="微软雅黑" panose="020B0503020204020204" pitchFamily="34" charset="-122"/>
              </a:rPr>
              <a:t>一、应用场景</a:t>
            </a:r>
            <a:endParaRPr lang="en-US" altLang="zh-CN" sz="2400" dirty="0" smtClean="0">
              <a:latin typeface="微软雅黑" panose="020B0503020204020204" pitchFamily="34" charset="-122"/>
              <a:ea typeface="微软雅黑" panose="020B0503020204020204" pitchFamily="34" charset="-122"/>
            </a:endParaRPr>
          </a:p>
          <a:p>
            <a:pPr marL="0" indent="0">
              <a:lnSpc>
                <a:spcPct val="200000"/>
              </a:lnSpc>
              <a:buNone/>
            </a:pPr>
            <a:r>
              <a:rPr kumimoji="1" lang="zh-CN" altLang="en-US" sz="2400" dirty="0" smtClean="0">
                <a:latin typeface="微软雅黑" panose="020B0503020204020204" pitchFamily="34" charset="-122"/>
                <a:ea typeface="微软雅黑" panose="020B0503020204020204" pitchFamily="34" charset="-122"/>
              </a:rPr>
              <a:t>二、角色分工</a:t>
            </a:r>
            <a:endParaRPr kumimoji="1" lang="en-US" altLang="zh-CN" sz="2400" dirty="0" smtClean="0">
              <a:latin typeface="微软雅黑" panose="020B0503020204020204" pitchFamily="34" charset="-122"/>
              <a:ea typeface="微软雅黑" panose="020B0503020204020204" pitchFamily="34" charset="-122"/>
            </a:endParaRPr>
          </a:p>
          <a:p>
            <a:pPr marL="0" indent="0">
              <a:lnSpc>
                <a:spcPct val="200000"/>
              </a:lnSpc>
              <a:buNone/>
            </a:pPr>
            <a:r>
              <a:rPr kumimoji="1" lang="zh-CN" altLang="en-US" sz="2400" dirty="0" smtClean="0">
                <a:latin typeface="微软雅黑" panose="020B0503020204020204" pitchFamily="34" charset="-122"/>
                <a:ea typeface="微软雅黑" panose="020B0503020204020204" pitchFamily="34" charset="-122"/>
              </a:rPr>
              <a:t>三、操作指导</a:t>
            </a:r>
            <a:endParaRPr kumimoji="1" lang="en-US" altLang="zh-CN" sz="2400" dirty="0" smtClean="0">
              <a:latin typeface="微软雅黑" panose="020B0503020204020204" pitchFamily="34" charset="-122"/>
              <a:ea typeface="微软雅黑" panose="020B0503020204020204" pitchFamily="34" charset="-122"/>
            </a:endParaRPr>
          </a:p>
          <a:p>
            <a:pPr marL="0" indent="0">
              <a:lnSpc>
                <a:spcPct val="200000"/>
              </a:lnSpc>
              <a:buNone/>
            </a:pPr>
            <a:r>
              <a:rPr kumimoji="1" lang="zh-CN" altLang="en-US" sz="2400" dirty="0" smtClean="0">
                <a:latin typeface="微软雅黑" panose="020B0503020204020204" pitchFamily="34" charset="-122"/>
                <a:ea typeface="微软雅黑" panose="020B0503020204020204" pitchFamily="34" charset="-122"/>
              </a:rPr>
              <a:t>四、常见问题</a:t>
            </a:r>
            <a:endParaRPr kumimoji="1" lang="en-US" altLang="zh-CN" dirty="0" smtClean="0"/>
          </a:p>
        </p:txBody>
      </p:sp>
      <p:sp>
        <p:nvSpPr>
          <p:cNvPr id="6" name="TextBox 5"/>
          <p:cNvSpPr txBox="1"/>
          <p:nvPr/>
        </p:nvSpPr>
        <p:spPr>
          <a:xfrm>
            <a:off x="1691680" y="195486"/>
            <a:ext cx="1368152" cy="430887"/>
          </a:xfrm>
          <a:prstGeom prst="rect">
            <a:avLst/>
          </a:prstGeom>
          <a:noFill/>
        </p:spPr>
        <p:txBody>
          <a:bodyPr wrap="square" rtlCol="0">
            <a:spAutoFit/>
          </a:bodyPr>
          <a:lstStyle/>
          <a:p>
            <a:r>
              <a:rPr lang="zh-CN" altLang="en-US" sz="2200" dirty="0">
                <a:solidFill>
                  <a:schemeClr val="bg1"/>
                </a:solidFill>
                <a:latin typeface="微软雅黑" panose="020B0503020204020204" pitchFamily="34" charset="-122"/>
                <a:ea typeface="微软雅黑" panose="020B0503020204020204" pitchFamily="34" charset="-122"/>
              </a:rPr>
              <a:t>目录</a:t>
            </a:r>
          </a:p>
        </p:txBody>
      </p:sp>
      <p:sp>
        <p:nvSpPr>
          <p:cNvPr id="7" name="矩形 6"/>
          <p:cNvSpPr/>
          <p:nvPr/>
        </p:nvSpPr>
        <p:spPr>
          <a:xfrm>
            <a:off x="395536" y="1207463"/>
            <a:ext cx="880740" cy="356175"/>
          </a:xfrm>
          <a:prstGeom prst="rect">
            <a:avLst/>
          </a:prstGeom>
          <a:solidFill>
            <a:srgbClr val="0078FF"/>
          </a:solidFill>
          <a:ln>
            <a:solidFill>
              <a:srgbClr val="0078FF"/>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100" dirty="0" smtClean="0">
                <a:latin typeface="微软雅黑" panose="020B0503020204020204" pitchFamily="34" charset="-122"/>
                <a:ea typeface="微软雅黑" panose="020B0503020204020204" pitchFamily="34" charset="-122"/>
              </a:rPr>
              <a:t>目录</a:t>
            </a:r>
            <a:endParaRPr lang="zh-CN" altLang="en-US" sz="11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1924278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1403648" y="1160621"/>
            <a:ext cx="7560840" cy="3379130"/>
          </a:xfrm>
          <a:prstGeom prst="rect">
            <a:avLst/>
          </a:prstGeom>
        </p:spPr>
        <p:txBody>
          <a:bodyPr wrap="square">
            <a:spAutoFit/>
          </a:bodyPr>
          <a:lstStyle/>
          <a:p>
            <a:pPr>
              <a:lnSpc>
                <a:spcPct val="150000"/>
              </a:lnSpc>
            </a:pPr>
            <a:r>
              <a:rPr lang="zh-CN" altLang="en-US" sz="1100" dirty="0">
                <a:latin typeface="微软雅黑" panose="020B0503020204020204" pitchFamily="34" charset="-122"/>
                <a:ea typeface="微软雅黑" panose="020B0503020204020204" pitchFamily="34" charset="-122"/>
              </a:rPr>
              <a:t>一、应用场景</a:t>
            </a:r>
          </a:p>
          <a:p>
            <a:pPr>
              <a:lnSpc>
                <a:spcPct val="150000"/>
              </a:lnSpc>
            </a:pPr>
            <a:r>
              <a:rPr lang="en-US" altLang="zh-CN" sz="1100" dirty="0">
                <a:latin typeface="微软雅黑" panose="020B0503020204020204" pitchFamily="34" charset="-122"/>
                <a:ea typeface="微软雅黑" panose="020B0503020204020204" pitchFamily="34" charset="-122"/>
              </a:rPr>
              <a:t>1.</a:t>
            </a:r>
            <a:r>
              <a:rPr lang="zh-CN" altLang="en-US" sz="1100" dirty="0">
                <a:latin typeface="微软雅黑" panose="020B0503020204020204" pitchFamily="34" charset="-122"/>
                <a:ea typeface="微软雅黑" panose="020B0503020204020204" pitchFamily="34" charset="-122"/>
              </a:rPr>
              <a:t>对于同时入驻菜鸟进行发货的品牌商跟经销商，可以通过授权菜鸟根据您的系统指令进行库存划转和相关物权转移的操作（菜鸟不会介入您与受让方之间的交易关系），以减少经销商的入库成本，减少品牌商的补货频次，同时品牌商对经销商的把控力度加强。</a:t>
            </a:r>
          </a:p>
          <a:p>
            <a:pPr>
              <a:lnSpc>
                <a:spcPct val="150000"/>
              </a:lnSpc>
            </a:pPr>
            <a:r>
              <a:rPr lang="en-US" altLang="zh-CN" sz="1100" dirty="0">
                <a:latin typeface="微软雅黑" panose="020B0503020204020204" pitchFamily="34" charset="-122"/>
                <a:ea typeface="微软雅黑" panose="020B0503020204020204" pitchFamily="34" charset="-122"/>
              </a:rPr>
              <a:t>2.</a:t>
            </a:r>
            <a:r>
              <a:rPr lang="zh-CN" altLang="en-US" sz="1100" dirty="0">
                <a:latin typeface="微软雅黑" panose="020B0503020204020204" pitchFamily="34" charset="-122"/>
                <a:ea typeface="微软雅黑" panose="020B0503020204020204" pitchFamily="34" charset="-122"/>
              </a:rPr>
              <a:t>对于同一代运营体系中的不同货主，在实际的运营时，经常会遇到同运营商不同货主之间的仓内货权调配。</a:t>
            </a:r>
          </a:p>
          <a:p>
            <a:pPr>
              <a:lnSpc>
                <a:spcPct val="150000"/>
              </a:lnSpc>
            </a:pPr>
            <a:r>
              <a:rPr lang="en-US" altLang="zh-CN" sz="1100" dirty="0">
                <a:latin typeface="微软雅黑" panose="020B0503020204020204" pitchFamily="34" charset="-122"/>
                <a:ea typeface="微软雅黑" panose="020B0503020204020204" pitchFamily="34" charset="-122"/>
              </a:rPr>
              <a:t>3.</a:t>
            </a:r>
            <a:r>
              <a:rPr lang="zh-CN" altLang="en-US" sz="1100" dirty="0">
                <a:latin typeface="微软雅黑" panose="020B0503020204020204" pitchFamily="34" charset="-122"/>
                <a:ea typeface="微软雅黑" panose="020B0503020204020204" pitchFamily="34" charset="-122"/>
              </a:rPr>
              <a:t>注意：产品目前仅支持自动流转商家（转入及转出方）同仓货权转移</a:t>
            </a:r>
            <a:r>
              <a:rPr lang="zh-CN" altLang="en-US" sz="1100" dirty="0" smtClean="0">
                <a:latin typeface="微软雅黑" panose="020B0503020204020204" pitchFamily="34" charset="-122"/>
                <a:ea typeface="微软雅黑" panose="020B0503020204020204" pitchFamily="34" charset="-122"/>
              </a:rPr>
              <a:t>。</a:t>
            </a:r>
            <a:r>
              <a:rPr lang="zh-CN" altLang="en-US" sz="1100" dirty="0">
                <a:latin typeface="微软雅黑" panose="020B0503020204020204" pitchFamily="34" charset="-122"/>
                <a:ea typeface="微软雅黑" panose="020B0503020204020204" pitchFamily="34" charset="-122"/>
              </a:rPr>
              <a:t>如涉及到</a:t>
            </a:r>
            <a:r>
              <a:rPr lang="en-US" altLang="zh-CN" sz="1100" dirty="0">
                <a:latin typeface="微软雅黑" panose="020B0503020204020204" pitchFamily="34" charset="-122"/>
                <a:ea typeface="微软雅黑" panose="020B0503020204020204" pitchFamily="34" charset="-122"/>
              </a:rPr>
              <a:t>SN</a:t>
            </a:r>
            <a:r>
              <a:rPr lang="zh-CN" altLang="en-US" sz="1100" dirty="0">
                <a:latin typeface="微软雅黑" panose="020B0503020204020204" pitchFamily="34" charset="-122"/>
                <a:ea typeface="微软雅黑" panose="020B0503020204020204" pitchFamily="34" charset="-122"/>
              </a:rPr>
              <a:t>码货品操作经销货权转移</a:t>
            </a:r>
            <a:r>
              <a:rPr lang="zh-CN" altLang="en-US" sz="1100" dirty="0" smtClean="0">
                <a:latin typeface="微软雅黑" panose="020B0503020204020204" pitchFamily="34" charset="-122"/>
                <a:ea typeface="微软雅黑" panose="020B0503020204020204" pitchFamily="34" charset="-122"/>
              </a:rPr>
              <a:t>，需支付</a:t>
            </a:r>
            <a:r>
              <a:rPr lang="en-US" altLang="zh-CN" sz="1100" dirty="0" smtClean="0">
                <a:latin typeface="微软雅黑" panose="020B0503020204020204" pitchFamily="34" charset="-122"/>
                <a:ea typeface="微软雅黑" panose="020B0503020204020204" pitchFamily="34" charset="-122"/>
              </a:rPr>
              <a:t>SN</a:t>
            </a:r>
            <a:r>
              <a:rPr lang="zh-CN" altLang="en-US" sz="1100" dirty="0" smtClean="0">
                <a:latin typeface="微软雅黑" panose="020B0503020204020204" pitchFamily="34" charset="-122"/>
                <a:ea typeface="微软雅黑" panose="020B0503020204020204" pitchFamily="34" charset="-122"/>
              </a:rPr>
              <a:t>码扫码费用。</a:t>
            </a:r>
            <a:endParaRPr lang="zh-CN" altLang="en-US" sz="1100" dirty="0">
              <a:latin typeface="微软雅黑" panose="020B0503020204020204" pitchFamily="34" charset="-122"/>
              <a:ea typeface="微软雅黑" panose="020B0503020204020204" pitchFamily="34" charset="-122"/>
            </a:endParaRPr>
          </a:p>
          <a:p>
            <a:pPr>
              <a:lnSpc>
                <a:spcPct val="150000"/>
              </a:lnSpc>
            </a:pPr>
            <a:endParaRPr lang="zh-CN" altLang="en-US" sz="1100" dirty="0">
              <a:latin typeface="微软雅黑" panose="020B0503020204020204" pitchFamily="34" charset="-122"/>
              <a:ea typeface="微软雅黑" panose="020B0503020204020204" pitchFamily="34" charset="-122"/>
            </a:endParaRPr>
          </a:p>
          <a:p>
            <a:pPr>
              <a:lnSpc>
                <a:spcPct val="150000"/>
              </a:lnSpc>
            </a:pPr>
            <a:r>
              <a:rPr lang="zh-CN" altLang="en-US" sz="1100" b="1" dirty="0" smtClean="0">
                <a:solidFill>
                  <a:srgbClr val="FF0000"/>
                </a:solidFill>
                <a:latin typeface="微软雅黑" panose="020B0503020204020204" pitchFamily="34" charset="-122"/>
                <a:ea typeface="微软雅黑" panose="020B0503020204020204" pitchFamily="34" charset="-122"/>
              </a:rPr>
              <a:t>注意事项：</a:t>
            </a:r>
            <a:endParaRPr lang="zh-CN" altLang="en-US" sz="1100" dirty="0" smtClean="0">
              <a:solidFill>
                <a:srgbClr val="FF0000"/>
              </a:solidFill>
              <a:latin typeface="微软雅黑" panose="020B0503020204020204" pitchFamily="34" charset="-122"/>
              <a:ea typeface="微软雅黑" panose="020B0503020204020204" pitchFamily="34" charset="-122"/>
            </a:endParaRPr>
          </a:p>
          <a:p>
            <a:pPr>
              <a:lnSpc>
                <a:spcPct val="150000"/>
              </a:lnSpc>
            </a:pPr>
            <a:r>
              <a:rPr lang="en-US" altLang="zh-CN" sz="1100" b="1" dirty="0" smtClean="0">
                <a:solidFill>
                  <a:srgbClr val="FF0000"/>
                </a:solidFill>
                <a:latin typeface="微软雅黑" panose="020B0503020204020204" pitchFamily="34" charset="-122"/>
                <a:ea typeface="微软雅黑" panose="020B0503020204020204" pitchFamily="34" charset="-122"/>
              </a:rPr>
              <a:t>1.</a:t>
            </a:r>
            <a:r>
              <a:rPr lang="zh-CN" altLang="en-US" sz="1100" b="1" dirty="0" smtClean="0">
                <a:solidFill>
                  <a:srgbClr val="FF0000"/>
                </a:solidFill>
                <a:latin typeface="微软雅黑" panose="020B0503020204020204" pitchFamily="34" charset="-122"/>
                <a:ea typeface="微软雅黑" panose="020B0503020204020204" pitchFamily="34" charset="-122"/>
              </a:rPr>
              <a:t>操作货权转移前，需提前用货品条形码和仓库确认是否维护货品基础信息（转出转入方店铺都需要确认），如转入方订购时间在</a:t>
            </a:r>
            <a:r>
              <a:rPr lang="en-US" altLang="zh-CN" sz="1100" b="1" dirty="0" smtClean="0">
                <a:solidFill>
                  <a:srgbClr val="FF0000"/>
                </a:solidFill>
                <a:latin typeface="微软雅黑" panose="020B0503020204020204" pitchFamily="34" charset="-122"/>
                <a:ea typeface="微软雅黑" panose="020B0503020204020204" pitchFamily="34" charset="-122"/>
              </a:rPr>
              <a:t>1</a:t>
            </a:r>
            <a:r>
              <a:rPr lang="zh-CN" altLang="en-US" sz="1100" b="1" dirty="0" smtClean="0">
                <a:solidFill>
                  <a:srgbClr val="FF0000"/>
                </a:solidFill>
                <a:latin typeface="微软雅黑" panose="020B0503020204020204" pitchFamily="34" charset="-122"/>
                <a:ea typeface="微软雅黑" panose="020B0503020204020204" pitchFamily="34" charset="-122"/>
              </a:rPr>
              <a:t>个月内，需联系小二通知仓库完成转入方货主的基础资料实施。</a:t>
            </a:r>
            <a:endParaRPr lang="zh-CN" altLang="en-US" sz="1100" dirty="0" smtClean="0">
              <a:solidFill>
                <a:srgbClr val="FF0000"/>
              </a:solidFill>
              <a:latin typeface="微软雅黑" panose="020B0503020204020204" pitchFamily="34" charset="-122"/>
              <a:ea typeface="微软雅黑" panose="020B0503020204020204" pitchFamily="34" charset="-122"/>
            </a:endParaRPr>
          </a:p>
          <a:p>
            <a:pPr>
              <a:lnSpc>
                <a:spcPct val="150000"/>
              </a:lnSpc>
            </a:pPr>
            <a:r>
              <a:rPr lang="en-US" altLang="zh-CN" sz="1100" b="1" dirty="0" smtClean="0">
                <a:solidFill>
                  <a:srgbClr val="FF0000"/>
                </a:solidFill>
                <a:latin typeface="微软雅黑" panose="020B0503020204020204" pitchFamily="34" charset="-122"/>
                <a:ea typeface="微软雅黑" panose="020B0503020204020204" pitchFamily="34" charset="-122"/>
              </a:rPr>
              <a:t>2. </a:t>
            </a:r>
            <a:r>
              <a:rPr lang="zh-CN" altLang="en-US" sz="1100" b="1" dirty="0" smtClean="0">
                <a:solidFill>
                  <a:srgbClr val="FF0000"/>
                </a:solidFill>
                <a:latin typeface="微软雅黑" panose="020B0503020204020204" pitchFamily="34" charset="-122"/>
                <a:ea typeface="微软雅黑" panose="020B0503020204020204" pitchFamily="34" charset="-122"/>
              </a:rPr>
              <a:t>同一个转移单中</a:t>
            </a:r>
            <a:r>
              <a:rPr lang="zh-CN" altLang="en-US" sz="1100" b="1" dirty="0">
                <a:solidFill>
                  <a:srgbClr val="FF0000"/>
                </a:solidFill>
                <a:latin typeface="微软雅黑" panose="020B0503020204020204" pitchFamily="34" charset="-122"/>
                <a:ea typeface="微软雅黑" panose="020B0503020204020204" pitchFamily="34" charset="-122"/>
              </a:rPr>
              <a:t>，如有</a:t>
            </a:r>
            <a:r>
              <a:rPr lang="en-US" altLang="zh-CN" sz="1100" b="1" dirty="0">
                <a:solidFill>
                  <a:srgbClr val="FF0000"/>
                </a:solidFill>
                <a:latin typeface="微软雅黑" panose="020B0503020204020204" pitchFamily="34" charset="-122"/>
                <a:ea typeface="微软雅黑" panose="020B0503020204020204" pitchFamily="34" charset="-122"/>
              </a:rPr>
              <a:t>SN</a:t>
            </a:r>
            <a:r>
              <a:rPr lang="zh-CN" altLang="en-US" sz="1100" b="1" dirty="0">
                <a:solidFill>
                  <a:srgbClr val="FF0000"/>
                </a:solidFill>
                <a:latin typeface="微软雅黑" panose="020B0503020204020204" pitchFamily="34" charset="-122"/>
                <a:ea typeface="微软雅黑" panose="020B0503020204020204" pitchFamily="34" charset="-122"/>
              </a:rPr>
              <a:t>码货品、非</a:t>
            </a:r>
            <a:r>
              <a:rPr lang="en-US" altLang="zh-CN" sz="1100" b="1" dirty="0">
                <a:solidFill>
                  <a:srgbClr val="FF0000"/>
                </a:solidFill>
                <a:latin typeface="微软雅黑" panose="020B0503020204020204" pitchFamily="34" charset="-122"/>
                <a:ea typeface="微软雅黑" panose="020B0503020204020204" pitchFamily="34" charset="-122"/>
              </a:rPr>
              <a:t>SN</a:t>
            </a:r>
            <a:r>
              <a:rPr lang="zh-CN" altLang="en-US" sz="1100" b="1" dirty="0">
                <a:solidFill>
                  <a:srgbClr val="FF0000"/>
                </a:solidFill>
                <a:latin typeface="微软雅黑" panose="020B0503020204020204" pitchFamily="34" charset="-122"/>
                <a:ea typeface="微软雅黑" panose="020B0503020204020204" pitchFamily="34" charset="-122"/>
              </a:rPr>
              <a:t>码货品同时存在，将被拆单，单据独立转移。</a:t>
            </a:r>
            <a:r>
              <a:rPr lang="en-US" altLang="zh-CN" sz="1100" b="1" dirty="0">
                <a:solidFill>
                  <a:srgbClr val="FF0000"/>
                </a:solidFill>
                <a:latin typeface="微软雅黑" panose="020B0503020204020204" pitchFamily="34" charset="-122"/>
                <a:ea typeface="微软雅黑" panose="020B0503020204020204" pitchFamily="34" charset="-122"/>
              </a:rPr>
              <a:t>SN</a:t>
            </a:r>
            <a:r>
              <a:rPr lang="zh-CN" altLang="en-US" sz="1100" b="1" dirty="0">
                <a:solidFill>
                  <a:srgbClr val="FF0000"/>
                </a:solidFill>
                <a:latin typeface="微软雅黑" panose="020B0503020204020204" pitchFamily="34" charset="-122"/>
                <a:ea typeface="微软雅黑" panose="020B0503020204020204" pitchFamily="34" charset="-122"/>
              </a:rPr>
              <a:t>码货品管理规则不一致（出库管理、出入库管理），同样会拆单。</a:t>
            </a:r>
            <a:endParaRPr lang="zh-CN" altLang="en-US" sz="1100" dirty="0">
              <a:solidFill>
                <a:srgbClr val="FF0000"/>
              </a:solidFill>
              <a:latin typeface="微软雅黑" panose="020B0503020204020204" pitchFamily="34" charset="-122"/>
              <a:ea typeface="微软雅黑" panose="020B0503020204020204" pitchFamily="34" charset="-122"/>
            </a:endParaRPr>
          </a:p>
        </p:txBody>
      </p:sp>
      <p:sp>
        <p:nvSpPr>
          <p:cNvPr id="7" name="TextBox 6"/>
          <p:cNvSpPr txBox="1"/>
          <p:nvPr/>
        </p:nvSpPr>
        <p:spPr>
          <a:xfrm>
            <a:off x="1691680" y="195486"/>
            <a:ext cx="1368152" cy="430887"/>
          </a:xfrm>
          <a:prstGeom prst="rect">
            <a:avLst/>
          </a:prstGeom>
          <a:noFill/>
        </p:spPr>
        <p:txBody>
          <a:bodyPr wrap="square" rtlCol="0">
            <a:spAutoFit/>
          </a:bodyPr>
          <a:lstStyle/>
          <a:p>
            <a:r>
              <a:rPr lang="zh-CN" altLang="en-US" sz="2200" dirty="0" smtClean="0">
                <a:solidFill>
                  <a:schemeClr val="bg1"/>
                </a:solidFill>
                <a:latin typeface="微软雅黑" panose="020B0503020204020204" pitchFamily="34" charset="-122"/>
                <a:ea typeface="微软雅黑" panose="020B0503020204020204" pitchFamily="34" charset="-122"/>
              </a:rPr>
              <a:t>应用场景</a:t>
            </a:r>
            <a:endParaRPr lang="zh-CN" altLang="en-US" sz="2200" dirty="0">
              <a:solidFill>
                <a:schemeClr val="bg1"/>
              </a:solidFill>
              <a:latin typeface="微软雅黑" panose="020B0503020204020204" pitchFamily="34" charset="-122"/>
              <a:ea typeface="微软雅黑" panose="020B0503020204020204" pitchFamily="34" charset="-122"/>
            </a:endParaRPr>
          </a:p>
        </p:txBody>
      </p:sp>
      <p:sp>
        <p:nvSpPr>
          <p:cNvPr id="8" name="矩形 7"/>
          <p:cNvSpPr/>
          <p:nvPr/>
        </p:nvSpPr>
        <p:spPr>
          <a:xfrm>
            <a:off x="395536" y="1207463"/>
            <a:ext cx="880740" cy="356175"/>
          </a:xfrm>
          <a:prstGeom prst="rect">
            <a:avLst/>
          </a:prstGeom>
          <a:solidFill>
            <a:srgbClr val="0078FF"/>
          </a:solidFill>
          <a:ln>
            <a:solidFill>
              <a:srgbClr val="0078FF"/>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100" dirty="0" smtClean="0">
                <a:latin typeface="微软雅黑" panose="020B0503020204020204" pitchFamily="34" charset="-122"/>
                <a:ea typeface="微软雅黑" panose="020B0503020204020204" pitchFamily="34" charset="-122"/>
              </a:rPr>
              <a:t>应用场景</a:t>
            </a:r>
            <a:endParaRPr lang="zh-CN" altLang="en-US" sz="11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7500691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extLst>
              <p:ext uri="{D42A27DB-BD31-4B8C-83A1-F6EECF244321}">
                <p14:modId xmlns:p14="http://schemas.microsoft.com/office/powerpoint/2010/main" val="2559519317"/>
              </p:ext>
            </p:extLst>
          </p:nvPr>
        </p:nvGraphicFramePr>
        <p:xfrm>
          <a:off x="1691680" y="771550"/>
          <a:ext cx="5499417" cy="1645920"/>
        </p:xfrm>
        <a:graphic>
          <a:graphicData uri="http://schemas.openxmlformats.org/drawingml/2006/table">
            <a:tbl>
              <a:tblPr firstRow="1" firstCol="1" bandRow="1">
                <a:tableStyleId>{5C22544A-7EE6-4342-B048-85BDC9FD1C3A}</a:tableStyleId>
              </a:tblPr>
              <a:tblGrid>
                <a:gridCol w="1072197"/>
                <a:gridCol w="1527810"/>
                <a:gridCol w="2899410"/>
              </a:tblGrid>
              <a:tr h="205740">
                <a:tc>
                  <a:txBody>
                    <a:bodyPr/>
                    <a:lstStyle/>
                    <a:p>
                      <a:pPr indent="279400" algn="ctr">
                        <a:lnSpc>
                          <a:spcPct val="150000"/>
                        </a:lnSpc>
                        <a:spcAft>
                          <a:spcPts val="0"/>
                        </a:spcAft>
                      </a:pPr>
                      <a:r>
                        <a:rPr lang="zh-CN" sz="900" kern="100" dirty="0">
                          <a:effectLst/>
                          <a:latin typeface="微软雅黑" panose="020B0503020204020204" pitchFamily="34" charset="-122"/>
                          <a:ea typeface="微软雅黑" panose="020B0503020204020204" pitchFamily="34" charset="-122"/>
                        </a:rPr>
                        <a:t>目标用户</a:t>
                      </a:r>
                      <a:endParaRPr lang="zh-CN" sz="900" kern="100" dirty="0">
                        <a:effectLst/>
                        <a:latin typeface="微软雅黑" panose="020B0503020204020204" pitchFamily="34" charset="-122"/>
                        <a:ea typeface="微软雅黑" panose="020B0503020204020204" pitchFamily="34" charset="-122"/>
                        <a:cs typeface="Times New Roman"/>
                      </a:endParaRPr>
                    </a:p>
                  </a:txBody>
                  <a:tcPr marL="68580" marR="68580" marT="0" marB="0" anchor="ctr"/>
                </a:tc>
                <a:tc>
                  <a:txBody>
                    <a:bodyPr/>
                    <a:lstStyle/>
                    <a:p>
                      <a:pPr indent="279400" algn="ctr">
                        <a:lnSpc>
                          <a:spcPct val="150000"/>
                        </a:lnSpc>
                        <a:spcAft>
                          <a:spcPts val="0"/>
                        </a:spcAft>
                      </a:pPr>
                      <a:r>
                        <a:rPr lang="zh-CN" sz="900" kern="100">
                          <a:effectLst/>
                          <a:latin typeface="微软雅黑" panose="020B0503020204020204" pitchFamily="34" charset="-122"/>
                          <a:ea typeface="微软雅黑" panose="020B0503020204020204" pitchFamily="34" charset="-122"/>
                        </a:rPr>
                        <a:t>需求描述</a:t>
                      </a:r>
                      <a:endParaRPr lang="zh-CN" sz="900" kern="100">
                        <a:effectLst/>
                        <a:latin typeface="微软雅黑" panose="020B0503020204020204" pitchFamily="34" charset="-122"/>
                        <a:ea typeface="微软雅黑" panose="020B0503020204020204" pitchFamily="34" charset="-122"/>
                        <a:cs typeface="Times New Roman"/>
                      </a:endParaRPr>
                    </a:p>
                  </a:txBody>
                  <a:tcPr marL="68580" marR="68580" marT="0" marB="0" anchor="ctr"/>
                </a:tc>
                <a:tc>
                  <a:txBody>
                    <a:bodyPr/>
                    <a:lstStyle/>
                    <a:p>
                      <a:pPr indent="279400" algn="ctr">
                        <a:lnSpc>
                          <a:spcPct val="150000"/>
                        </a:lnSpc>
                        <a:spcAft>
                          <a:spcPts val="0"/>
                        </a:spcAft>
                      </a:pPr>
                      <a:r>
                        <a:rPr lang="zh-CN" sz="900" kern="100" dirty="0">
                          <a:effectLst/>
                          <a:latin typeface="微软雅黑" panose="020B0503020204020204" pitchFamily="34" charset="-122"/>
                          <a:ea typeface="微软雅黑" panose="020B0503020204020204" pitchFamily="34" charset="-122"/>
                        </a:rPr>
                        <a:t>场景</a:t>
                      </a:r>
                      <a:r>
                        <a:rPr lang="zh-CN" sz="900" kern="100" dirty="0" smtClean="0">
                          <a:effectLst/>
                          <a:latin typeface="微软雅黑" panose="020B0503020204020204" pitchFamily="34" charset="-122"/>
                          <a:ea typeface="微软雅黑" panose="020B0503020204020204" pitchFamily="34" charset="-122"/>
                        </a:rPr>
                        <a:t>描述</a:t>
                      </a:r>
                      <a:endParaRPr lang="zh-CN" sz="900" kern="100" dirty="0">
                        <a:effectLst/>
                        <a:latin typeface="微软雅黑" panose="020B0503020204020204" pitchFamily="34" charset="-122"/>
                        <a:ea typeface="微软雅黑" panose="020B0503020204020204" pitchFamily="34" charset="-122"/>
                        <a:cs typeface="Times New Roman"/>
                      </a:endParaRPr>
                    </a:p>
                  </a:txBody>
                  <a:tcPr marL="68580" marR="68580" marT="0" marB="0" anchor="ctr"/>
                </a:tc>
              </a:tr>
              <a:tr h="822960">
                <a:tc>
                  <a:txBody>
                    <a:bodyPr/>
                    <a:lstStyle/>
                    <a:p>
                      <a:pPr indent="279400" algn="ctr">
                        <a:lnSpc>
                          <a:spcPct val="150000"/>
                        </a:lnSpc>
                        <a:spcAft>
                          <a:spcPts val="0"/>
                        </a:spcAft>
                      </a:pPr>
                      <a:r>
                        <a:rPr lang="zh-CN" sz="900" kern="100" dirty="0">
                          <a:effectLst/>
                          <a:latin typeface="微软雅黑" panose="020B0503020204020204" pitchFamily="34" charset="-122"/>
                          <a:ea typeface="微软雅黑" panose="020B0503020204020204" pitchFamily="34" charset="-122"/>
                        </a:rPr>
                        <a:t>商家端</a:t>
                      </a:r>
                      <a:endParaRPr lang="zh-CN" sz="900" kern="100" dirty="0">
                        <a:effectLst/>
                        <a:latin typeface="微软雅黑" panose="020B0503020204020204" pitchFamily="34" charset="-122"/>
                        <a:ea typeface="微软雅黑" panose="020B0503020204020204" pitchFamily="34" charset="-122"/>
                        <a:cs typeface="Times New Roman"/>
                      </a:endParaRPr>
                    </a:p>
                  </a:txBody>
                  <a:tcPr marL="68580" marR="68580" marT="0" marB="0" anchor="ctr"/>
                </a:tc>
                <a:tc>
                  <a:txBody>
                    <a:bodyPr/>
                    <a:lstStyle/>
                    <a:p>
                      <a:pPr indent="279400" algn="ctr">
                        <a:lnSpc>
                          <a:spcPct val="150000"/>
                        </a:lnSpc>
                        <a:spcAft>
                          <a:spcPts val="0"/>
                        </a:spcAft>
                      </a:pPr>
                      <a:r>
                        <a:rPr lang="zh-CN" sz="900" kern="100" dirty="0">
                          <a:effectLst/>
                          <a:latin typeface="微软雅黑" panose="020B0503020204020204" pitchFamily="34" charset="-122"/>
                          <a:ea typeface="微软雅黑" panose="020B0503020204020204" pitchFamily="34" charset="-122"/>
                        </a:rPr>
                        <a:t>经销计划</a:t>
                      </a:r>
                      <a:endParaRPr lang="zh-CN" sz="900" kern="100" dirty="0">
                        <a:effectLst/>
                        <a:latin typeface="微软雅黑" panose="020B0503020204020204" pitchFamily="34" charset="-122"/>
                        <a:ea typeface="微软雅黑" panose="020B0503020204020204" pitchFamily="34" charset="-122"/>
                        <a:cs typeface="Times New Roman"/>
                      </a:endParaRPr>
                    </a:p>
                  </a:txBody>
                  <a:tcPr marL="68580" marR="68580" marT="0" marB="0" anchor="ctr"/>
                </a:tc>
                <a:tc>
                  <a:txBody>
                    <a:bodyPr/>
                    <a:lstStyle/>
                    <a:p>
                      <a:pPr indent="127000" algn="l">
                        <a:lnSpc>
                          <a:spcPct val="150000"/>
                        </a:lnSpc>
                        <a:spcAft>
                          <a:spcPts val="0"/>
                        </a:spcAft>
                      </a:pPr>
                      <a:r>
                        <a:rPr lang="zh-CN" altLang="en-US" sz="900" kern="100" dirty="0" smtClean="0">
                          <a:effectLst/>
                          <a:latin typeface="微软雅黑" panose="020B0503020204020204" pitchFamily="34" charset="-122"/>
                          <a:ea typeface="微软雅黑" panose="020B0503020204020204" pitchFamily="34" charset="-122"/>
                        </a:rPr>
                        <a:t>商家提供供货商、经销商信息</a:t>
                      </a:r>
                      <a:endParaRPr lang="en-US" altLang="zh-CN" sz="900" kern="100" dirty="0" smtClean="0">
                        <a:effectLst/>
                        <a:latin typeface="微软雅黑" panose="020B0503020204020204" pitchFamily="34" charset="-122"/>
                        <a:ea typeface="微软雅黑" panose="020B0503020204020204" pitchFamily="34" charset="-122"/>
                      </a:endParaRPr>
                    </a:p>
                    <a:p>
                      <a:pPr indent="127000" algn="l">
                        <a:lnSpc>
                          <a:spcPct val="150000"/>
                        </a:lnSpc>
                        <a:spcAft>
                          <a:spcPts val="0"/>
                        </a:spcAft>
                      </a:pPr>
                      <a:r>
                        <a:rPr lang="zh-CN" sz="900" kern="100" dirty="0" smtClean="0">
                          <a:effectLst/>
                          <a:latin typeface="微软雅黑" panose="020B0503020204020204" pitchFamily="34" charset="-122"/>
                          <a:ea typeface="微软雅黑" panose="020B0503020204020204" pitchFamily="34" charset="-122"/>
                        </a:rPr>
                        <a:t>经销商发起经销计划</a:t>
                      </a:r>
                      <a:endParaRPr lang="en-US" altLang="zh-CN" sz="900" kern="100" dirty="0" smtClean="0">
                        <a:effectLst/>
                        <a:latin typeface="微软雅黑" panose="020B0503020204020204" pitchFamily="34" charset="-122"/>
                        <a:ea typeface="微软雅黑" panose="020B0503020204020204" pitchFamily="34" charset="-122"/>
                      </a:endParaRPr>
                    </a:p>
                    <a:p>
                      <a:pPr indent="127000" algn="l">
                        <a:lnSpc>
                          <a:spcPct val="150000"/>
                        </a:lnSpc>
                        <a:spcAft>
                          <a:spcPts val="0"/>
                        </a:spcAft>
                      </a:pPr>
                      <a:r>
                        <a:rPr lang="zh-CN" sz="900" kern="100" dirty="0" smtClean="0">
                          <a:effectLst/>
                          <a:latin typeface="微软雅黑" panose="020B0503020204020204" pitchFamily="34" charset="-122"/>
                          <a:ea typeface="微软雅黑" panose="020B0503020204020204" pitchFamily="34" charset="-122"/>
                        </a:rPr>
                        <a:t>供货</a:t>
                      </a:r>
                      <a:r>
                        <a:rPr lang="zh-CN" sz="900" kern="100" dirty="0">
                          <a:effectLst/>
                          <a:latin typeface="微软雅黑" panose="020B0503020204020204" pitchFamily="34" charset="-122"/>
                          <a:ea typeface="微软雅黑" panose="020B0503020204020204" pitchFamily="34" charset="-122"/>
                        </a:rPr>
                        <a:t>商确认经销</a:t>
                      </a:r>
                      <a:r>
                        <a:rPr lang="zh-CN" sz="900" kern="100" dirty="0" smtClean="0">
                          <a:effectLst/>
                          <a:latin typeface="微软雅黑" panose="020B0503020204020204" pitchFamily="34" charset="-122"/>
                          <a:ea typeface="微软雅黑" panose="020B0503020204020204" pitchFamily="34" charset="-122"/>
                        </a:rPr>
                        <a:t>计划</a:t>
                      </a:r>
                      <a:endParaRPr lang="en-US" altLang="zh-CN" sz="900" kern="100" dirty="0" smtClean="0">
                        <a:effectLst/>
                        <a:latin typeface="微软雅黑" panose="020B0503020204020204" pitchFamily="34" charset="-122"/>
                        <a:ea typeface="微软雅黑" panose="020B0503020204020204" pitchFamily="34" charset="-122"/>
                      </a:endParaRPr>
                    </a:p>
                    <a:p>
                      <a:pPr indent="127000" algn="l">
                        <a:lnSpc>
                          <a:spcPct val="150000"/>
                        </a:lnSpc>
                        <a:spcAft>
                          <a:spcPts val="0"/>
                        </a:spcAft>
                      </a:pPr>
                      <a:r>
                        <a:rPr lang="zh-CN" sz="900" kern="100" dirty="0" smtClean="0">
                          <a:effectLst/>
                          <a:latin typeface="微软雅黑" panose="020B0503020204020204" pitchFamily="34" charset="-122"/>
                          <a:ea typeface="微软雅黑" panose="020B0503020204020204" pitchFamily="34" charset="-122"/>
                        </a:rPr>
                        <a:t>系统</a:t>
                      </a:r>
                      <a:r>
                        <a:rPr lang="zh-CN" sz="900" kern="100" dirty="0">
                          <a:effectLst/>
                          <a:latin typeface="微软雅黑" panose="020B0503020204020204" pitchFamily="34" charset="-122"/>
                          <a:ea typeface="微软雅黑" panose="020B0503020204020204" pitchFamily="34" charset="-122"/>
                        </a:rPr>
                        <a:t>完成货权</a:t>
                      </a:r>
                      <a:r>
                        <a:rPr lang="zh-CN" sz="900" kern="100" dirty="0" smtClean="0">
                          <a:effectLst/>
                          <a:latin typeface="微软雅黑" panose="020B0503020204020204" pitchFamily="34" charset="-122"/>
                          <a:ea typeface="微软雅黑" panose="020B0503020204020204" pitchFamily="34" charset="-122"/>
                        </a:rPr>
                        <a:t>转移</a:t>
                      </a:r>
                      <a:endParaRPr lang="zh-CN" sz="900" kern="100" dirty="0">
                        <a:effectLst/>
                        <a:latin typeface="微软雅黑" panose="020B0503020204020204" pitchFamily="34" charset="-122"/>
                        <a:ea typeface="微软雅黑" panose="020B0503020204020204" pitchFamily="34" charset="-122"/>
                        <a:cs typeface="Times New Roman"/>
                      </a:endParaRPr>
                    </a:p>
                  </a:txBody>
                  <a:tcPr marL="68580" marR="68580" marT="0" marB="0" anchor="ctr"/>
                </a:tc>
              </a:tr>
              <a:tr h="617220">
                <a:tc>
                  <a:txBody>
                    <a:bodyPr/>
                    <a:lstStyle/>
                    <a:p>
                      <a:pPr indent="279400" algn="ctr">
                        <a:lnSpc>
                          <a:spcPct val="150000"/>
                        </a:lnSpc>
                        <a:spcAft>
                          <a:spcPts val="0"/>
                        </a:spcAft>
                      </a:pPr>
                      <a:r>
                        <a:rPr lang="zh-CN" sz="900" kern="100" dirty="0">
                          <a:effectLst/>
                          <a:latin typeface="微软雅黑" panose="020B0503020204020204" pitchFamily="34" charset="-122"/>
                          <a:ea typeface="微软雅黑" panose="020B0503020204020204" pitchFamily="34" charset="-122"/>
                        </a:rPr>
                        <a:t>小二端</a:t>
                      </a:r>
                      <a:endParaRPr lang="zh-CN" sz="900" kern="100" dirty="0">
                        <a:effectLst/>
                        <a:latin typeface="微软雅黑" panose="020B0503020204020204" pitchFamily="34" charset="-122"/>
                        <a:ea typeface="微软雅黑" panose="020B0503020204020204" pitchFamily="34" charset="-122"/>
                        <a:cs typeface="Times New Roman"/>
                      </a:endParaRPr>
                    </a:p>
                  </a:txBody>
                  <a:tcPr marL="68580" marR="68580" marT="0" marB="0" anchor="ctr"/>
                </a:tc>
                <a:tc>
                  <a:txBody>
                    <a:bodyPr/>
                    <a:lstStyle/>
                    <a:p>
                      <a:pPr indent="279400" algn="ctr">
                        <a:lnSpc>
                          <a:spcPct val="150000"/>
                        </a:lnSpc>
                        <a:spcAft>
                          <a:spcPts val="0"/>
                        </a:spcAft>
                      </a:pPr>
                      <a:r>
                        <a:rPr lang="zh-CN" sz="900" kern="100" dirty="0">
                          <a:effectLst/>
                          <a:latin typeface="微软雅黑" panose="020B0503020204020204" pitchFamily="34" charset="-122"/>
                          <a:ea typeface="微软雅黑" panose="020B0503020204020204" pitchFamily="34" charset="-122"/>
                        </a:rPr>
                        <a:t>货权转移白名单</a:t>
                      </a:r>
                      <a:endParaRPr lang="zh-CN" sz="900" kern="100" dirty="0">
                        <a:effectLst/>
                        <a:latin typeface="微软雅黑" panose="020B0503020204020204" pitchFamily="34" charset="-122"/>
                        <a:ea typeface="微软雅黑" panose="020B0503020204020204" pitchFamily="34" charset="-122"/>
                        <a:cs typeface="Times New Roman"/>
                      </a:endParaRPr>
                    </a:p>
                  </a:txBody>
                  <a:tcPr marL="68580" marR="68580" marT="0" marB="0" anchor="ctr"/>
                </a:tc>
                <a:tc>
                  <a:txBody>
                    <a:bodyPr/>
                    <a:lstStyle/>
                    <a:p>
                      <a:pPr indent="127000" algn="l">
                        <a:lnSpc>
                          <a:spcPct val="150000"/>
                        </a:lnSpc>
                        <a:spcAft>
                          <a:spcPts val="0"/>
                        </a:spcAft>
                      </a:pPr>
                      <a:r>
                        <a:rPr lang="zh-CN" sz="900" kern="100" dirty="0">
                          <a:effectLst/>
                          <a:latin typeface="微软雅黑" panose="020B0503020204020204" pitchFamily="34" charset="-122"/>
                          <a:ea typeface="微软雅黑" panose="020B0503020204020204" pitchFamily="34" charset="-122"/>
                        </a:rPr>
                        <a:t>小二设置货权转</a:t>
                      </a:r>
                      <a:r>
                        <a:rPr lang="zh-CN" sz="900" kern="100" dirty="0" smtClean="0">
                          <a:effectLst/>
                          <a:latin typeface="微软雅黑" panose="020B0503020204020204" pitchFamily="34" charset="-122"/>
                          <a:ea typeface="微软雅黑" panose="020B0503020204020204" pitchFamily="34" charset="-122"/>
                        </a:rPr>
                        <a:t>移的白名单</a:t>
                      </a:r>
                      <a:endParaRPr lang="en-US" altLang="zh-CN" sz="900" kern="100" dirty="0" smtClean="0">
                        <a:effectLst/>
                        <a:latin typeface="微软雅黑" panose="020B0503020204020204" pitchFamily="34" charset="-122"/>
                        <a:ea typeface="微软雅黑" panose="020B0503020204020204" pitchFamily="34" charset="-122"/>
                      </a:endParaRPr>
                    </a:p>
                    <a:p>
                      <a:pPr indent="127000" algn="l">
                        <a:lnSpc>
                          <a:spcPct val="150000"/>
                        </a:lnSpc>
                        <a:spcAft>
                          <a:spcPts val="0"/>
                        </a:spcAft>
                      </a:pPr>
                      <a:r>
                        <a:rPr lang="zh-CN" sz="900" kern="100" dirty="0" smtClean="0">
                          <a:effectLst/>
                          <a:latin typeface="微软雅黑" panose="020B0503020204020204" pitchFamily="34" charset="-122"/>
                          <a:ea typeface="微软雅黑" panose="020B0503020204020204" pitchFamily="34" charset="-122"/>
                        </a:rPr>
                        <a:t>只有</a:t>
                      </a:r>
                      <a:r>
                        <a:rPr lang="zh-CN" sz="900" kern="100" dirty="0">
                          <a:effectLst/>
                          <a:latin typeface="微软雅黑" panose="020B0503020204020204" pitchFamily="34" charset="-122"/>
                          <a:ea typeface="微软雅黑" panose="020B0503020204020204" pitchFamily="34" charset="-122"/>
                        </a:rPr>
                        <a:t>符合配置的商家才能进行货权转移</a:t>
                      </a:r>
                      <a:endParaRPr lang="zh-CN" sz="900" kern="100" dirty="0">
                        <a:effectLst/>
                        <a:latin typeface="微软雅黑" panose="020B0503020204020204" pitchFamily="34" charset="-122"/>
                        <a:ea typeface="微软雅黑" panose="020B0503020204020204" pitchFamily="34" charset="-122"/>
                        <a:cs typeface="Times New Roman"/>
                      </a:endParaRPr>
                    </a:p>
                  </a:txBody>
                  <a:tcPr marL="68580" marR="68580" marT="0" marB="0" anchor="ctr"/>
                </a:tc>
              </a:tr>
            </a:tbl>
          </a:graphicData>
        </a:graphic>
      </p:graphicFrame>
      <p:pic>
        <p:nvPicPr>
          <p:cNvPr id="11" name="图片 10"/>
          <p:cNvPicPr/>
          <p:nvPr/>
        </p:nvPicPr>
        <p:blipFill>
          <a:blip r:embed="rId2">
            <a:extLst>
              <a:ext uri="{28A0092B-C50C-407E-A947-70E740481C1C}">
                <a14:useLocalDpi xmlns:a14="http://schemas.microsoft.com/office/drawing/2010/main" val="0"/>
              </a:ext>
            </a:extLst>
          </a:blip>
          <a:stretch>
            <a:fillRect/>
          </a:stretch>
        </p:blipFill>
        <p:spPr>
          <a:xfrm>
            <a:off x="1619672" y="2571750"/>
            <a:ext cx="5472608" cy="1242138"/>
          </a:xfrm>
          <a:prstGeom prst="rect">
            <a:avLst/>
          </a:prstGeom>
        </p:spPr>
      </p:pic>
      <p:sp>
        <p:nvSpPr>
          <p:cNvPr id="3" name="文本框 2"/>
          <p:cNvSpPr txBox="1"/>
          <p:nvPr/>
        </p:nvSpPr>
        <p:spPr>
          <a:xfrm>
            <a:off x="1619672" y="3973001"/>
            <a:ext cx="6840760" cy="830997"/>
          </a:xfrm>
          <a:prstGeom prst="rect">
            <a:avLst/>
          </a:prstGeom>
          <a:noFill/>
        </p:spPr>
        <p:txBody>
          <a:bodyPr wrap="square" rtlCol="0">
            <a:spAutoFit/>
          </a:bodyPr>
          <a:lstStyle/>
          <a:p>
            <a:r>
              <a:rPr kumimoji="1" lang="zh-CN" altLang="en-US" sz="1200" dirty="0" smtClean="0">
                <a:solidFill>
                  <a:srgbClr val="FF6600"/>
                </a:solidFill>
                <a:latin typeface="微软雅黑"/>
                <a:ea typeface="微软雅黑"/>
                <a:cs typeface="微软雅黑"/>
              </a:rPr>
              <a:t>供货商（转出方）：</a:t>
            </a:r>
            <a:r>
              <a:rPr kumimoji="1" lang="zh-CN" altLang="en-US" sz="1200" dirty="0" smtClean="0">
                <a:latin typeface="微软雅黑"/>
                <a:ea typeface="微软雅黑"/>
                <a:cs typeface="微软雅黑"/>
              </a:rPr>
              <a:t>您对委托菜鸟提供仓配服务</a:t>
            </a:r>
            <a:r>
              <a:rPr kumimoji="1" lang="zh-CN" altLang="en-US" sz="1200" dirty="0">
                <a:latin typeface="微软雅黑"/>
                <a:ea typeface="微软雅黑"/>
                <a:cs typeface="微软雅黑"/>
              </a:rPr>
              <a:t>的商品与第三方主体达成了线下购销协议，并授权菜鸟根据您的系统指令进行库存划转和相关物权转移的</a:t>
            </a:r>
            <a:r>
              <a:rPr kumimoji="1" lang="zh-CN" altLang="en-US" sz="1200" dirty="0" smtClean="0">
                <a:latin typeface="微软雅黑"/>
                <a:ea typeface="微软雅黑"/>
                <a:cs typeface="微软雅黑"/>
              </a:rPr>
              <a:t>操作。</a:t>
            </a:r>
            <a:endParaRPr kumimoji="1" lang="en-US" altLang="zh-CN" sz="1200" dirty="0" smtClean="0">
              <a:latin typeface="微软雅黑"/>
              <a:ea typeface="微软雅黑"/>
              <a:cs typeface="微软雅黑"/>
            </a:endParaRPr>
          </a:p>
          <a:p>
            <a:r>
              <a:rPr kumimoji="1" lang="zh-CN" altLang="en-US" sz="1200" dirty="0" smtClean="0">
                <a:solidFill>
                  <a:srgbClr val="FF6600"/>
                </a:solidFill>
                <a:latin typeface="微软雅黑"/>
                <a:ea typeface="微软雅黑"/>
                <a:cs typeface="微软雅黑"/>
              </a:rPr>
              <a:t>经销商（</a:t>
            </a:r>
            <a:r>
              <a:rPr kumimoji="1" lang="zh-CN" altLang="en-US" sz="1200" dirty="0">
                <a:solidFill>
                  <a:srgbClr val="FF6600"/>
                </a:solidFill>
                <a:latin typeface="微软雅黑"/>
                <a:ea typeface="微软雅黑"/>
                <a:cs typeface="微软雅黑"/>
              </a:rPr>
              <a:t>转入方）：</a:t>
            </a:r>
            <a:r>
              <a:rPr kumimoji="1" lang="zh-CN" altLang="en-US" sz="1200" dirty="0">
                <a:latin typeface="微软雅黑"/>
                <a:ea typeface="微软雅黑"/>
                <a:cs typeface="微软雅黑"/>
              </a:rPr>
              <a:t>您与转让方（供应商）主体达成了线下购销协议，接受供应商向您库存划转和相关物权转移的操作</a:t>
            </a:r>
          </a:p>
        </p:txBody>
      </p:sp>
      <p:sp>
        <p:nvSpPr>
          <p:cNvPr id="7" name="TextBox 6"/>
          <p:cNvSpPr txBox="1"/>
          <p:nvPr/>
        </p:nvSpPr>
        <p:spPr>
          <a:xfrm>
            <a:off x="1691680" y="195486"/>
            <a:ext cx="6120680" cy="430887"/>
          </a:xfrm>
          <a:prstGeom prst="rect">
            <a:avLst/>
          </a:prstGeom>
          <a:noFill/>
        </p:spPr>
        <p:txBody>
          <a:bodyPr wrap="square" rtlCol="0">
            <a:spAutoFit/>
          </a:bodyPr>
          <a:lstStyle/>
          <a:p>
            <a:r>
              <a:rPr lang="zh-CN" altLang="en-US" sz="2200" dirty="0" smtClean="0">
                <a:solidFill>
                  <a:schemeClr val="bg1"/>
                </a:solidFill>
                <a:latin typeface="微软雅黑" panose="020B0503020204020204" pitchFamily="34" charset="-122"/>
                <a:ea typeface="微软雅黑" panose="020B0503020204020204" pitchFamily="34" charset="-122"/>
              </a:rPr>
              <a:t>角色分工与业务流程</a:t>
            </a:r>
            <a:endParaRPr lang="zh-CN" altLang="en-US" sz="2200" dirty="0">
              <a:solidFill>
                <a:schemeClr val="bg1"/>
              </a:solidFill>
              <a:latin typeface="微软雅黑" panose="020B0503020204020204" pitchFamily="34" charset="-122"/>
              <a:ea typeface="微软雅黑" panose="020B0503020204020204" pitchFamily="34" charset="-122"/>
            </a:endParaRPr>
          </a:p>
        </p:txBody>
      </p:sp>
      <p:sp>
        <p:nvSpPr>
          <p:cNvPr id="9" name="矩形 8"/>
          <p:cNvSpPr/>
          <p:nvPr/>
        </p:nvSpPr>
        <p:spPr>
          <a:xfrm>
            <a:off x="395536" y="1207463"/>
            <a:ext cx="880740" cy="356175"/>
          </a:xfrm>
          <a:prstGeom prst="rect">
            <a:avLst/>
          </a:prstGeom>
          <a:solidFill>
            <a:srgbClr val="0078FF"/>
          </a:solidFill>
          <a:ln>
            <a:solidFill>
              <a:srgbClr val="0078FF"/>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100" dirty="0" smtClean="0">
                <a:latin typeface="微软雅黑" panose="020B0503020204020204" pitchFamily="34" charset="-122"/>
                <a:ea typeface="微软雅黑" panose="020B0503020204020204" pitchFamily="34" charset="-122"/>
              </a:rPr>
              <a:t>流程介绍</a:t>
            </a:r>
            <a:endParaRPr lang="zh-CN" altLang="en-US" sz="11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1738416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1434890" y="883622"/>
            <a:ext cx="7529598" cy="1695336"/>
          </a:xfrm>
          <a:prstGeom prst="rect">
            <a:avLst/>
          </a:prstGeom>
        </p:spPr>
        <p:txBody>
          <a:bodyPr wrap="square">
            <a:spAutoFit/>
          </a:bodyPr>
          <a:lstStyle/>
          <a:p>
            <a:pPr>
              <a:lnSpc>
                <a:spcPct val="150000"/>
              </a:lnSpc>
            </a:pPr>
            <a:r>
              <a:rPr lang="zh-CN" altLang="en-US" sz="1000" dirty="0" smtClean="0">
                <a:latin typeface="微软雅黑" panose="020B0503020204020204" pitchFamily="34" charset="-122"/>
                <a:ea typeface="微软雅黑" panose="020B0503020204020204" pitchFamily="34" charset="-122"/>
              </a:rPr>
              <a:t>一、开通权限：</a:t>
            </a:r>
          </a:p>
          <a:p>
            <a:pPr>
              <a:lnSpc>
                <a:spcPct val="150000"/>
              </a:lnSpc>
            </a:pPr>
            <a:r>
              <a:rPr lang="en-US" altLang="zh-CN" sz="1000" dirty="0" smtClean="0">
                <a:latin typeface="微软雅黑" panose="020B0503020204020204" pitchFamily="34" charset="-122"/>
                <a:ea typeface="微软雅黑" panose="020B0503020204020204" pitchFamily="34" charset="-122"/>
              </a:rPr>
              <a:t>       </a:t>
            </a:r>
            <a:r>
              <a:rPr lang="zh-CN" altLang="en-US" sz="1000" dirty="0" smtClean="0">
                <a:latin typeface="微软雅黑" panose="020B0503020204020204" pitchFamily="34" charset="-122"/>
                <a:ea typeface="微软雅黑" panose="020B0503020204020204" pitchFamily="34" charset="-122"/>
              </a:rPr>
              <a:t>提供转出方、转入方货主名称等相关信息，见</a:t>
            </a:r>
            <a:r>
              <a:rPr lang="en-US" altLang="zh-CN" sz="1000" dirty="0" smtClean="0">
                <a:latin typeface="微软雅黑" panose="020B0503020204020204" pitchFamily="34" charset="-122"/>
                <a:ea typeface="微软雅黑" panose="020B0503020204020204" pitchFamily="34" charset="-122"/>
              </a:rPr>
              <a:t>EXCEL</a:t>
            </a:r>
            <a:r>
              <a:rPr lang="zh-CN" altLang="en-US" sz="1000" dirty="0" smtClean="0">
                <a:latin typeface="微软雅黑" panose="020B0503020204020204" pitchFamily="34" charset="-122"/>
                <a:ea typeface="微软雅黑" panose="020B0503020204020204" pitchFamily="34" charset="-122"/>
              </a:rPr>
              <a:t>模版</a:t>
            </a:r>
            <a:r>
              <a:rPr lang="en-US" altLang="zh-CN" sz="1000" u="sng" dirty="0" smtClean="0">
                <a:hlinkClick r:id="rId2"/>
              </a:rPr>
              <a:t>http</a:t>
            </a:r>
            <a:r>
              <a:rPr lang="en-US" altLang="zh-CN" sz="1000" u="sng" dirty="0">
                <a:hlinkClick r:id="rId2"/>
              </a:rPr>
              <a:t>://download.taobaocdn.com/freedom/24861/xls/p1br8ppon7ohho2c961eeq11mb5.</a:t>
            </a:r>
            <a:r>
              <a:rPr lang="en-US" altLang="zh-CN" sz="1000" u="sng" dirty="0" smtClean="0">
                <a:hlinkClick r:id="rId2"/>
              </a:rPr>
              <a:t>xlsx</a:t>
            </a:r>
            <a:endParaRPr lang="en-US" altLang="zh-CN" sz="1000" dirty="0">
              <a:latin typeface="微软雅黑" panose="020B0503020204020204" pitchFamily="34" charset="-122"/>
              <a:ea typeface="微软雅黑" panose="020B0503020204020204" pitchFamily="34" charset="-122"/>
            </a:endParaRPr>
          </a:p>
          <a:p>
            <a:pPr>
              <a:lnSpc>
                <a:spcPct val="150000"/>
              </a:lnSpc>
            </a:pPr>
            <a:r>
              <a:rPr lang="zh-CN" altLang="en-US" sz="1000" dirty="0" smtClean="0">
                <a:latin typeface="微软雅黑" panose="020B0503020204020204" pitchFamily="34" charset="-122"/>
                <a:ea typeface="微软雅黑" panose="020B0503020204020204" pitchFamily="34" charset="-122"/>
              </a:rPr>
              <a:t>填写给小二，开通使用权限（单向开通，如需互转，请提交两份需求）</a:t>
            </a:r>
          </a:p>
          <a:p>
            <a:pPr>
              <a:lnSpc>
                <a:spcPct val="150000"/>
              </a:lnSpc>
            </a:pPr>
            <a:r>
              <a:rPr lang="zh-CN" altLang="en-US" sz="1000" dirty="0" smtClean="0">
                <a:latin typeface="微软雅黑" panose="020B0503020204020204" pitchFamily="34" charset="-122"/>
                <a:ea typeface="微软雅黑" panose="020B0503020204020204" pitchFamily="34" charset="-122"/>
              </a:rPr>
              <a:t>二、账号授权：</a:t>
            </a:r>
          </a:p>
          <a:p>
            <a:pPr>
              <a:lnSpc>
                <a:spcPct val="150000"/>
              </a:lnSpc>
            </a:pPr>
            <a:r>
              <a:rPr lang="en-US" altLang="zh-CN" sz="1000" dirty="0">
                <a:latin typeface="微软雅黑" panose="020B0503020204020204" pitchFamily="34" charset="-122"/>
                <a:ea typeface="微软雅黑" panose="020B0503020204020204" pitchFamily="34" charset="-122"/>
              </a:rPr>
              <a:t> </a:t>
            </a:r>
            <a:r>
              <a:rPr lang="en-US" altLang="zh-CN" sz="1000" dirty="0" smtClean="0">
                <a:latin typeface="微软雅黑" panose="020B0503020204020204" pitchFamily="34" charset="-122"/>
                <a:ea typeface="微软雅黑" panose="020B0503020204020204" pitchFamily="34" charset="-122"/>
              </a:rPr>
              <a:t>      </a:t>
            </a:r>
            <a:r>
              <a:rPr lang="zh-CN" altLang="zh-CN" sz="1000" dirty="0" smtClean="0">
                <a:latin typeface="微软雅黑" panose="020B0503020204020204" pitchFamily="34" charset="-122"/>
                <a:ea typeface="微软雅黑" panose="020B0503020204020204" pitchFamily="34" charset="-122"/>
              </a:rPr>
              <a:t>请</a:t>
            </a:r>
            <a:r>
              <a:rPr lang="zh-CN" altLang="zh-CN" sz="1000" dirty="0">
                <a:latin typeface="微软雅黑" panose="020B0503020204020204" pitchFamily="34" charset="-122"/>
                <a:ea typeface="微软雅黑" panose="020B0503020204020204" pitchFamily="34" charset="-122"/>
              </a:rPr>
              <a:t>使用“</a:t>
            </a:r>
            <a:r>
              <a:rPr lang="zh-CN" altLang="zh-CN" sz="1000" dirty="0" smtClean="0">
                <a:latin typeface="微软雅黑" panose="020B0503020204020204" pitchFamily="34" charset="-122"/>
                <a:ea typeface="微软雅黑" panose="020B0503020204020204" pitchFamily="34" charset="-122"/>
              </a:rPr>
              <a:t>店铺主旺旺</a:t>
            </a:r>
            <a:r>
              <a:rPr lang="zh-CN" altLang="zh-CN" sz="1000" dirty="0">
                <a:latin typeface="微软雅黑" panose="020B0503020204020204" pitchFamily="34" charset="-122"/>
                <a:ea typeface="微软雅黑" panose="020B0503020204020204" pitchFamily="34" charset="-122"/>
              </a:rPr>
              <a:t>”登录，“店铺的子旺旺”</a:t>
            </a:r>
            <a:r>
              <a:rPr lang="zh-CN" altLang="zh-CN" sz="1000" dirty="0" smtClean="0">
                <a:latin typeface="微软雅黑" panose="020B0503020204020204" pitchFamily="34" charset="-122"/>
                <a:ea typeface="微软雅黑" panose="020B0503020204020204" pitchFamily="34" charset="-122"/>
              </a:rPr>
              <a:t>经过</a:t>
            </a:r>
            <a:r>
              <a:rPr lang="zh-CN" altLang="en-US" sz="1000" dirty="0" smtClean="0">
                <a:latin typeface="微软雅黑" panose="020B0503020204020204" pitchFamily="34" charset="-122"/>
                <a:ea typeface="微软雅黑" panose="020B0503020204020204" pitchFamily="34" charset="-122"/>
              </a:rPr>
              <a:t>“计划管理、经销计划”两级</a:t>
            </a:r>
            <a:r>
              <a:rPr lang="zh-CN" altLang="zh-CN" sz="1000" dirty="0" smtClean="0">
                <a:latin typeface="微软雅黑" panose="020B0503020204020204" pitchFamily="34" charset="-122"/>
                <a:ea typeface="微软雅黑" panose="020B0503020204020204" pitchFamily="34" charset="-122"/>
              </a:rPr>
              <a:t>授权后也可以登录</a:t>
            </a:r>
            <a:endParaRPr lang="en-US" altLang="zh-CN" sz="1000" dirty="0" smtClean="0">
              <a:latin typeface="微软雅黑" panose="020B0503020204020204" pitchFamily="34" charset="-122"/>
              <a:ea typeface="微软雅黑" panose="020B0503020204020204" pitchFamily="34" charset="-122"/>
            </a:endParaRPr>
          </a:p>
          <a:p>
            <a:pPr>
              <a:lnSpc>
                <a:spcPct val="150000"/>
              </a:lnSpc>
            </a:pPr>
            <a:r>
              <a:rPr lang="zh-CN" altLang="en-US" sz="1000" dirty="0" smtClean="0">
                <a:latin typeface="微软雅黑" panose="020B0503020204020204" pitchFamily="34" charset="-122"/>
                <a:ea typeface="微软雅黑" panose="020B0503020204020204" pitchFamily="34" charset="-122"/>
              </a:rPr>
              <a:t>三、货权转移操作路径：商家</a:t>
            </a:r>
            <a:r>
              <a:rPr lang="zh-CN" altLang="en-US" sz="1000" dirty="0">
                <a:latin typeface="微软雅黑" panose="020B0503020204020204" pitchFamily="34" charset="-122"/>
                <a:ea typeface="微软雅黑" panose="020B0503020204020204" pitchFamily="34" charset="-122"/>
              </a:rPr>
              <a:t>工作台</a:t>
            </a:r>
            <a:r>
              <a:rPr lang="zh-CN" altLang="zh-CN" sz="1000" dirty="0">
                <a:latin typeface="微软雅黑" panose="020B0503020204020204" pitchFamily="34" charset="-122"/>
                <a:ea typeface="微软雅黑" panose="020B0503020204020204" pitchFamily="34" charset="-122"/>
              </a:rPr>
              <a:t>&gt;</a:t>
            </a:r>
            <a:r>
              <a:rPr lang="zh-CN" altLang="en-US" sz="1000" dirty="0">
                <a:latin typeface="微软雅黑" panose="020B0503020204020204" pitchFamily="34" charset="-122"/>
                <a:ea typeface="微软雅黑" panose="020B0503020204020204" pitchFamily="34" charset="-122"/>
              </a:rPr>
              <a:t>计划管理</a:t>
            </a:r>
            <a:r>
              <a:rPr lang="zh-CN" altLang="zh-CN" sz="1000" dirty="0">
                <a:latin typeface="微软雅黑" panose="020B0503020204020204" pitchFamily="34" charset="-122"/>
                <a:ea typeface="微软雅黑" panose="020B0503020204020204" pitchFamily="34" charset="-122"/>
              </a:rPr>
              <a:t>&gt;</a:t>
            </a:r>
            <a:r>
              <a:rPr lang="zh-CN" altLang="en-US" sz="1000" dirty="0">
                <a:latin typeface="微软雅黑" panose="020B0503020204020204" pitchFamily="34" charset="-122"/>
                <a:ea typeface="微软雅黑" panose="020B0503020204020204" pitchFamily="34" charset="-122"/>
              </a:rPr>
              <a:t>经销计划</a:t>
            </a:r>
            <a:r>
              <a:rPr lang="zh-CN" altLang="zh-CN" sz="1000" dirty="0">
                <a:latin typeface="微软雅黑" panose="020B0503020204020204" pitchFamily="34" charset="-122"/>
                <a:ea typeface="微软雅黑" panose="020B0503020204020204" pitchFamily="34" charset="-122"/>
              </a:rPr>
              <a:t>&gt;</a:t>
            </a:r>
            <a:r>
              <a:rPr lang="zh-CN" altLang="en-US" sz="1000" dirty="0" smtClean="0">
                <a:latin typeface="微软雅黑" panose="020B0503020204020204" pitchFamily="34" charset="-122"/>
                <a:ea typeface="微软雅黑" panose="020B0503020204020204" pitchFamily="34" charset="-122"/>
              </a:rPr>
              <a:t>查看经销计划</a:t>
            </a:r>
            <a:endParaRPr lang="zh-CN" altLang="en-US" sz="1000" dirty="0">
              <a:latin typeface="微软雅黑" panose="020B0503020204020204" pitchFamily="34" charset="-122"/>
              <a:ea typeface="微软雅黑" panose="020B0503020204020204" pitchFamily="34" charset="-122"/>
            </a:endParaRPr>
          </a:p>
        </p:txBody>
      </p:sp>
      <p:sp>
        <p:nvSpPr>
          <p:cNvPr id="17" name="TextBox 16"/>
          <p:cNvSpPr txBox="1"/>
          <p:nvPr/>
        </p:nvSpPr>
        <p:spPr>
          <a:xfrm>
            <a:off x="1691680" y="195486"/>
            <a:ext cx="6120680" cy="430887"/>
          </a:xfrm>
          <a:prstGeom prst="rect">
            <a:avLst/>
          </a:prstGeom>
          <a:noFill/>
        </p:spPr>
        <p:txBody>
          <a:bodyPr wrap="square" rtlCol="0">
            <a:spAutoFit/>
          </a:bodyPr>
          <a:lstStyle/>
          <a:p>
            <a:r>
              <a:rPr lang="zh-CN" altLang="en-US" sz="2200" dirty="0">
                <a:solidFill>
                  <a:schemeClr val="bg1"/>
                </a:solidFill>
                <a:latin typeface="微软雅黑" panose="020B0503020204020204" pitchFamily="34" charset="-122"/>
                <a:ea typeface="微软雅黑" panose="020B0503020204020204" pitchFamily="34" charset="-122"/>
              </a:rPr>
              <a:t>角色分工与业务流程</a:t>
            </a:r>
          </a:p>
        </p:txBody>
      </p:sp>
      <p:sp>
        <p:nvSpPr>
          <p:cNvPr id="22" name="矩形 21"/>
          <p:cNvSpPr/>
          <p:nvPr/>
        </p:nvSpPr>
        <p:spPr>
          <a:xfrm>
            <a:off x="395536" y="1207463"/>
            <a:ext cx="880740" cy="356175"/>
          </a:xfrm>
          <a:prstGeom prst="rect">
            <a:avLst/>
          </a:prstGeom>
          <a:solidFill>
            <a:srgbClr val="0078FF"/>
          </a:solidFill>
          <a:ln>
            <a:solidFill>
              <a:srgbClr val="0078FF"/>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100" dirty="0" smtClean="0">
                <a:latin typeface="微软雅黑" panose="020B0503020204020204" pitchFamily="34" charset="-122"/>
                <a:ea typeface="微软雅黑" panose="020B0503020204020204" pitchFamily="34" charset="-122"/>
              </a:rPr>
              <a:t>开通流程</a:t>
            </a:r>
            <a:endParaRPr lang="zh-CN" altLang="en-US" sz="1100" dirty="0">
              <a:latin typeface="微软雅黑" panose="020B0503020204020204" pitchFamily="34" charset="-122"/>
              <a:ea typeface="微软雅黑" panose="020B0503020204020204" pitchFamily="34" charset="-122"/>
            </a:endParaRPr>
          </a:p>
        </p:txBody>
      </p:sp>
      <p:sp>
        <p:nvSpPr>
          <p:cNvPr id="23" name="矩形 22"/>
          <p:cNvSpPr/>
          <p:nvPr/>
        </p:nvSpPr>
        <p:spPr>
          <a:xfrm>
            <a:off x="395536" y="3075806"/>
            <a:ext cx="880740" cy="356175"/>
          </a:xfrm>
          <a:prstGeom prst="rect">
            <a:avLst/>
          </a:prstGeom>
          <a:solidFill>
            <a:srgbClr val="0078FF"/>
          </a:solidFill>
          <a:ln>
            <a:solidFill>
              <a:srgbClr val="0078FF"/>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100" dirty="0" smtClean="0">
                <a:latin typeface="微软雅黑" panose="020B0503020204020204" pitchFamily="34" charset="-122"/>
                <a:ea typeface="微软雅黑" panose="020B0503020204020204" pitchFamily="34" charset="-122"/>
              </a:rPr>
              <a:t>注意事项</a:t>
            </a:r>
            <a:endParaRPr lang="zh-CN" altLang="en-US" sz="1100" dirty="0">
              <a:latin typeface="微软雅黑" panose="020B0503020204020204" pitchFamily="34" charset="-122"/>
              <a:ea typeface="微软雅黑" panose="020B0503020204020204" pitchFamily="34" charset="-122"/>
            </a:endParaRPr>
          </a:p>
        </p:txBody>
      </p:sp>
      <p:sp>
        <p:nvSpPr>
          <p:cNvPr id="24" name="矩形 23"/>
          <p:cNvSpPr/>
          <p:nvPr/>
        </p:nvSpPr>
        <p:spPr>
          <a:xfrm>
            <a:off x="1434890" y="3003798"/>
            <a:ext cx="7529598" cy="1926168"/>
          </a:xfrm>
          <a:prstGeom prst="rect">
            <a:avLst/>
          </a:prstGeom>
        </p:spPr>
        <p:txBody>
          <a:bodyPr wrap="square">
            <a:spAutoFit/>
          </a:bodyPr>
          <a:lstStyle/>
          <a:p>
            <a:pPr>
              <a:lnSpc>
                <a:spcPct val="150000"/>
              </a:lnSpc>
            </a:pPr>
            <a:r>
              <a:rPr lang="zh-CN" altLang="en-US" sz="1000" dirty="0" smtClean="0">
                <a:latin typeface="微软雅黑" panose="020B0503020204020204" pitchFamily="34" charset="-122"/>
                <a:ea typeface="微软雅黑" panose="020B0503020204020204" pitchFamily="34" charset="-122"/>
              </a:rPr>
              <a:t>一、转入方－新入驻货主：</a:t>
            </a:r>
            <a:endParaRPr lang="en-US" altLang="zh-CN" sz="1000" dirty="0">
              <a:latin typeface="微软雅黑" panose="020B0503020204020204" pitchFamily="34" charset="-122"/>
              <a:ea typeface="微软雅黑" panose="020B0503020204020204" pitchFamily="34" charset="-122"/>
            </a:endParaRPr>
          </a:p>
          <a:p>
            <a:pPr>
              <a:lnSpc>
                <a:spcPct val="150000"/>
              </a:lnSpc>
            </a:pPr>
            <a:r>
              <a:rPr lang="zh-CN" altLang="en-US" sz="1000" dirty="0" smtClean="0">
                <a:latin typeface="微软雅黑" panose="020B0503020204020204" pitchFamily="34" charset="-122"/>
                <a:ea typeface="微软雅黑" panose="020B0503020204020204" pitchFamily="34" charset="-122"/>
              </a:rPr>
              <a:t>该转入方货主完成入驻后，按流程入库货品。（</a:t>
            </a:r>
            <a:r>
              <a:rPr lang="en-US" altLang="zh-CN" sz="1000" dirty="0" smtClean="0">
                <a:latin typeface="微软雅黑" panose="020B0503020204020204" pitchFamily="34" charset="-122"/>
                <a:ea typeface="微软雅黑" panose="020B0503020204020204" pitchFamily="34" charset="-122"/>
              </a:rPr>
              <a:t>1</a:t>
            </a:r>
            <a:r>
              <a:rPr lang="zh-CN" altLang="en-US" sz="1000" dirty="0" smtClean="0">
                <a:latin typeface="微软雅黑" panose="020B0503020204020204" pitchFamily="34" charset="-122"/>
                <a:ea typeface="微软雅黑" panose="020B0503020204020204" pitchFamily="34" charset="-122"/>
              </a:rPr>
              <a:t>）转移仓库（</a:t>
            </a:r>
            <a:r>
              <a:rPr lang="en-US" altLang="zh-CN" sz="1000" dirty="0" smtClean="0">
                <a:latin typeface="微软雅黑" panose="020B0503020204020204" pitchFamily="34" charset="-122"/>
                <a:ea typeface="微软雅黑" panose="020B0503020204020204" pitchFamily="34" charset="-122"/>
              </a:rPr>
              <a:t>2</a:t>
            </a:r>
            <a:r>
              <a:rPr lang="zh-CN" altLang="en-US" sz="1000" dirty="0" smtClean="0">
                <a:latin typeface="微软雅黑" panose="020B0503020204020204" pitchFamily="34" charset="-122"/>
                <a:ea typeface="微软雅黑" panose="020B0503020204020204" pitchFamily="34" charset="-122"/>
              </a:rPr>
              <a:t>）转移</a:t>
            </a:r>
            <a:r>
              <a:rPr lang="en-US" altLang="zh-CN" sz="1000" dirty="0" smtClean="0">
                <a:latin typeface="微软雅黑" panose="020B0503020204020204" pitchFamily="34" charset="-122"/>
                <a:ea typeface="微软雅黑" panose="020B0503020204020204" pitchFamily="34" charset="-122"/>
              </a:rPr>
              <a:t>SKU</a:t>
            </a:r>
            <a:r>
              <a:rPr lang="zh-CN" altLang="en-US" sz="1000" dirty="0" smtClean="0">
                <a:latin typeface="微软雅黑" panose="020B0503020204020204" pitchFamily="34" charset="-122"/>
                <a:ea typeface="微软雅黑" panose="020B0503020204020204" pitchFamily="34" charset="-122"/>
              </a:rPr>
              <a:t>。如不满足条件，不建议商家使用货权转移。</a:t>
            </a:r>
            <a:endParaRPr lang="en-US" altLang="zh-CN" sz="1000" dirty="0" smtClean="0">
              <a:latin typeface="微软雅黑" panose="020B0503020204020204" pitchFamily="34" charset="-122"/>
              <a:ea typeface="微软雅黑" panose="020B0503020204020204" pitchFamily="34" charset="-122"/>
            </a:endParaRPr>
          </a:p>
          <a:p>
            <a:pPr>
              <a:lnSpc>
                <a:spcPct val="150000"/>
              </a:lnSpc>
            </a:pPr>
            <a:r>
              <a:rPr lang="en-US" altLang="zh-CN" sz="1000" dirty="0" smtClean="0">
                <a:latin typeface="微软雅黑" panose="020B0503020204020204" pitchFamily="34" charset="-122"/>
                <a:ea typeface="微软雅黑" panose="020B0503020204020204" pitchFamily="34" charset="-122"/>
              </a:rPr>
              <a:t>1.</a:t>
            </a:r>
            <a:r>
              <a:rPr lang="zh-CN" altLang="en-US" sz="1000" dirty="0" smtClean="0">
                <a:latin typeface="微软雅黑" panose="020B0503020204020204" pitchFamily="34" charset="-122"/>
                <a:ea typeface="微软雅黑" panose="020B0503020204020204" pitchFamily="34" charset="-122"/>
              </a:rPr>
              <a:t>紧急－替代方案：转出方创建出库单，转入方创建入库仓。线下联系仓库操作虚拟出入库。</a:t>
            </a:r>
            <a:endParaRPr lang="en-US" altLang="zh-CN" sz="1000" dirty="0" smtClean="0">
              <a:latin typeface="微软雅黑" panose="020B0503020204020204" pitchFamily="34" charset="-122"/>
              <a:ea typeface="微软雅黑" panose="020B0503020204020204" pitchFamily="34" charset="-122"/>
            </a:endParaRPr>
          </a:p>
          <a:p>
            <a:pPr>
              <a:lnSpc>
                <a:spcPct val="150000"/>
              </a:lnSpc>
            </a:pPr>
            <a:r>
              <a:rPr lang="en-US" altLang="zh-CN" sz="1000" dirty="0" smtClean="0">
                <a:latin typeface="微软雅黑" panose="020B0503020204020204" pitchFamily="34" charset="-122"/>
                <a:ea typeface="微软雅黑" panose="020B0503020204020204" pitchFamily="34" charset="-122"/>
              </a:rPr>
              <a:t>2.</a:t>
            </a:r>
            <a:r>
              <a:rPr lang="zh-CN" altLang="en-US" sz="1000" dirty="0" smtClean="0">
                <a:latin typeface="微软雅黑" panose="020B0503020204020204" pitchFamily="34" charset="-122"/>
                <a:ea typeface="微软雅黑" panose="020B0503020204020204" pitchFamily="34" charset="-122"/>
              </a:rPr>
              <a:t>缓慢－维护基础信息：</a:t>
            </a:r>
            <a:endParaRPr lang="en-US" altLang="zh-CN" sz="1000" dirty="0" smtClean="0">
              <a:latin typeface="微软雅黑" panose="020B0503020204020204" pitchFamily="34" charset="-122"/>
              <a:ea typeface="微软雅黑" panose="020B0503020204020204" pitchFamily="34" charset="-122"/>
            </a:endParaRPr>
          </a:p>
          <a:p>
            <a:pPr>
              <a:lnSpc>
                <a:spcPct val="150000"/>
              </a:lnSpc>
            </a:pPr>
            <a:r>
              <a:rPr lang="zh-CN" altLang="en-US" sz="1000" dirty="0" smtClean="0">
                <a:latin typeface="微软雅黑" panose="020B0503020204020204" pitchFamily="34" charset="-122"/>
                <a:ea typeface="微软雅黑" panose="020B0503020204020204" pitchFamily="34" charset="-122"/>
              </a:rPr>
              <a:t>（</a:t>
            </a:r>
            <a:r>
              <a:rPr lang="en-US" altLang="zh-CN" sz="1000" dirty="0" smtClean="0">
                <a:latin typeface="微软雅黑" panose="020B0503020204020204" pitchFamily="34" charset="-122"/>
                <a:ea typeface="微软雅黑" panose="020B0503020204020204" pitchFamily="34" charset="-122"/>
              </a:rPr>
              <a:t>1</a:t>
            </a:r>
            <a:r>
              <a:rPr lang="zh-CN" altLang="en-US" sz="1000" dirty="0" smtClean="0">
                <a:latin typeface="微软雅黑" panose="020B0503020204020204" pitchFamily="34" charset="-122"/>
                <a:ea typeface="微软雅黑" panose="020B0503020204020204" pitchFamily="34" charset="-122"/>
              </a:rPr>
              <a:t>）联系需要转移的各个</a:t>
            </a:r>
            <a:r>
              <a:rPr lang="zh-CN" altLang="en-US" sz="1000" dirty="0" smtClean="0">
                <a:solidFill>
                  <a:srgbClr val="FF0000"/>
                </a:solidFill>
                <a:latin typeface="微软雅黑" panose="020B0503020204020204" pitchFamily="34" charset="-122"/>
                <a:ea typeface="微软雅黑" panose="020B0503020204020204" pitchFamily="34" charset="-122"/>
              </a:rPr>
              <a:t>仓库维护货主基础资料实施</a:t>
            </a:r>
            <a:r>
              <a:rPr lang="zh-CN" altLang="en-US" sz="1000" dirty="0">
                <a:latin typeface="微软雅黑" panose="020B0503020204020204" pitchFamily="34" charset="-122"/>
                <a:ea typeface="微软雅黑" panose="020B0503020204020204" pitchFamily="34" charset="-122"/>
              </a:rPr>
              <a:t>，需各仓库人员操作</a:t>
            </a:r>
            <a:r>
              <a:rPr lang="zh-CN" altLang="en-US" sz="1000" dirty="0" smtClean="0">
                <a:latin typeface="微软雅黑" panose="020B0503020204020204" pitchFamily="34" charset="-122"/>
                <a:ea typeface="微软雅黑" panose="020B0503020204020204" pitchFamily="34" charset="-122"/>
              </a:rPr>
              <a:t>：基础资料</a:t>
            </a:r>
            <a:r>
              <a:rPr lang="en-US" altLang="zh-CN" sz="1000" dirty="0">
                <a:latin typeface="微软雅黑" panose="020B0503020204020204" pitchFamily="34" charset="-122"/>
                <a:ea typeface="微软雅黑" panose="020B0503020204020204" pitchFamily="34" charset="-122"/>
              </a:rPr>
              <a:t>---</a:t>
            </a:r>
            <a:r>
              <a:rPr lang="zh-CN" altLang="en-US" sz="1000" dirty="0">
                <a:latin typeface="微软雅黑" panose="020B0503020204020204" pitchFamily="34" charset="-122"/>
                <a:ea typeface="微软雅黑" panose="020B0503020204020204" pitchFamily="34" charset="-122"/>
              </a:rPr>
              <a:t>货主信息</a:t>
            </a:r>
            <a:r>
              <a:rPr lang="en-US" altLang="zh-CN" sz="1000" dirty="0">
                <a:latin typeface="微软雅黑" panose="020B0503020204020204" pitchFamily="34" charset="-122"/>
                <a:ea typeface="微软雅黑" panose="020B0503020204020204" pitchFamily="34" charset="-122"/>
              </a:rPr>
              <a:t>---</a:t>
            </a:r>
            <a:r>
              <a:rPr lang="zh-CN" altLang="en-US" sz="1000" dirty="0">
                <a:latin typeface="微软雅黑" panose="020B0503020204020204" pitchFamily="34" charset="-122"/>
                <a:ea typeface="微软雅黑" panose="020B0503020204020204" pitchFamily="34" charset="-122"/>
              </a:rPr>
              <a:t>找到对应货主蓓慈创美专卖店供应商</a:t>
            </a:r>
            <a:r>
              <a:rPr lang="en-US" altLang="zh-CN" sz="1000" dirty="0">
                <a:latin typeface="微软雅黑" panose="020B0503020204020204" pitchFamily="34" charset="-122"/>
                <a:ea typeface="微软雅黑" panose="020B0503020204020204" pitchFamily="34" charset="-122"/>
              </a:rPr>
              <a:t>---</a:t>
            </a:r>
            <a:r>
              <a:rPr lang="zh-CN" altLang="en-US" sz="1000" dirty="0">
                <a:latin typeface="微软雅黑" panose="020B0503020204020204" pitchFamily="34" charset="-122"/>
                <a:ea typeface="微软雅黑" panose="020B0503020204020204" pitchFamily="34" charset="-122"/>
              </a:rPr>
              <a:t>绑定完货主库区关系后点配置完成</a:t>
            </a:r>
            <a:r>
              <a:rPr lang="zh-CN" altLang="en-US" sz="1000" dirty="0" smtClean="0">
                <a:latin typeface="微软雅黑" panose="020B0503020204020204" pitchFamily="34" charset="-122"/>
                <a:ea typeface="微软雅黑" panose="020B0503020204020204" pitchFamily="34" charset="-122"/>
              </a:rPr>
              <a:t>。</a:t>
            </a:r>
            <a:endParaRPr lang="en-US" altLang="zh-CN" sz="1000" dirty="0" smtClean="0">
              <a:latin typeface="微软雅黑" panose="020B0503020204020204" pitchFamily="34" charset="-122"/>
              <a:ea typeface="微软雅黑" panose="020B0503020204020204" pitchFamily="34" charset="-122"/>
            </a:endParaRPr>
          </a:p>
          <a:p>
            <a:pPr>
              <a:lnSpc>
                <a:spcPct val="150000"/>
              </a:lnSpc>
            </a:pPr>
            <a:r>
              <a:rPr lang="zh-CN" altLang="en-US" sz="1000" dirty="0" smtClean="0">
                <a:latin typeface="微软雅黑" panose="020B0503020204020204" pitchFamily="34" charset="-122"/>
                <a:ea typeface="微软雅黑" panose="020B0503020204020204" pitchFamily="34" charset="-122"/>
              </a:rPr>
              <a:t>（</a:t>
            </a:r>
            <a:r>
              <a:rPr lang="en-US" altLang="zh-CN" sz="1000" dirty="0" smtClean="0">
                <a:latin typeface="微软雅黑" panose="020B0503020204020204" pitchFamily="34" charset="-122"/>
                <a:ea typeface="微软雅黑" panose="020B0503020204020204" pitchFamily="34" charset="-122"/>
              </a:rPr>
              <a:t>2</a:t>
            </a:r>
            <a:r>
              <a:rPr lang="zh-CN" altLang="en-US" sz="1000" dirty="0" smtClean="0">
                <a:latin typeface="微软雅黑" panose="020B0503020204020204" pitchFamily="34" charset="-122"/>
                <a:ea typeface="微软雅黑" panose="020B0503020204020204" pitchFamily="34" charset="-122"/>
              </a:rPr>
              <a:t>）联系、邮件某个仓库维护需要转移的</a:t>
            </a:r>
            <a:r>
              <a:rPr lang="en-US" altLang="zh-CN" sz="1000" dirty="0" smtClean="0">
                <a:solidFill>
                  <a:srgbClr val="FF0000"/>
                </a:solidFill>
                <a:latin typeface="微软雅黑" panose="020B0503020204020204" pitchFamily="34" charset="-122"/>
                <a:ea typeface="微软雅黑" panose="020B0503020204020204" pitchFamily="34" charset="-122"/>
              </a:rPr>
              <a:t>SKU</a:t>
            </a:r>
            <a:r>
              <a:rPr lang="zh-CN" altLang="en-US" sz="1000" dirty="0" smtClean="0">
                <a:solidFill>
                  <a:srgbClr val="FF0000"/>
                </a:solidFill>
                <a:latin typeface="微软雅黑" panose="020B0503020204020204" pitchFamily="34" charset="-122"/>
                <a:ea typeface="微软雅黑" panose="020B0503020204020204" pitchFamily="34" charset="-122"/>
              </a:rPr>
              <a:t>基础信息（长宽高、重量）尺寸</a:t>
            </a:r>
            <a:r>
              <a:rPr lang="zh-CN" altLang="en-US" sz="1000" dirty="0" smtClean="0">
                <a:latin typeface="微软雅黑" panose="020B0503020204020204" pitchFamily="34" charset="-122"/>
                <a:ea typeface="微软雅黑" panose="020B0503020204020204" pitchFamily="34" charset="-122"/>
              </a:rPr>
              <a:t>，依据转出方货品信息。仓库维护之后，商家需在</a:t>
            </a:r>
            <a:r>
              <a:rPr lang="en-US" altLang="zh-CN" sz="1000" dirty="0" smtClean="0">
                <a:latin typeface="微软雅黑" panose="020B0503020204020204" pitchFamily="34" charset="-122"/>
                <a:ea typeface="微软雅黑" panose="020B0503020204020204" pitchFamily="34" charset="-122"/>
              </a:rPr>
              <a:t>BMS</a:t>
            </a:r>
            <a:r>
              <a:rPr lang="zh-CN" altLang="en-US" sz="1000" dirty="0" smtClean="0">
                <a:latin typeface="微软雅黑" panose="020B0503020204020204" pitchFamily="34" charset="-122"/>
                <a:ea typeface="微软雅黑" panose="020B0503020204020204" pitchFamily="34" charset="-122"/>
              </a:rPr>
              <a:t>确认货品信息。</a:t>
            </a:r>
            <a:endParaRPr lang="en-US" altLang="zh-CN" sz="1000" dirty="0" smtClean="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9465870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547664" y="1491630"/>
            <a:ext cx="7128792" cy="1869743"/>
          </a:xfrm>
          <a:prstGeom prst="rect">
            <a:avLst/>
          </a:prstGeom>
        </p:spPr>
        <p:txBody>
          <a:bodyPr wrap="square">
            <a:spAutoFit/>
          </a:bodyPr>
          <a:lstStyle/>
          <a:p>
            <a:pPr>
              <a:lnSpc>
                <a:spcPct val="150000"/>
              </a:lnSpc>
            </a:pPr>
            <a:r>
              <a:rPr lang="zh-CN" altLang="en-US" sz="1100" dirty="0" smtClean="0">
                <a:latin typeface="微软雅黑" panose="020B0503020204020204" pitchFamily="34" charset="-122"/>
                <a:ea typeface="微软雅黑" panose="020B0503020204020204" pitchFamily="34" charset="-122"/>
              </a:rPr>
              <a:t>货权转移明细信息录入</a:t>
            </a:r>
            <a:endParaRPr lang="en-US" altLang="zh-CN" sz="1100" dirty="0">
              <a:latin typeface="微软雅黑" panose="020B0503020204020204" pitchFamily="34" charset="-122"/>
              <a:ea typeface="微软雅黑" panose="020B0503020204020204" pitchFamily="34" charset="-122"/>
            </a:endParaRPr>
          </a:p>
          <a:p>
            <a:pPr>
              <a:lnSpc>
                <a:spcPct val="150000"/>
              </a:lnSpc>
            </a:pPr>
            <a:r>
              <a:rPr lang="en-US" altLang="zh-CN" sz="1100" dirty="0" smtClean="0">
                <a:latin typeface="微软雅黑" panose="020B0503020204020204" pitchFamily="34" charset="-122"/>
                <a:ea typeface="微软雅黑" panose="020B0503020204020204" pitchFamily="34" charset="-122"/>
              </a:rPr>
              <a:t>1.</a:t>
            </a:r>
            <a:r>
              <a:rPr lang="zh-CN" altLang="en-US" sz="1100" dirty="0" smtClean="0">
                <a:latin typeface="微软雅黑" panose="020B0503020204020204" pitchFamily="34" charset="-122"/>
                <a:ea typeface="微软雅黑" panose="020B0503020204020204" pitchFamily="34" charset="-122"/>
              </a:rPr>
              <a:t>输入</a:t>
            </a:r>
            <a:r>
              <a:rPr lang="zh-CN" altLang="en-US" sz="1100" dirty="0">
                <a:latin typeface="微软雅黑" panose="020B0503020204020204" pitchFamily="34" charset="-122"/>
                <a:ea typeface="微软雅黑" panose="020B0503020204020204" pitchFamily="34" charset="-122"/>
              </a:rPr>
              <a:t>供货商信息（供货商的货主名称）和仓库信息（下拉列表选择）</a:t>
            </a:r>
            <a:r>
              <a:rPr lang="zh-CN" altLang="en-US" sz="1100" dirty="0" smtClean="0">
                <a:latin typeface="微软雅黑" panose="020B0503020204020204" pitchFamily="34" charset="-122"/>
                <a:ea typeface="微软雅黑" panose="020B0503020204020204" pitchFamily="34" charset="-122"/>
              </a:rPr>
              <a:t>；</a:t>
            </a:r>
            <a:endParaRPr lang="en-US" altLang="zh-CN" sz="1100" dirty="0">
              <a:latin typeface="微软雅黑" panose="020B0503020204020204" pitchFamily="34" charset="-122"/>
              <a:ea typeface="微软雅黑" panose="020B0503020204020204" pitchFamily="34" charset="-122"/>
            </a:endParaRPr>
          </a:p>
          <a:p>
            <a:pPr>
              <a:lnSpc>
                <a:spcPct val="150000"/>
              </a:lnSpc>
            </a:pPr>
            <a:r>
              <a:rPr lang="en-US" altLang="zh-CN" sz="1100" dirty="0" smtClean="0">
                <a:latin typeface="微软雅黑" panose="020B0503020204020204" pitchFamily="34" charset="-122"/>
                <a:ea typeface="微软雅黑" panose="020B0503020204020204" pitchFamily="34" charset="-122"/>
              </a:rPr>
              <a:t>2.</a:t>
            </a:r>
            <a:r>
              <a:rPr lang="zh-CN" altLang="en-US" sz="1100" dirty="0" smtClean="0">
                <a:latin typeface="微软雅黑" panose="020B0503020204020204" pitchFamily="34" charset="-122"/>
                <a:ea typeface="微软雅黑" panose="020B0503020204020204" pitchFamily="34" charset="-122"/>
              </a:rPr>
              <a:t>输入需要进行货权转</a:t>
            </a:r>
            <a:r>
              <a:rPr lang="zh-CN" altLang="en-US" sz="1100" dirty="0">
                <a:latin typeface="微软雅黑" panose="020B0503020204020204" pitchFamily="34" charset="-122"/>
                <a:ea typeface="微软雅黑" panose="020B0503020204020204" pitchFamily="34" charset="-122"/>
              </a:rPr>
              <a:t>移的</a:t>
            </a:r>
            <a:r>
              <a:rPr lang="zh-CN" altLang="en-US" sz="1100" dirty="0" smtClean="0">
                <a:latin typeface="微软雅黑" panose="020B0503020204020204" pitchFamily="34" charset="-122"/>
                <a:ea typeface="微软雅黑" panose="020B0503020204020204" pitchFamily="34" charset="-122"/>
              </a:rPr>
              <a:t>货品</a:t>
            </a:r>
            <a:r>
              <a:rPr lang="en-US" altLang="zh-CN" sz="1100" dirty="0" smtClean="0">
                <a:latin typeface="微软雅黑" panose="020B0503020204020204" pitchFamily="34" charset="-122"/>
                <a:ea typeface="微软雅黑" panose="020B0503020204020204" pitchFamily="34" charset="-122"/>
              </a:rPr>
              <a:t>ID</a:t>
            </a:r>
            <a:r>
              <a:rPr lang="zh-CN" altLang="en-US" sz="1100" dirty="0" smtClean="0">
                <a:latin typeface="微软雅黑" panose="020B0503020204020204" pitchFamily="34" charset="-122"/>
                <a:ea typeface="微软雅黑" panose="020B0503020204020204" pitchFamily="34" charset="-122"/>
              </a:rPr>
              <a:t>和数量（</a:t>
            </a:r>
            <a:r>
              <a:rPr lang="zh-CN" altLang="en-US" sz="1100" dirty="0">
                <a:latin typeface="微软雅黑" panose="020B0503020204020204" pitchFamily="34" charset="-122"/>
                <a:ea typeface="微软雅黑" panose="020B0503020204020204" pitchFamily="34" charset="-122"/>
              </a:rPr>
              <a:t> </a:t>
            </a:r>
            <a:r>
              <a:rPr lang="zh-CN" altLang="en-US" sz="1100" dirty="0" smtClean="0">
                <a:latin typeface="微软雅黑" panose="020B0503020204020204" pitchFamily="34" charset="-122"/>
                <a:ea typeface="微软雅黑" panose="020B0503020204020204" pitchFamily="34" charset="-122"/>
              </a:rPr>
              <a:t>经销商</a:t>
            </a:r>
            <a:r>
              <a:rPr lang="zh-CN" altLang="en-US" sz="1100" dirty="0">
                <a:latin typeface="微软雅黑" panose="020B0503020204020204" pitchFamily="34" charset="-122"/>
                <a:ea typeface="微软雅黑" panose="020B0503020204020204" pitchFamily="34" charset="-122"/>
              </a:rPr>
              <a:t>需要与供货商线下沟通好各自系统中的货品</a:t>
            </a:r>
            <a:r>
              <a:rPr lang="en-US" altLang="zh-CN" sz="1100" dirty="0">
                <a:latin typeface="微软雅黑" panose="020B0503020204020204" pitchFamily="34" charset="-122"/>
                <a:ea typeface="微软雅黑" panose="020B0503020204020204" pitchFamily="34" charset="-122"/>
              </a:rPr>
              <a:t>ID </a:t>
            </a:r>
            <a:r>
              <a:rPr lang="zh-CN" altLang="en-US" sz="1100" dirty="0" smtClean="0">
                <a:latin typeface="微软雅黑" panose="020B0503020204020204" pitchFamily="34" charset="-122"/>
                <a:ea typeface="微软雅黑" panose="020B0503020204020204" pitchFamily="34" charset="-122"/>
              </a:rPr>
              <a:t>以及可售库存），经销单价非必填，</a:t>
            </a:r>
            <a:r>
              <a:rPr lang="zh-CN" altLang="zh-CN" sz="1100" dirty="0">
                <a:latin typeface="微软雅黑" panose="020B0503020204020204" pitchFamily="34" charset="-122"/>
                <a:ea typeface="微软雅黑" panose="020B0503020204020204" pitchFamily="34" charset="-122"/>
              </a:rPr>
              <a:t>一个经销计划最多包含</a:t>
            </a:r>
            <a:r>
              <a:rPr lang="en-US" altLang="zh-CN" sz="1100" dirty="0">
                <a:latin typeface="微软雅黑" panose="020B0503020204020204" pitchFamily="34" charset="-122"/>
                <a:ea typeface="微软雅黑" panose="020B0503020204020204" pitchFamily="34" charset="-122"/>
              </a:rPr>
              <a:t>30</a:t>
            </a:r>
            <a:r>
              <a:rPr lang="zh-CN" altLang="zh-CN" sz="1100" dirty="0" smtClean="0">
                <a:latin typeface="微软雅黑" panose="020B0503020204020204" pitchFamily="34" charset="-122"/>
                <a:ea typeface="微软雅黑" panose="020B0503020204020204" pitchFamily="34" charset="-122"/>
              </a:rPr>
              <a:t>个</a:t>
            </a:r>
            <a:r>
              <a:rPr lang="en-US" altLang="zh-CN" sz="1100" dirty="0" smtClean="0">
                <a:latin typeface="微软雅黑" panose="020B0503020204020204" pitchFamily="34" charset="-122"/>
                <a:ea typeface="微软雅黑" panose="020B0503020204020204" pitchFamily="34" charset="-122"/>
              </a:rPr>
              <a:t>SKU</a:t>
            </a:r>
            <a:r>
              <a:rPr lang="zh-CN" altLang="en-US" sz="1100" dirty="0" smtClean="0">
                <a:latin typeface="微软雅黑" panose="020B0503020204020204" pitchFamily="34" charset="-122"/>
                <a:ea typeface="微软雅黑" panose="020B0503020204020204" pitchFamily="34" charset="-122"/>
              </a:rPr>
              <a:t>；</a:t>
            </a:r>
            <a:endParaRPr lang="en-US" altLang="zh-CN" sz="1100" dirty="0">
              <a:latin typeface="微软雅黑" panose="020B0503020204020204" pitchFamily="34" charset="-122"/>
              <a:ea typeface="微软雅黑" panose="020B0503020204020204" pitchFamily="34" charset="-122"/>
            </a:endParaRPr>
          </a:p>
          <a:p>
            <a:pPr>
              <a:lnSpc>
                <a:spcPct val="150000"/>
              </a:lnSpc>
            </a:pPr>
            <a:r>
              <a:rPr lang="en-US" altLang="zh-CN" sz="1100" dirty="0" smtClean="0">
                <a:latin typeface="微软雅黑" panose="020B0503020204020204" pitchFamily="34" charset="-122"/>
                <a:ea typeface="微软雅黑" panose="020B0503020204020204" pitchFamily="34" charset="-122"/>
              </a:rPr>
              <a:t>1)</a:t>
            </a:r>
            <a:r>
              <a:rPr lang="zh-CN" altLang="en-US" sz="1100" dirty="0" smtClean="0">
                <a:latin typeface="微软雅黑" panose="020B0503020204020204" pitchFamily="34" charset="-122"/>
                <a:ea typeface="微软雅黑" panose="020B0503020204020204" pitchFamily="34" charset="-122"/>
              </a:rPr>
              <a:t>系统检查：</a:t>
            </a:r>
            <a:endParaRPr lang="en-US" altLang="zh-CN" sz="1100" dirty="0">
              <a:latin typeface="微软雅黑" panose="020B0503020204020204" pitchFamily="34" charset="-122"/>
              <a:ea typeface="微软雅黑" panose="020B0503020204020204" pitchFamily="34" charset="-122"/>
            </a:endParaRPr>
          </a:p>
          <a:p>
            <a:pPr>
              <a:lnSpc>
                <a:spcPct val="150000"/>
              </a:lnSpc>
            </a:pPr>
            <a:r>
              <a:rPr lang="zh-CN" altLang="en-US" sz="1100" dirty="0" smtClean="0">
                <a:latin typeface="微软雅黑" panose="020B0503020204020204" pitchFamily="34" charset="-122"/>
                <a:ea typeface="微软雅黑" panose="020B0503020204020204" pitchFamily="34" charset="-122"/>
              </a:rPr>
              <a:t>①转入</a:t>
            </a:r>
            <a:r>
              <a:rPr lang="zh-CN" altLang="en-US" sz="1100" dirty="0">
                <a:latin typeface="微软雅黑" panose="020B0503020204020204" pitchFamily="34" charset="-122"/>
                <a:ea typeface="微软雅黑" panose="020B0503020204020204" pitchFamily="34" charset="-122"/>
              </a:rPr>
              <a:t>货品是否属于经销商，转出货品是否属于供货</a:t>
            </a:r>
            <a:r>
              <a:rPr lang="zh-CN" altLang="en-US" sz="1100" dirty="0" smtClean="0">
                <a:latin typeface="微软雅黑" panose="020B0503020204020204" pitchFamily="34" charset="-122"/>
                <a:ea typeface="微软雅黑" panose="020B0503020204020204" pitchFamily="34" charset="-122"/>
              </a:rPr>
              <a:t>商；</a:t>
            </a:r>
            <a:endParaRPr lang="en-US" altLang="zh-CN" sz="1100" dirty="0">
              <a:latin typeface="微软雅黑" panose="020B0503020204020204" pitchFamily="34" charset="-122"/>
              <a:ea typeface="微软雅黑" panose="020B0503020204020204" pitchFamily="34" charset="-122"/>
            </a:endParaRPr>
          </a:p>
          <a:p>
            <a:pPr>
              <a:lnSpc>
                <a:spcPct val="150000"/>
              </a:lnSpc>
            </a:pPr>
            <a:r>
              <a:rPr lang="zh-CN" altLang="en-US" sz="1100" dirty="0" smtClean="0">
                <a:latin typeface="微软雅黑" panose="020B0503020204020204" pitchFamily="34" charset="-122"/>
                <a:ea typeface="微软雅黑" panose="020B0503020204020204" pitchFamily="34" charset="-122"/>
              </a:rPr>
              <a:t>②转入</a:t>
            </a:r>
            <a:r>
              <a:rPr lang="zh-CN" altLang="en-US" sz="1100" dirty="0">
                <a:latin typeface="微软雅黑" panose="020B0503020204020204" pitchFamily="34" charset="-122"/>
                <a:ea typeface="微软雅黑" panose="020B0503020204020204" pitchFamily="34" charset="-122"/>
              </a:rPr>
              <a:t>货品和转出货品是否对应同一</a:t>
            </a:r>
            <a:r>
              <a:rPr lang="zh-CN" altLang="en-US" sz="1100" dirty="0" smtClean="0">
                <a:latin typeface="微软雅黑" panose="020B0503020204020204" pitchFamily="34" charset="-122"/>
                <a:ea typeface="微软雅黑" panose="020B0503020204020204" pitchFamily="34" charset="-122"/>
              </a:rPr>
              <a:t>个商品条码（</a:t>
            </a:r>
            <a:r>
              <a:rPr lang="zh-CN" altLang="en-US" sz="1100" dirty="0">
                <a:latin typeface="微软雅黑" panose="020B0503020204020204" pitchFamily="34" charset="-122"/>
                <a:ea typeface="微软雅黑" panose="020B0503020204020204" pitchFamily="34" charset="-122"/>
              </a:rPr>
              <a:t>国标码</a:t>
            </a:r>
            <a:r>
              <a:rPr lang="zh-CN" altLang="en-US" sz="1100" dirty="0" smtClean="0">
                <a:latin typeface="微软雅黑" panose="020B0503020204020204" pitchFamily="34" charset="-122"/>
                <a:ea typeface="微软雅黑" panose="020B0503020204020204" pitchFamily="34" charset="-122"/>
              </a:rPr>
              <a:t>）</a:t>
            </a:r>
            <a:endParaRPr lang="en-US" altLang="zh-CN" sz="1100" dirty="0" smtClean="0">
              <a:latin typeface="微软雅黑" panose="020B0503020204020204" pitchFamily="34" charset="-122"/>
              <a:ea typeface="微软雅黑" panose="020B0503020204020204" pitchFamily="34" charset="-122"/>
            </a:endParaRPr>
          </a:p>
        </p:txBody>
      </p:sp>
      <p:pic>
        <p:nvPicPr>
          <p:cNvPr id="3074" name="Picture 2" descr="C:\Users\guanjin.lgj\Desktop\JMI\货权转移\操作截图\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9672" y="3361373"/>
            <a:ext cx="5807662" cy="1674186"/>
          </a:xfrm>
          <a:prstGeom prst="rect">
            <a:avLst/>
          </a:prstGeom>
          <a:noFill/>
          <a:extLst>
            <a:ext uri="{909E8E84-426E-40DD-AFC4-6F175D3DCCD1}">
              <a14:hiddenFill xmlns:a14="http://schemas.microsoft.com/office/drawing/2010/main">
                <a:solidFill>
                  <a:srgbClr val="FFFFFF"/>
                </a:solidFill>
              </a14:hiddenFill>
            </a:ext>
          </a:extLst>
        </p:spPr>
      </p:pic>
      <p:pic>
        <p:nvPicPr>
          <p:cNvPr id="7" name="图片 6"/>
          <p:cNvPicPr>
            <a:picLocks noChangeAspect="1"/>
          </p:cNvPicPr>
          <p:nvPr/>
        </p:nvPicPr>
        <p:blipFill>
          <a:blip r:embed="rId4"/>
          <a:stretch>
            <a:fillRect/>
          </a:stretch>
        </p:blipFill>
        <p:spPr>
          <a:xfrm>
            <a:off x="1619672" y="771550"/>
            <a:ext cx="6682343" cy="720080"/>
          </a:xfrm>
          <a:prstGeom prst="rect">
            <a:avLst/>
          </a:prstGeom>
        </p:spPr>
      </p:pic>
      <p:sp>
        <p:nvSpPr>
          <p:cNvPr id="8" name="TextBox 7"/>
          <p:cNvSpPr txBox="1"/>
          <p:nvPr/>
        </p:nvSpPr>
        <p:spPr>
          <a:xfrm>
            <a:off x="1691680" y="195486"/>
            <a:ext cx="6120680" cy="430887"/>
          </a:xfrm>
          <a:prstGeom prst="rect">
            <a:avLst/>
          </a:prstGeom>
          <a:noFill/>
        </p:spPr>
        <p:txBody>
          <a:bodyPr wrap="square" rtlCol="0">
            <a:spAutoFit/>
          </a:bodyPr>
          <a:lstStyle/>
          <a:p>
            <a:r>
              <a:rPr lang="zh-CN" altLang="en-US" sz="2200" dirty="0" smtClean="0">
                <a:solidFill>
                  <a:schemeClr val="bg1"/>
                </a:solidFill>
                <a:latin typeface="微软雅黑" panose="020B0503020204020204" pitchFamily="34" charset="-122"/>
                <a:ea typeface="微软雅黑" panose="020B0503020204020204" pitchFamily="34" charset="-122"/>
              </a:rPr>
              <a:t>经销商创建经销计划</a:t>
            </a:r>
            <a:endParaRPr lang="zh-CN" altLang="en-US" sz="2200" dirty="0">
              <a:solidFill>
                <a:schemeClr val="bg1"/>
              </a:solidFill>
              <a:latin typeface="微软雅黑" panose="020B0503020204020204" pitchFamily="34" charset="-122"/>
              <a:ea typeface="微软雅黑" panose="020B0503020204020204" pitchFamily="34" charset="-122"/>
            </a:endParaRPr>
          </a:p>
        </p:txBody>
      </p:sp>
      <p:sp>
        <p:nvSpPr>
          <p:cNvPr id="9" name="矩形 8"/>
          <p:cNvSpPr/>
          <p:nvPr/>
        </p:nvSpPr>
        <p:spPr>
          <a:xfrm>
            <a:off x="395536" y="1207463"/>
            <a:ext cx="880740" cy="356175"/>
          </a:xfrm>
          <a:prstGeom prst="rect">
            <a:avLst/>
          </a:prstGeom>
          <a:solidFill>
            <a:srgbClr val="0078FF"/>
          </a:solidFill>
          <a:ln>
            <a:solidFill>
              <a:srgbClr val="0078FF"/>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100" dirty="0" smtClean="0">
                <a:latin typeface="微软雅黑" panose="020B0503020204020204" pitchFamily="34" charset="-122"/>
                <a:ea typeface="微软雅黑" panose="020B0503020204020204" pitchFamily="34" charset="-122"/>
              </a:rPr>
              <a:t>流程</a:t>
            </a:r>
            <a:endParaRPr lang="zh-CN" altLang="en-US" sz="11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9052947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551028" y="1439215"/>
            <a:ext cx="6192688" cy="923330"/>
          </a:xfrm>
          <a:prstGeom prst="rect">
            <a:avLst/>
          </a:prstGeom>
        </p:spPr>
        <p:txBody>
          <a:bodyPr wrap="square">
            <a:spAutoFit/>
          </a:bodyPr>
          <a:lstStyle/>
          <a:p>
            <a:pPr>
              <a:lnSpc>
                <a:spcPct val="150000"/>
              </a:lnSpc>
            </a:pPr>
            <a:r>
              <a:rPr lang="zh-CN" altLang="en-US" sz="1100" dirty="0">
                <a:latin typeface="微软雅黑" panose="020B0503020204020204" pitchFamily="34" charset="-122"/>
                <a:ea typeface="微软雅黑" panose="020B0503020204020204" pitchFamily="34" charset="-122"/>
              </a:rPr>
              <a:t>线上协议</a:t>
            </a:r>
            <a:r>
              <a:rPr lang="zh-CN" altLang="en-US" sz="1100" dirty="0" smtClean="0">
                <a:latin typeface="微软雅黑" panose="020B0503020204020204" pitchFamily="34" charset="-122"/>
                <a:ea typeface="微软雅黑" panose="020B0503020204020204" pitchFamily="34" charset="-122"/>
              </a:rPr>
              <a:t>确认</a:t>
            </a:r>
            <a:endParaRPr lang="en-US" altLang="zh-CN" sz="1100" dirty="0" smtClean="0">
              <a:latin typeface="微软雅黑" panose="020B0503020204020204" pitchFamily="34" charset="-122"/>
              <a:ea typeface="微软雅黑" panose="020B0503020204020204" pitchFamily="34" charset="-122"/>
            </a:endParaRPr>
          </a:p>
          <a:p>
            <a:pPr>
              <a:lnSpc>
                <a:spcPct val="150000"/>
              </a:lnSpc>
            </a:pPr>
            <a:r>
              <a:rPr lang="en-US" altLang="zh-CN" sz="1100" dirty="0" smtClean="0">
                <a:latin typeface="微软雅黑" panose="020B0503020204020204" pitchFamily="34" charset="-122"/>
                <a:ea typeface="微软雅黑" panose="020B0503020204020204" pitchFamily="34" charset="-122"/>
              </a:rPr>
              <a:t>1.</a:t>
            </a:r>
            <a:r>
              <a:rPr lang="zh-CN" altLang="en-US" sz="1100" dirty="0" smtClean="0">
                <a:latin typeface="微软雅黑" panose="020B0503020204020204" pitchFamily="34" charset="-122"/>
                <a:ea typeface="微软雅黑" panose="020B0503020204020204" pitchFamily="34" charset="-122"/>
              </a:rPr>
              <a:t>供货</a:t>
            </a:r>
            <a:r>
              <a:rPr lang="zh-CN" altLang="en-US" sz="1100" dirty="0">
                <a:latin typeface="微软雅黑" panose="020B0503020204020204" pitchFamily="34" charset="-122"/>
                <a:ea typeface="微软雅黑" panose="020B0503020204020204" pitchFamily="34" charset="-122"/>
              </a:rPr>
              <a:t>商点击确认后，线上协议窗口跳出，供货商线上签署。</a:t>
            </a:r>
          </a:p>
          <a:p>
            <a:pPr marL="341528" indent="-341528">
              <a:lnSpc>
                <a:spcPct val="150000"/>
              </a:lnSpc>
              <a:buFont typeface="Wingdings" panose="05000000000000000000" pitchFamily="2" charset="2"/>
              <a:buChar char="l"/>
            </a:pPr>
            <a:endParaRPr lang="en-US" altLang="zh-CN" sz="1400" dirty="0" smtClean="0"/>
          </a:p>
        </p:txBody>
      </p:sp>
      <p:pic>
        <p:nvPicPr>
          <p:cNvPr id="5122" name="Picture 2" descr="C:\Users\guanjin.lgj\Desktop\JMI\货权转移\操作截图\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27408" y="2211710"/>
            <a:ext cx="7296971" cy="2563177"/>
          </a:xfrm>
          <a:prstGeom prst="rect">
            <a:avLst/>
          </a:prstGeom>
          <a:noFill/>
          <a:extLst>
            <a:ext uri="{909E8E84-426E-40DD-AFC4-6F175D3DCCD1}">
              <a14:hiddenFill xmlns:a14="http://schemas.microsoft.com/office/drawing/2010/main">
                <a:solidFill>
                  <a:srgbClr val="FFFFFF"/>
                </a:solidFill>
              </a14:hiddenFill>
            </a:ext>
          </a:extLst>
        </p:spPr>
      </p:pic>
      <p:sp>
        <p:nvSpPr>
          <p:cNvPr id="7" name="椭圆 6"/>
          <p:cNvSpPr/>
          <p:nvPr/>
        </p:nvSpPr>
        <p:spPr>
          <a:xfrm>
            <a:off x="4915853" y="4227934"/>
            <a:ext cx="360040" cy="3240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a:blip r:embed="rId4"/>
          <a:stretch>
            <a:fillRect/>
          </a:stretch>
        </p:blipFill>
        <p:spPr>
          <a:xfrm>
            <a:off x="1572403" y="735546"/>
            <a:ext cx="6650739" cy="684076"/>
          </a:xfrm>
          <a:prstGeom prst="rect">
            <a:avLst/>
          </a:prstGeom>
        </p:spPr>
      </p:pic>
      <p:sp>
        <p:nvSpPr>
          <p:cNvPr id="8" name="TextBox 7"/>
          <p:cNvSpPr txBox="1"/>
          <p:nvPr/>
        </p:nvSpPr>
        <p:spPr>
          <a:xfrm>
            <a:off x="1691680" y="195486"/>
            <a:ext cx="6120680" cy="430887"/>
          </a:xfrm>
          <a:prstGeom prst="rect">
            <a:avLst/>
          </a:prstGeom>
          <a:noFill/>
        </p:spPr>
        <p:txBody>
          <a:bodyPr wrap="square" rtlCol="0">
            <a:spAutoFit/>
          </a:bodyPr>
          <a:lstStyle/>
          <a:p>
            <a:r>
              <a:rPr lang="zh-CN" altLang="en-US" sz="2200" dirty="0">
                <a:solidFill>
                  <a:schemeClr val="bg1"/>
                </a:solidFill>
                <a:latin typeface="微软雅黑" panose="020B0503020204020204" pitchFamily="34" charset="-122"/>
                <a:ea typeface="微软雅黑" panose="020B0503020204020204" pitchFamily="34" charset="-122"/>
              </a:rPr>
              <a:t>供货</a:t>
            </a:r>
            <a:r>
              <a:rPr lang="zh-CN" altLang="en-US" sz="2200" dirty="0" smtClean="0">
                <a:solidFill>
                  <a:schemeClr val="bg1"/>
                </a:solidFill>
                <a:latin typeface="微软雅黑" panose="020B0503020204020204" pitchFamily="34" charset="-122"/>
                <a:ea typeface="微软雅黑" panose="020B0503020204020204" pitchFamily="34" charset="-122"/>
              </a:rPr>
              <a:t>商确认经销计划</a:t>
            </a:r>
            <a:endParaRPr lang="zh-CN" altLang="en-US" sz="2200" dirty="0">
              <a:solidFill>
                <a:schemeClr val="bg1"/>
              </a:solidFill>
              <a:latin typeface="微软雅黑" panose="020B0503020204020204" pitchFamily="34" charset="-122"/>
              <a:ea typeface="微软雅黑" panose="020B0503020204020204" pitchFamily="34" charset="-122"/>
            </a:endParaRPr>
          </a:p>
        </p:txBody>
      </p:sp>
      <p:sp>
        <p:nvSpPr>
          <p:cNvPr id="9" name="矩形 8"/>
          <p:cNvSpPr/>
          <p:nvPr/>
        </p:nvSpPr>
        <p:spPr>
          <a:xfrm>
            <a:off x="395536" y="1207463"/>
            <a:ext cx="880740" cy="356175"/>
          </a:xfrm>
          <a:prstGeom prst="rect">
            <a:avLst/>
          </a:prstGeom>
          <a:solidFill>
            <a:srgbClr val="0078FF"/>
          </a:solidFill>
          <a:ln>
            <a:solidFill>
              <a:srgbClr val="0078FF"/>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100" dirty="0" smtClean="0">
                <a:latin typeface="微软雅黑" panose="020B0503020204020204" pitchFamily="34" charset="-122"/>
                <a:ea typeface="微软雅黑" panose="020B0503020204020204" pitchFamily="34" charset="-122"/>
              </a:rPr>
              <a:t>流程</a:t>
            </a:r>
            <a:endParaRPr lang="zh-CN" altLang="en-US" sz="11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4103056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528821" y="1563638"/>
            <a:ext cx="8351404" cy="600164"/>
          </a:xfrm>
          <a:prstGeom prst="rect">
            <a:avLst/>
          </a:prstGeom>
        </p:spPr>
        <p:txBody>
          <a:bodyPr wrap="square">
            <a:spAutoFit/>
          </a:bodyPr>
          <a:lstStyle/>
          <a:p>
            <a:pPr>
              <a:lnSpc>
                <a:spcPct val="150000"/>
              </a:lnSpc>
            </a:pPr>
            <a:r>
              <a:rPr lang="en-US" altLang="zh-CN" sz="1100" dirty="0" smtClean="0">
                <a:latin typeface="微软雅黑" panose="020B0503020204020204" pitchFamily="34" charset="-122"/>
                <a:ea typeface="微软雅黑" panose="020B0503020204020204" pitchFamily="34" charset="-122"/>
              </a:rPr>
              <a:t>1.</a:t>
            </a:r>
            <a:r>
              <a:rPr lang="zh-CN" altLang="en-US" sz="1100" dirty="0" smtClean="0">
                <a:latin typeface="微软雅黑" panose="020B0503020204020204" pitchFamily="34" charset="-122"/>
                <a:ea typeface="微软雅黑" panose="020B0503020204020204" pitchFamily="34" charset="-122"/>
              </a:rPr>
              <a:t>供货商创建退仓计划；</a:t>
            </a:r>
            <a:endParaRPr lang="en-US" altLang="zh-CN" sz="1100" dirty="0" smtClean="0">
              <a:latin typeface="微软雅黑" panose="020B0503020204020204" pitchFamily="34" charset="-122"/>
              <a:ea typeface="微软雅黑" panose="020B0503020204020204" pitchFamily="34" charset="-122"/>
            </a:endParaRPr>
          </a:p>
          <a:p>
            <a:pPr>
              <a:lnSpc>
                <a:spcPct val="150000"/>
              </a:lnSpc>
            </a:pPr>
            <a:r>
              <a:rPr lang="en-US" altLang="zh-CN" sz="1100" dirty="0" smtClean="0">
                <a:latin typeface="微软雅黑" panose="020B0503020204020204" pitchFamily="34" charset="-122"/>
                <a:ea typeface="微软雅黑" panose="020B0503020204020204" pitchFamily="34" charset="-122"/>
              </a:rPr>
              <a:t>2.</a:t>
            </a:r>
            <a:r>
              <a:rPr lang="zh-CN" altLang="en-US" sz="1100" dirty="0" smtClean="0">
                <a:latin typeface="微软雅黑" panose="020B0503020204020204" pitchFamily="34" charset="-122"/>
                <a:ea typeface="微软雅黑" panose="020B0503020204020204" pitchFamily="34" charset="-122"/>
              </a:rPr>
              <a:t>供货商确认退仓计划，系统自动走退仓计划流程。</a:t>
            </a:r>
            <a:endParaRPr lang="zh-CN" altLang="en-US" sz="1100" dirty="0">
              <a:latin typeface="微软雅黑" panose="020B0503020204020204" pitchFamily="34" charset="-122"/>
              <a:ea typeface="微软雅黑" panose="020B0503020204020204" pitchFamily="34" charset="-122"/>
            </a:endParaRPr>
          </a:p>
        </p:txBody>
      </p:sp>
      <p:pic>
        <p:nvPicPr>
          <p:cNvPr id="7170" name="Picture 2" descr="C:\Users\guanjin.lgj\Desktop\JMI\货权转移\操作截图\6.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24454" y="2151326"/>
            <a:ext cx="6192688" cy="1360688"/>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guanjin.lgj\Desktop\JMI\货权转移\操作截图\7.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19672" y="3578512"/>
            <a:ext cx="6192688" cy="1446632"/>
          </a:xfrm>
          <a:prstGeom prst="rect">
            <a:avLst/>
          </a:prstGeom>
          <a:noFill/>
          <a:extLst>
            <a:ext uri="{909E8E84-426E-40DD-AFC4-6F175D3DCCD1}">
              <a14:hiddenFill xmlns:a14="http://schemas.microsoft.com/office/drawing/2010/main">
                <a:solidFill>
                  <a:srgbClr val="FFFFFF"/>
                </a:solidFill>
              </a14:hiddenFill>
            </a:ext>
          </a:extLst>
        </p:spPr>
      </p:pic>
      <p:pic>
        <p:nvPicPr>
          <p:cNvPr id="3" name="图片 2"/>
          <p:cNvPicPr>
            <a:picLocks noChangeAspect="1"/>
          </p:cNvPicPr>
          <p:nvPr/>
        </p:nvPicPr>
        <p:blipFill>
          <a:blip r:embed="rId5"/>
          <a:stretch>
            <a:fillRect/>
          </a:stretch>
        </p:blipFill>
        <p:spPr>
          <a:xfrm>
            <a:off x="1579563" y="775510"/>
            <a:ext cx="6820187" cy="716120"/>
          </a:xfrm>
          <a:prstGeom prst="rect">
            <a:avLst/>
          </a:prstGeom>
        </p:spPr>
      </p:pic>
      <p:sp>
        <p:nvSpPr>
          <p:cNvPr id="11" name="TextBox 10"/>
          <p:cNvSpPr txBox="1"/>
          <p:nvPr/>
        </p:nvSpPr>
        <p:spPr>
          <a:xfrm>
            <a:off x="1691680" y="195486"/>
            <a:ext cx="6120680" cy="430887"/>
          </a:xfrm>
          <a:prstGeom prst="rect">
            <a:avLst/>
          </a:prstGeom>
          <a:noFill/>
        </p:spPr>
        <p:txBody>
          <a:bodyPr wrap="square" rtlCol="0">
            <a:spAutoFit/>
          </a:bodyPr>
          <a:lstStyle/>
          <a:p>
            <a:r>
              <a:rPr lang="zh-CN" altLang="en-US" sz="2200" dirty="0" smtClean="0">
                <a:solidFill>
                  <a:schemeClr val="bg1"/>
                </a:solidFill>
                <a:latin typeface="微软雅黑" panose="020B0503020204020204" pitchFamily="34" charset="-122"/>
                <a:ea typeface="微软雅黑" panose="020B0503020204020204" pitchFamily="34" charset="-122"/>
              </a:rPr>
              <a:t>供货商创建退仓计划</a:t>
            </a:r>
            <a:endParaRPr lang="zh-CN" altLang="en-US" sz="2200" dirty="0">
              <a:solidFill>
                <a:schemeClr val="bg1"/>
              </a:solidFill>
              <a:latin typeface="微软雅黑" panose="020B0503020204020204" pitchFamily="34" charset="-122"/>
              <a:ea typeface="微软雅黑" panose="020B0503020204020204" pitchFamily="34" charset="-122"/>
            </a:endParaRPr>
          </a:p>
        </p:txBody>
      </p:sp>
      <p:sp>
        <p:nvSpPr>
          <p:cNvPr id="12" name="矩形 11"/>
          <p:cNvSpPr/>
          <p:nvPr/>
        </p:nvSpPr>
        <p:spPr>
          <a:xfrm>
            <a:off x="395536" y="1207463"/>
            <a:ext cx="880740" cy="356175"/>
          </a:xfrm>
          <a:prstGeom prst="rect">
            <a:avLst/>
          </a:prstGeom>
          <a:solidFill>
            <a:srgbClr val="0078FF"/>
          </a:solidFill>
          <a:ln>
            <a:solidFill>
              <a:srgbClr val="0078FF"/>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100" dirty="0" smtClean="0">
                <a:latin typeface="微软雅黑" panose="020B0503020204020204" pitchFamily="34" charset="-122"/>
                <a:ea typeface="微软雅黑" panose="020B0503020204020204" pitchFamily="34" charset="-122"/>
              </a:rPr>
              <a:t>流程</a:t>
            </a:r>
            <a:endParaRPr lang="zh-CN" altLang="en-US" sz="1100" dirty="0">
              <a:latin typeface="微软雅黑" panose="020B0503020204020204" pitchFamily="34" charset="-122"/>
              <a:ea typeface="微软雅黑" panose="020B0503020204020204" pitchFamily="34" charset="-122"/>
            </a:endParaRPr>
          </a:p>
        </p:txBody>
      </p:sp>
      <p:sp>
        <p:nvSpPr>
          <p:cNvPr id="8" name="椭圆形标注 7"/>
          <p:cNvSpPr/>
          <p:nvPr/>
        </p:nvSpPr>
        <p:spPr>
          <a:xfrm>
            <a:off x="6300192" y="3507854"/>
            <a:ext cx="2664296" cy="1368152"/>
          </a:xfrm>
          <a:prstGeom prst="wedgeEllipseCallout">
            <a:avLst/>
          </a:prstGeom>
          <a:solidFill>
            <a:srgbClr val="0D5DFA"/>
          </a:solidFill>
        </p:spPr>
        <p:style>
          <a:lnRef idx="1">
            <a:schemeClr val="accent1"/>
          </a:lnRef>
          <a:fillRef idx="3">
            <a:schemeClr val="accent1"/>
          </a:fillRef>
          <a:effectRef idx="2">
            <a:schemeClr val="accent1"/>
          </a:effectRef>
          <a:fontRef idx="minor">
            <a:schemeClr val="lt1"/>
          </a:fontRef>
        </p:style>
        <p:txBody>
          <a:bodyPr rtlCol="0" anchor="ctr"/>
          <a:lstStyle/>
          <a:p>
            <a:r>
              <a:rPr kumimoji="1" lang="zh-CN" altLang="en-US" sz="1100" dirty="0"/>
              <a:t>同一个转移单中，如有</a:t>
            </a:r>
            <a:r>
              <a:rPr kumimoji="1" lang="en-US" altLang="zh-CN" sz="1100" dirty="0"/>
              <a:t>SN</a:t>
            </a:r>
            <a:r>
              <a:rPr kumimoji="1" lang="zh-CN" altLang="en-US" sz="1100" dirty="0"/>
              <a:t>码货品、非</a:t>
            </a:r>
            <a:r>
              <a:rPr kumimoji="1" lang="en-US" altLang="zh-CN" sz="1100" dirty="0"/>
              <a:t>SN</a:t>
            </a:r>
            <a:r>
              <a:rPr kumimoji="1" lang="zh-CN" altLang="en-US" sz="1100" dirty="0"/>
              <a:t>码货品同时存在，将被拆单，单据独立转移。</a:t>
            </a:r>
            <a:r>
              <a:rPr kumimoji="1" lang="en-US" altLang="zh-CN" sz="1100" dirty="0"/>
              <a:t>SN</a:t>
            </a:r>
            <a:r>
              <a:rPr kumimoji="1" lang="zh-CN" altLang="en-US" sz="1100" dirty="0"/>
              <a:t>码货品管理规则不一致（出库管理、出入库管理），同样会拆单</a:t>
            </a:r>
            <a:r>
              <a:rPr kumimoji="1" lang="zh-CN" altLang="en-US" sz="1100" dirty="0" smtClean="0"/>
              <a:t>。</a:t>
            </a:r>
            <a:endParaRPr kumimoji="1" lang="zh-CN" altLang="en-US" sz="1100" dirty="0"/>
          </a:p>
        </p:txBody>
      </p:sp>
    </p:spTree>
    <p:extLst>
      <p:ext uri="{BB962C8B-B14F-4D97-AF65-F5344CB8AC3E}">
        <p14:creationId xmlns:p14="http://schemas.microsoft.com/office/powerpoint/2010/main" val="25498062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507555" y="1512279"/>
            <a:ext cx="8351404" cy="854080"/>
          </a:xfrm>
          <a:prstGeom prst="rect">
            <a:avLst/>
          </a:prstGeom>
        </p:spPr>
        <p:txBody>
          <a:bodyPr wrap="square">
            <a:spAutoFit/>
          </a:bodyPr>
          <a:lstStyle/>
          <a:p>
            <a:pPr>
              <a:lnSpc>
                <a:spcPct val="150000"/>
              </a:lnSpc>
            </a:pPr>
            <a:r>
              <a:rPr lang="en-US" altLang="zh-CN" sz="1100" dirty="0" smtClean="0">
                <a:latin typeface="微软雅黑" panose="020B0503020204020204" pitchFamily="34" charset="-122"/>
                <a:ea typeface="微软雅黑" panose="020B0503020204020204" pitchFamily="34" charset="-122"/>
              </a:rPr>
              <a:t>1.</a:t>
            </a:r>
            <a:r>
              <a:rPr lang="zh-CN" altLang="en-US" sz="1100" dirty="0" smtClean="0">
                <a:latin typeface="微软雅黑" panose="020B0503020204020204" pitchFamily="34" charset="-122"/>
                <a:ea typeface="微软雅黑" panose="020B0503020204020204" pitchFamily="34" charset="-122"/>
              </a:rPr>
              <a:t>经销商创建入库计划，如报错“</a:t>
            </a:r>
            <a:r>
              <a:rPr lang="zh-CN" altLang="en-US" sz="1100" dirty="0" smtClean="0">
                <a:solidFill>
                  <a:srgbClr val="0D5DFA"/>
                </a:solidFill>
                <a:latin typeface="微软雅黑" panose="020B0503020204020204" pitchFamily="34" charset="-122"/>
                <a:ea typeface="微软雅黑" panose="020B0503020204020204" pitchFamily="34" charset="-122"/>
              </a:rPr>
              <a:t>库存不足</a:t>
            </a:r>
            <a:r>
              <a:rPr lang="zh-CN" altLang="en-US" sz="1100" dirty="0" smtClean="0">
                <a:latin typeface="微软雅黑" panose="020B0503020204020204" pitchFamily="34" charset="-122"/>
                <a:ea typeface="微软雅黑" panose="020B0503020204020204" pitchFamily="34" charset="-122"/>
              </a:rPr>
              <a:t>”，因转出方库存不足，需重新走流程。</a:t>
            </a:r>
            <a:endParaRPr lang="en-US" altLang="zh-CN" sz="1100" dirty="0">
              <a:latin typeface="微软雅黑" panose="020B0503020204020204" pitchFamily="34" charset="-122"/>
              <a:ea typeface="微软雅黑" panose="020B0503020204020204" pitchFamily="34" charset="-122"/>
            </a:endParaRPr>
          </a:p>
          <a:p>
            <a:pPr>
              <a:lnSpc>
                <a:spcPct val="150000"/>
              </a:lnSpc>
            </a:pPr>
            <a:r>
              <a:rPr lang="en-US" altLang="zh-CN" sz="1100" dirty="0" smtClean="0">
                <a:latin typeface="微软雅黑" panose="020B0503020204020204" pitchFamily="34" charset="-122"/>
                <a:ea typeface="微软雅黑" panose="020B0503020204020204" pitchFamily="34" charset="-122"/>
              </a:rPr>
              <a:t>2.</a:t>
            </a:r>
            <a:r>
              <a:rPr lang="zh-CN" altLang="en-US" sz="1100" dirty="0" smtClean="0">
                <a:latin typeface="微软雅黑" panose="020B0503020204020204" pitchFamily="34" charset="-122"/>
                <a:ea typeface="微软雅黑" panose="020B0503020204020204" pitchFamily="34" charset="-122"/>
              </a:rPr>
              <a:t>经销商确认入库计划，系统自动走入仓计划流程。</a:t>
            </a:r>
            <a:endParaRPr lang="zh-CN" altLang="en-US" sz="1100" dirty="0">
              <a:latin typeface="微软雅黑" panose="020B0503020204020204" pitchFamily="34" charset="-122"/>
              <a:ea typeface="微软雅黑" panose="020B0503020204020204" pitchFamily="34" charset="-122"/>
            </a:endParaRPr>
          </a:p>
          <a:p>
            <a:pPr marL="341528" indent="-341528">
              <a:lnSpc>
                <a:spcPct val="150000"/>
              </a:lnSpc>
              <a:buFont typeface="Wingdings" panose="05000000000000000000" pitchFamily="2" charset="2"/>
              <a:buChar char="l"/>
            </a:pPr>
            <a:endParaRPr lang="en-US" altLang="zh-CN" sz="1100" dirty="0" smtClean="0">
              <a:latin typeface="微软雅黑" panose="020B0503020204020204" pitchFamily="34" charset="-122"/>
              <a:ea typeface="微软雅黑" panose="020B0503020204020204" pitchFamily="34" charset="-122"/>
            </a:endParaRPr>
          </a:p>
        </p:txBody>
      </p:sp>
      <p:pic>
        <p:nvPicPr>
          <p:cNvPr id="8195" name="Picture 3" descr="C:\Users\guanjin.lgj\Desktop\JMI\货权转移\操作截图\8.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9672" y="2139702"/>
            <a:ext cx="6243995" cy="1404156"/>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C:\Users\guanjin.lgj\Desktop\JMI\货权转移\操作截图\9.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19671" y="3660269"/>
            <a:ext cx="6264697" cy="1215737"/>
          </a:xfrm>
          <a:prstGeom prst="rect">
            <a:avLst/>
          </a:prstGeom>
          <a:noFill/>
          <a:extLst>
            <a:ext uri="{909E8E84-426E-40DD-AFC4-6F175D3DCCD1}">
              <a14:hiddenFill xmlns:a14="http://schemas.microsoft.com/office/drawing/2010/main">
                <a:solidFill>
                  <a:srgbClr val="FFFFFF"/>
                </a:solidFill>
              </a14:hiddenFill>
            </a:ext>
          </a:extLst>
        </p:spPr>
      </p:pic>
      <p:pic>
        <p:nvPicPr>
          <p:cNvPr id="3" name="图片 2"/>
          <p:cNvPicPr>
            <a:picLocks noChangeAspect="1"/>
          </p:cNvPicPr>
          <p:nvPr/>
        </p:nvPicPr>
        <p:blipFill>
          <a:blip r:embed="rId5"/>
          <a:stretch>
            <a:fillRect/>
          </a:stretch>
        </p:blipFill>
        <p:spPr>
          <a:xfrm>
            <a:off x="1597301" y="797444"/>
            <a:ext cx="6729748" cy="694186"/>
          </a:xfrm>
          <a:prstGeom prst="rect">
            <a:avLst/>
          </a:prstGeom>
        </p:spPr>
      </p:pic>
      <p:sp>
        <p:nvSpPr>
          <p:cNvPr id="10" name="TextBox 9"/>
          <p:cNvSpPr txBox="1"/>
          <p:nvPr/>
        </p:nvSpPr>
        <p:spPr>
          <a:xfrm>
            <a:off x="1691680" y="195486"/>
            <a:ext cx="6120680" cy="430887"/>
          </a:xfrm>
          <a:prstGeom prst="rect">
            <a:avLst/>
          </a:prstGeom>
          <a:noFill/>
        </p:spPr>
        <p:txBody>
          <a:bodyPr wrap="square" rtlCol="0">
            <a:spAutoFit/>
          </a:bodyPr>
          <a:lstStyle/>
          <a:p>
            <a:r>
              <a:rPr lang="zh-CN" altLang="en-US" sz="2200" dirty="0" smtClean="0">
                <a:solidFill>
                  <a:schemeClr val="bg1"/>
                </a:solidFill>
                <a:latin typeface="微软雅黑" panose="020B0503020204020204" pitchFamily="34" charset="-122"/>
                <a:ea typeface="微软雅黑" panose="020B0503020204020204" pitchFamily="34" charset="-122"/>
              </a:rPr>
              <a:t>经销商创建入库计划</a:t>
            </a:r>
            <a:endParaRPr lang="zh-CN" altLang="en-US" sz="2200" dirty="0">
              <a:solidFill>
                <a:schemeClr val="bg1"/>
              </a:solidFill>
              <a:latin typeface="微软雅黑" panose="020B0503020204020204" pitchFamily="34" charset="-122"/>
              <a:ea typeface="微软雅黑" panose="020B0503020204020204" pitchFamily="34" charset="-122"/>
            </a:endParaRPr>
          </a:p>
        </p:txBody>
      </p:sp>
      <p:sp>
        <p:nvSpPr>
          <p:cNvPr id="11" name="矩形 10"/>
          <p:cNvSpPr/>
          <p:nvPr/>
        </p:nvSpPr>
        <p:spPr>
          <a:xfrm>
            <a:off x="395536" y="1207463"/>
            <a:ext cx="880740" cy="356175"/>
          </a:xfrm>
          <a:prstGeom prst="rect">
            <a:avLst/>
          </a:prstGeom>
          <a:solidFill>
            <a:srgbClr val="0078FF"/>
          </a:solidFill>
          <a:ln>
            <a:solidFill>
              <a:srgbClr val="0078FF"/>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100" dirty="0" smtClean="0">
                <a:latin typeface="微软雅黑" panose="020B0503020204020204" pitchFamily="34" charset="-122"/>
                <a:ea typeface="微软雅黑" panose="020B0503020204020204" pitchFamily="34" charset="-122"/>
              </a:rPr>
              <a:t>流程</a:t>
            </a:r>
            <a:endParaRPr lang="zh-CN" altLang="en-US" sz="1100" dirty="0">
              <a:latin typeface="微软雅黑" panose="020B0503020204020204" pitchFamily="34" charset="-122"/>
              <a:ea typeface="微软雅黑" panose="020B0503020204020204" pitchFamily="34" charset="-122"/>
            </a:endParaRPr>
          </a:p>
        </p:txBody>
      </p:sp>
      <p:sp>
        <p:nvSpPr>
          <p:cNvPr id="5" name="椭圆形标注 4"/>
          <p:cNvSpPr/>
          <p:nvPr/>
        </p:nvSpPr>
        <p:spPr>
          <a:xfrm>
            <a:off x="6516216" y="3579862"/>
            <a:ext cx="2232248" cy="1080120"/>
          </a:xfrm>
          <a:prstGeom prst="wedgeEllipseCallout">
            <a:avLst/>
          </a:prstGeom>
          <a:solidFill>
            <a:srgbClr val="0D5DFA"/>
          </a:solidFill>
        </p:spPr>
        <p:style>
          <a:lnRef idx="1">
            <a:schemeClr val="accent1"/>
          </a:lnRef>
          <a:fillRef idx="3">
            <a:schemeClr val="accent1"/>
          </a:fillRef>
          <a:effectRef idx="2">
            <a:schemeClr val="accent1"/>
          </a:effectRef>
          <a:fontRef idx="minor">
            <a:schemeClr val="lt1"/>
          </a:fontRef>
        </p:style>
        <p:txBody>
          <a:bodyPr rtlCol="0" anchor="ctr"/>
          <a:lstStyle/>
          <a:p>
            <a:r>
              <a:rPr kumimoji="1" lang="zh-CN" altLang="en-US" sz="1100" dirty="0" smtClean="0"/>
              <a:t>库存不足：建议商家查看库存，确定“可销售库存数量”</a:t>
            </a:r>
            <a:endParaRPr kumimoji="1" lang="en-US" altLang="zh-CN" sz="1100" dirty="0" smtClean="0"/>
          </a:p>
          <a:p>
            <a:r>
              <a:rPr kumimoji="1" lang="en-US" altLang="zh-CN" sz="1100" dirty="0" smtClean="0"/>
              <a:t>PS</a:t>
            </a:r>
            <a:r>
              <a:rPr kumimoji="1" lang="zh-CN" altLang="en-US" sz="1100" dirty="0" smtClean="0"/>
              <a:t>：库存不足，可能由于</a:t>
            </a:r>
            <a:r>
              <a:rPr kumimoji="1" lang="en-US" altLang="zh-CN" sz="1100" dirty="0" smtClean="0"/>
              <a:t>IPM</a:t>
            </a:r>
            <a:r>
              <a:rPr kumimoji="1" lang="zh-CN" altLang="en-US" sz="1100" dirty="0" smtClean="0"/>
              <a:t>、仓内差异单占用导致</a:t>
            </a:r>
            <a:endParaRPr kumimoji="1" lang="zh-CN" altLang="en-US" sz="1100" dirty="0"/>
          </a:p>
        </p:txBody>
      </p:sp>
    </p:spTree>
    <p:extLst>
      <p:ext uri="{BB962C8B-B14F-4D97-AF65-F5344CB8AC3E}">
        <p14:creationId xmlns:p14="http://schemas.microsoft.com/office/powerpoint/2010/main" val="397706439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菜鸟ppt模板">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Black-Arial">
      <a:majorFont>
        <a:latin typeface="Arial Black"/>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乳色玻璃">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1200" dirty="0" smtClean="0">
            <a:latin typeface="+mj-ea"/>
            <a:ea typeface="+mj-ea"/>
          </a:defRPr>
        </a:defPPr>
      </a:lstStyle>
      <a:style>
        <a:lnRef idx="1">
          <a:schemeClr val="accent2"/>
        </a:lnRef>
        <a:fillRef idx="2">
          <a:schemeClr val="accent2"/>
        </a:fillRef>
        <a:effectRef idx="1">
          <a:schemeClr val="accent2"/>
        </a:effectRef>
        <a:fontRef idx="minor">
          <a:schemeClr val="dk1"/>
        </a:fontRef>
      </a:style>
    </a:spDef>
    <a:lnDef>
      <a:spPr>
        <a:ln>
          <a:solidFill>
            <a:srgbClr val="FF0000"/>
          </a:solidFill>
        </a:ln>
      </a:spPr>
      <a:bodyPr/>
      <a:lstStyle/>
      <a:style>
        <a:lnRef idx="3">
          <a:schemeClr val="accent1"/>
        </a:lnRef>
        <a:fillRef idx="0">
          <a:schemeClr val="accent1"/>
        </a:fillRef>
        <a:effectRef idx="2">
          <a:schemeClr val="accent1"/>
        </a:effectRef>
        <a:fontRef idx="minor">
          <a:schemeClr val="tx1"/>
        </a:fontRef>
      </a:style>
    </a:lnDef>
    <a:txDef>
      <a:spPr>
        <a:noFill/>
      </a:spPr>
      <a:bodyPr wrap="square" rtlCol="0">
        <a:spAutoFit/>
      </a:bodyPr>
      <a:lstStyle>
        <a:defPPr>
          <a:defRPr dirty="0" smtClean="0">
            <a:latin typeface="+mj-ea"/>
            <a:ea typeface="+mj-ea"/>
          </a:defRPr>
        </a:defPPr>
      </a:lstStyle>
    </a:txDef>
  </a:objectDefaults>
  <a:extraClrSchemeLst>
    <a:extraClrScheme>
      <a:clrScheme name="菜鸟ppt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菜鸟ppt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菜鸟ppt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菜鸟ppt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菜鸟ppt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菜鸟ppt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菜鸟ppt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菜鸟ppt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菜鸟ppt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菜鸟ppt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菜鸟ppt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菜鸟ppt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29399</TotalTime>
  <Words>1429</Words>
  <Application>Microsoft Office PowerPoint</Application>
  <PresentationFormat>全屏显示(16:9)</PresentationFormat>
  <Paragraphs>117</Paragraphs>
  <Slides>13</Slides>
  <Notes>6</Notes>
  <HiddenSlides>0</HiddenSlides>
  <MMClips>1</MMClips>
  <ScaleCrop>false</ScaleCrop>
  <HeadingPairs>
    <vt:vector size="4" baseType="variant">
      <vt:variant>
        <vt:lpstr>主题</vt:lpstr>
      </vt:variant>
      <vt:variant>
        <vt:i4>2</vt:i4>
      </vt:variant>
      <vt:variant>
        <vt:lpstr>幻灯片标题</vt:lpstr>
      </vt:variant>
      <vt:variant>
        <vt:i4>13</vt:i4>
      </vt:variant>
    </vt:vector>
  </HeadingPairs>
  <TitlesOfParts>
    <vt:vector size="15" baseType="lpstr">
      <vt:lpstr>Office 主题​​</vt:lpstr>
      <vt:lpstr>菜鸟ppt模板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ALIBABA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瑾青</dc:creator>
  <cp:lastModifiedBy>张铭</cp:lastModifiedBy>
  <cp:revision>270</cp:revision>
  <dcterms:created xsi:type="dcterms:W3CDTF">2016-05-26T03:01:27Z</dcterms:created>
  <dcterms:modified xsi:type="dcterms:W3CDTF">2017-10-10T06:46:48Z</dcterms:modified>
</cp:coreProperties>
</file>