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91" r:id="rId4"/>
    <p:sldMasterId id="2147483703" r:id="rId5"/>
  </p:sldMasterIdLst>
  <p:notesMasterIdLst>
    <p:notesMasterId r:id="rId34"/>
  </p:notesMasterIdLst>
  <p:handoutMasterIdLst>
    <p:handoutMasterId r:id="rId35"/>
  </p:handoutMasterIdLst>
  <p:sldIdLst>
    <p:sldId id="379" r:id="rId6"/>
    <p:sldId id="428" r:id="rId7"/>
    <p:sldId id="429" r:id="rId8"/>
    <p:sldId id="392" r:id="rId9"/>
    <p:sldId id="422" r:id="rId10"/>
    <p:sldId id="413" r:id="rId11"/>
    <p:sldId id="415" r:id="rId12"/>
    <p:sldId id="414" r:id="rId13"/>
    <p:sldId id="416" r:id="rId14"/>
    <p:sldId id="417" r:id="rId15"/>
    <p:sldId id="418" r:id="rId16"/>
    <p:sldId id="419" r:id="rId17"/>
    <p:sldId id="420" r:id="rId18"/>
    <p:sldId id="421" r:id="rId19"/>
    <p:sldId id="433" r:id="rId20"/>
    <p:sldId id="402" r:id="rId21"/>
    <p:sldId id="398" r:id="rId22"/>
    <p:sldId id="430" r:id="rId23"/>
    <p:sldId id="408" r:id="rId24"/>
    <p:sldId id="385" r:id="rId25"/>
    <p:sldId id="386" r:id="rId26"/>
    <p:sldId id="431" r:id="rId27"/>
    <p:sldId id="388" r:id="rId28"/>
    <p:sldId id="424" r:id="rId29"/>
    <p:sldId id="425" r:id="rId30"/>
    <p:sldId id="426" r:id="rId31"/>
    <p:sldId id="427" r:id="rId32"/>
    <p:sldId id="432" r:id="rId33"/>
  </p:sldIdLst>
  <p:sldSz cx="12192000" cy="6858000"/>
  <p:notesSz cx="6858000" cy="9144000"/>
  <p:defaultTextStyle>
    <a:defPPr>
      <a:defRPr lang="zh-CN"/>
    </a:defPPr>
    <a:lvl1pPr marL="0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95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92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94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775" algn="l" defTabSz="9141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B4CFBD2-76DE-4DD6-8B6D-387DAE4C9D38}">
          <p14:sldIdLst/>
        </p14:section>
        <p14:section name="无标题节" id="{F097AF69-5AE5-44E3-81E7-0DE97BF58B44}">
          <p14:sldIdLst>
            <p14:sldId id="379"/>
            <p14:sldId id="428"/>
            <p14:sldId id="429"/>
            <p14:sldId id="392"/>
            <p14:sldId id="422"/>
            <p14:sldId id="413"/>
            <p14:sldId id="415"/>
            <p14:sldId id="414"/>
            <p14:sldId id="416"/>
            <p14:sldId id="417"/>
            <p14:sldId id="418"/>
            <p14:sldId id="419"/>
            <p14:sldId id="420"/>
            <p14:sldId id="421"/>
            <p14:sldId id="433"/>
            <p14:sldId id="402"/>
            <p14:sldId id="398"/>
            <p14:sldId id="430"/>
            <p14:sldId id="408"/>
            <p14:sldId id="385"/>
            <p14:sldId id="386"/>
            <p14:sldId id="431"/>
            <p14:sldId id="388"/>
            <p14:sldId id="424"/>
            <p14:sldId id="425"/>
            <p14:sldId id="426"/>
            <p14:sldId id="427"/>
            <p14:sldId id="43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BC0"/>
    <a:srgbClr val="FF9966"/>
    <a:srgbClr val="FF6600"/>
    <a:srgbClr val="8D5C2F"/>
    <a:srgbClr val="446B8E"/>
    <a:srgbClr val="D09E00"/>
    <a:srgbClr val="5B9BD5"/>
    <a:srgbClr val="FFFFFF"/>
    <a:srgbClr val="000000"/>
    <a:srgbClr val="C5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7855" autoAdjust="0"/>
  </p:normalViewPr>
  <p:slideViewPr>
    <p:cSldViewPr snapToGrid="0">
      <p:cViewPr varScale="1">
        <p:scale>
          <a:sx n="89" d="100"/>
          <a:sy n="89" d="100"/>
        </p:scale>
        <p:origin x="-104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2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5A622-BCBC-451D-8103-065E62E1797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64D2C8-E12E-44F9-9725-6554245945AC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中小件仓间调拨整体流程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6AE258-5114-47DC-8E54-05E5DA38F6D8}" type="parTrans" cxnId="{392A36F3-D829-419E-A75F-447654970851}">
      <dgm:prSet/>
      <dgm:spPr/>
      <dgm:t>
        <a:bodyPr/>
        <a:lstStyle/>
        <a:p>
          <a:endParaRPr lang="en-US"/>
        </a:p>
      </dgm:t>
    </dgm:pt>
    <dgm:pt modelId="{9EB92EEF-0CA8-4B7C-81FB-FE99CA13636E}" type="sibTrans" cxnId="{392A36F3-D829-419E-A75F-447654970851}">
      <dgm:prSet/>
      <dgm:spPr/>
      <dgm:t>
        <a:bodyPr/>
        <a:lstStyle/>
        <a:p>
          <a:endParaRPr lang="en-US"/>
        </a:p>
      </dgm:t>
    </dgm:pt>
    <dgm:pt modelId="{84EAE495-588E-4A8C-B6F6-249BCC71E11D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37DF06-BFD7-475A-B1A1-A9B13BB46007}" type="parTrans" cxnId="{A49B531A-A471-4CDA-B96C-ED925B452279}">
      <dgm:prSet/>
      <dgm:spPr/>
      <dgm:t>
        <a:bodyPr/>
        <a:lstStyle/>
        <a:p>
          <a:endParaRPr lang="en-US"/>
        </a:p>
      </dgm:t>
    </dgm:pt>
    <dgm:pt modelId="{1C060CC6-0164-4FE0-8B86-0C185C035EC2}" type="sibTrans" cxnId="{A49B531A-A471-4CDA-B96C-ED925B452279}">
      <dgm:prSet/>
      <dgm:spPr/>
      <dgm:t>
        <a:bodyPr/>
        <a:lstStyle/>
        <a:p>
          <a:endParaRPr lang="en-US"/>
        </a:p>
      </dgm:t>
    </dgm:pt>
    <dgm:pt modelId="{79298EC5-52C2-BD4E-805F-828EADAF1F3B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运输单元箱规体积规范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0C478A-6CF2-D64B-8AEE-418AF50B99B5}" type="parTrans" cxnId="{9F68CF3D-10A1-4443-A01D-23BB25D7965A}">
      <dgm:prSet/>
      <dgm:spPr/>
      <dgm:t>
        <a:bodyPr/>
        <a:lstStyle/>
        <a:p>
          <a:endParaRPr lang="zh-CN" altLang="en-US"/>
        </a:p>
      </dgm:t>
    </dgm:pt>
    <dgm:pt modelId="{181138C7-F860-134E-8B82-3D5C84BD5398}" type="sibTrans" cxnId="{9F68CF3D-10A1-4443-A01D-23BB25D7965A}">
      <dgm:prSet/>
      <dgm:spPr/>
      <dgm:t>
        <a:bodyPr/>
        <a:lstStyle/>
        <a:p>
          <a:endParaRPr lang="zh-CN" altLang="en-US"/>
        </a:p>
      </dgm:t>
    </dgm:pt>
    <dgm:pt modelId="{06A6A793-9551-CD4D-A33C-F9D7C824D536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04.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CA0C6A-E985-B343-98B4-66156A10F477}" type="parTrans" cxnId="{0B2E57B7-6931-484B-B5F7-971DCAB18935}">
      <dgm:prSet/>
      <dgm:spPr/>
      <dgm:t>
        <a:bodyPr/>
        <a:lstStyle/>
        <a:p>
          <a:endParaRPr lang="zh-CN" altLang="en-US"/>
        </a:p>
      </dgm:t>
    </dgm:pt>
    <dgm:pt modelId="{FD6515D5-B669-1944-944A-1D002FA98565}" type="sibTrans" cxnId="{0B2E57B7-6931-484B-B5F7-971DCAB18935}">
      <dgm:prSet/>
      <dgm:spPr/>
      <dgm:t>
        <a:bodyPr/>
        <a:lstStyle/>
        <a:p>
          <a:endParaRPr lang="zh-CN" altLang="en-US"/>
        </a:p>
      </dgm:t>
    </dgm:pt>
    <dgm:pt modelId="{4F9D583D-63C0-4246-90BA-2C99D4956014}" type="pres">
      <dgm:prSet presAssocID="{5905A622-BCBC-451D-8103-065E62E179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FA9BF-76E2-E145-8FA8-1D6DDDF90DE8}" type="pres">
      <dgm:prSet presAssocID="{79298EC5-52C2-BD4E-805F-828EADAF1F3B}" presName="parentLin" presStyleCnt="0"/>
      <dgm:spPr/>
    </dgm:pt>
    <dgm:pt modelId="{5157F737-C646-CA40-9DB9-C9BB57A2711A}" type="pres">
      <dgm:prSet presAssocID="{79298EC5-52C2-BD4E-805F-828EADAF1F3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3A2D4DF6-C379-7B4F-AB2A-313F54F29413}" type="pres">
      <dgm:prSet presAssocID="{79298EC5-52C2-BD4E-805F-828EADAF1F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3015DD-DF26-8147-AEAF-1F60DD14395B}" type="pres">
      <dgm:prSet presAssocID="{79298EC5-52C2-BD4E-805F-828EADAF1F3B}" presName="negativeSpace" presStyleCnt="0"/>
      <dgm:spPr/>
    </dgm:pt>
    <dgm:pt modelId="{B85A2279-B163-224E-A18E-E2942711A974}" type="pres">
      <dgm:prSet presAssocID="{79298EC5-52C2-BD4E-805F-828EADAF1F3B}" presName="childText" presStyleLbl="conFgAcc1" presStyleIdx="0" presStyleCnt="4">
        <dgm:presLayoutVars>
          <dgm:bulletEnabled val="1"/>
        </dgm:presLayoutVars>
      </dgm:prSet>
      <dgm:spPr/>
    </dgm:pt>
    <dgm:pt modelId="{C4DD95DF-9D4F-F748-999C-2019D4C7B88A}" type="pres">
      <dgm:prSet presAssocID="{181138C7-F860-134E-8B82-3D5C84BD5398}" presName="spaceBetweenRectangles" presStyleCnt="0"/>
      <dgm:spPr/>
    </dgm:pt>
    <dgm:pt modelId="{B0035D47-74F5-4539-A49E-FC6F875FAE58}" type="pres">
      <dgm:prSet presAssocID="{CC64D2C8-E12E-44F9-9725-6554245945AC}" presName="parentLin" presStyleCnt="0"/>
      <dgm:spPr/>
      <dgm:t>
        <a:bodyPr/>
        <a:lstStyle/>
        <a:p>
          <a:endParaRPr lang="zh-CN" altLang="en-US"/>
        </a:p>
      </dgm:t>
    </dgm:pt>
    <dgm:pt modelId="{CA82BD32-08CF-4CEC-BB43-D853E341F464}" type="pres">
      <dgm:prSet presAssocID="{CC64D2C8-E12E-44F9-9725-6554245945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5A32D6E-993C-4038-99E6-AA4EF1CDA7D2}" type="pres">
      <dgm:prSet presAssocID="{CC64D2C8-E12E-44F9-9725-6554245945AC}" presName="parentText" presStyleLbl="node1" presStyleIdx="1" presStyleCnt="4" custScaleY="69826" custLinFactNeighborX="37051" custLinFactNeighborY="-3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34B51-1F1B-4C76-8A83-8573152F51DD}" type="pres">
      <dgm:prSet presAssocID="{CC64D2C8-E12E-44F9-9725-6554245945AC}" presName="negativeSpace" presStyleCnt="0"/>
      <dgm:spPr/>
      <dgm:t>
        <a:bodyPr/>
        <a:lstStyle/>
        <a:p>
          <a:endParaRPr lang="zh-CN" altLang="en-US"/>
        </a:p>
      </dgm:t>
    </dgm:pt>
    <dgm:pt modelId="{FA8651D8-31C9-4534-9C35-5A6E10B69F47}" type="pres">
      <dgm:prSet presAssocID="{CC64D2C8-E12E-44F9-9725-6554245945A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800B6-60F2-48DB-BC31-012A2BF89075}" type="pres">
      <dgm:prSet presAssocID="{9EB92EEF-0CA8-4B7C-81FB-FE99CA13636E}" presName="spaceBetweenRectangles" presStyleCnt="0"/>
      <dgm:spPr/>
      <dgm:t>
        <a:bodyPr/>
        <a:lstStyle/>
        <a:p>
          <a:endParaRPr lang="zh-CN" altLang="en-US"/>
        </a:p>
      </dgm:t>
    </dgm:pt>
    <dgm:pt modelId="{0D201D28-12A0-4594-AAE9-A677FB74599E}" type="pres">
      <dgm:prSet presAssocID="{84EAE495-588E-4A8C-B6F6-249BCC71E11D}" presName="parentLin" presStyleCnt="0"/>
      <dgm:spPr/>
      <dgm:t>
        <a:bodyPr/>
        <a:lstStyle/>
        <a:p>
          <a:endParaRPr lang="zh-CN" altLang="en-US"/>
        </a:p>
      </dgm:t>
    </dgm:pt>
    <dgm:pt modelId="{ED4688D1-BB37-4C4E-A782-E3CF0E7D0877}" type="pres">
      <dgm:prSet presAssocID="{84EAE495-588E-4A8C-B6F6-249BCC71E11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C15CDB6-DA8D-4C24-ADAA-CEA14B61FC71}" type="pres">
      <dgm:prSet presAssocID="{84EAE495-588E-4A8C-B6F6-249BCC71E11D}" presName="parentText" presStyleLbl="node1" presStyleIdx="2" presStyleCnt="4" custScaleY="70096" custLinFactNeighborX="43705" custLinFactNeighborY="-5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DA89-E09A-4994-8B8F-780F6087F3B7}" type="pres">
      <dgm:prSet presAssocID="{84EAE495-588E-4A8C-B6F6-249BCC71E11D}" presName="negativeSpace" presStyleCnt="0"/>
      <dgm:spPr/>
      <dgm:t>
        <a:bodyPr/>
        <a:lstStyle/>
        <a:p>
          <a:endParaRPr lang="zh-CN" altLang="en-US"/>
        </a:p>
      </dgm:t>
    </dgm:pt>
    <dgm:pt modelId="{257E126C-E7E1-44C9-B2B1-90127E693C29}" type="pres">
      <dgm:prSet presAssocID="{84EAE495-588E-4A8C-B6F6-249BCC71E11D}" presName="childText" presStyleLbl="conFgAcc1" presStyleIdx="2" presStyleCnt="4" custLinFactNeighborY="1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90CD2-3138-034A-9BB8-CF18C5F24FD5}" type="pres">
      <dgm:prSet presAssocID="{1C060CC6-0164-4FE0-8B86-0C185C035EC2}" presName="spaceBetweenRectangles" presStyleCnt="0"/>
      <dgm:spPr/>
    </dgm:pt>
    <dgm:pt modelId="{FB88D0A5-1AA5-E849-B6A6-0A652D805DDC}" type="pres">
      <dgm:prSet presAssocID="{06A6A793-9551-CD4D-A33C-F9D7C824D536}" presName="parentLin" presStyleCnt="0"/>
      <dgm:spPr/>
    </dgm:pt>
    <dgm:pt modelId="{6E5B6BD5-3D57-1B45-BB5C-D2A9E84AA3FD}" type="pres">
      <dgm:prSet presAssocID="{06A6A793-9551-CD4D-A33C-F9D7C824D536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20FE169C-86C5-7645-B89A-2E3B01A02643}" type="pres">
      <dgm:prSet presAssocID="{06A6A793-9551-CD4D-A33C-F9D7C824D5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5DE4E4-75F1-034A-9011-6E0CA40067F4}" type="pres">
      <dgm:prSet presAssocID="{06A6A793-9551-CD4D-A33C-F9D7C824D536}" presName="negativeSpace" presStyleCnt="0"/>
      <dgm:spPr/>
    </dgm:pt>
    <dgm:pt modelId="{C8E00FFA-8D74-654D-9F1E-F4043D8CC678}" type="pres">
      <dgm:prSet presAssocID="{06A6A793-9551-CD4D-A33C-F9D7C824D5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14217D-3C5A-4359-BD87-1DD5380AD7AC}" type="presOf" srcId="{CC64D2C8-E12E-44F9-9725-6554245945AC}" destId="{75A32D6E-993C-4038-99E6-AA4EF1CDA7D2}" srcOrd="1" destOrd="0" presId="urn:microsoft.com/office/officeart/2005/8/layout/list1"/>
    <dgm:cxn modelId="{8269DCA6-A281-4FC1-AD3C-12247563026A}" type="presOf" srcId="{CC64D2C8-E12E-44F9-9725-6554245945AC}" destId="{CA82BD32-08CF-4CEC-BB43-D853E341F464}" srcOrd="0" destOrd="0" presId="urn:microsoft.com/office/officeart/2005/8/layout/list1"/>
    <dgm:cxn modelId="{E2D87199-5CB6-4776-B436-90D4BFB9FA0F}" type="presOf" srcId="{84EAE495-588E-4A8C-B6F6-249BCC71E11D}" destId="{ED4688D1-BB37-4C4E-A782-E3CF0E7D0877}" srcOrd="0" destOrd="0" presId="urn:microsoft.com/office/officeart/2005/8/layout/list1"/>
    <dgm:cxn modelId="{E29256D3-9B15-4198-8918-82D228E19D84}" type="presOf" srcId="{84EAE495-588E-4A8C-B6F6-249BCC71E11D}" destId="{DC15CDB6-DA8D-4C24-ADAA-CEA14B61FC71}" srcOrd="1" destOrd="0" presId="urn:microsoft.com/office/officeart/2005/8/layout/list1"/>
    <dgm:cxn modelId="{392A36F3-D829-419E-A75F-447654970851}" srcId="{5905A622-BCBC-451D-8103-065E62E1797A}" destId="{CC64D2C8-E12E-44F9-9725-6554245945AC}" srcOrd="1" destOrd="0" parTransId="{E16AE258-5114-47DC-8E54-05E5DA38F6D8}" sibTransId="{9EB92EEF-0CA8-4B7C-81FB-FE99CA13636E}"/>
    <dgm:cxn modelId="{0B2E57B7-6931-484B-B5F7-971DCAB18935}" srcId="{5905A622-BCBC-451D-8103-065E62E1797A}" destId="{06A6A793-9551-CD4D-A33C-F9D7C824D536}" srcOrd="3" destOrd="0" parTransId="{7DCA0C6A-E985-B343-98B4-66156A10F477}" sibTransId="{FD6515D5-B669-1944-944A-1D002FA98565}"/>
    <dgm:cxn modelId="{F06501A6-989A-4B00-925F-CE61719DEFF1}" type="presOf" srcId="{5905A622-BCBC-451D-8103-065E62E1797A}" destId="{4F9D583D-63C0-4246-90BA-2C99D4956014}" srcOrd="0" destOrd="0" presId="urn:microsoft.com/office/officeart/2005/8/layout/list1"/>
    <dgm:cxn modelId="{A49B531A-A471-4CDA-B96C-ED925B452279}" srcId="{5905A622-BCBC-451D-8103-065E62E1797A}" destId="{84EAE495-588E-4A8C-B6F6-249BCC71E11D}" srcOrd="2" destOrd="0" parTransId="{D337DF06-BFD7-475A-B1A1-A9B13BB46007}" sibTransId="{1C060CC6-0164-4FE0-8B86-0C185C035EC2}"/>
    <dgm:cxn modelId="{9F68CF3D-10A1-4443-A01D-23BB25D7965A}" srcId="{5905A622-BCBC-451D-8103-065E62E1797A}" destId="{79298EC5-52C2-BD4E-805F-828EADAF1F3B}" srcOrd="0" destOrd="0" parTransId="{4C0C478A-6CF2-D64B-8AEE-418AF50B99B5}" sibTransId="{181138C7-F860-134E-8B82-3D5C84BD5398}"/>
    <dgm:cxn modelId="{DF13F480-5576-1D41-87E1-F9009035BBF1}" type="presOf" srcId="{06A6A793-9551-CD4D-A33C-F9D7C824D536}" destId="{6E5B6BD5-3D57-1B45-BB5C-D2A9E84AA3FD}" srcOrd="0" destOrd="0" presId="urn:microsoft.com/office/officeart/2005/8/layout/list1"/>
    <dgm:cxn modelId="{FDB0B659-CF3A-7645-977D-9880A2B76956}" type="presOf" srcId="{79298EC5-52C2-BD4E-805F-828EADAF1F3B}" destId="{5157F737-C646-CA40-9DB9-C9BB57A2711A}" srcOrd="0" destOrd="0" presId="urn:microsoft.com/office/officeart/2005/8/layout/list1"/>
    <dgm:cxn modelId="{1B9041C6-9861-1045-AC86-55F51B30BBE0}" type="presOf" srcId="{79298EC5-52C2-BD4E-805F-828EADAF1F3B}" destId="{3A2D4DF6-C379-7B4F-AB2A-313F54F29413}" srcOrd="1" destOrd="0" presId="urn:microsoft.com/office/officeart/2005/8/layout/list1"/>
    <dgm:cxn modelId="{6F9354FC-2D54-834B-BADC-915A0FA890E2}" type="presOf" srcId="{06A6A793-9551-CD4D-A33C-F9D7C824D536}" destId="{20FE169C-86C5-7645-B89A-2E3B01A02643}" srcOrd="1" destOrd="0" presId="urn:microsoft.com/office/officeart/2005/8/layout/list1"/>
    <dgm:cxn modelId="{65AA9982-AD97-E244-BA12-70ADD5B48CBC}" type="presParOf" srcId="{4F9D583D-63C0-4246-90BA-2C99D4956014}" destId="{944FA9BF-76E2-E145-8FA8-1D6DDDF90DE8}" srcOrd="0" destOrd="0" presId="urn:microsoft.com/office/officeart/2005/8/layout/list1"/>
    <dgm:cxn modelId="{8740FCC2-B1D4-1240-A304-E5A020E913C7}" type="presParOf" srcId="{944FA9BF-76E2-E145-8FA8-1D6DDDF90DE8}" destId="{5157F737-C646-CA40-9DB9-C9BB57A2711A}" srcOrd="0" destOrd="0" presId="urn:microsoft.com/office/officeart/2005/8/layout/list1"/>
    <dgm:cxn modelId="{54164613-BA57-B549-A41E-D6DFB315EE67}" type="presParOf" srcId="{944FA9BF-76E2-E145-8FA8-1D6DDDF90DE8}" destId="{3A2D4DF6-C379-7B4F-AB2A-313F54F29413}" srcOrd="1" destOrd="0" presId="urn:microsoft.com/office/officeart/2005/8/layout/list1"/>
    <dgm:cxn modelId="{7859195A-1C6A-4E4D-9C45-AC95F3488C44}" type="presParOf" srcId="{4F9D583D-63C0-4246-90BA-2C99D4956014}" destId="{D13015DD-DF26-8147-AEAF-1F60DD14395B}" srcOrd="1" destOrd="0" presId="urn:microsoft.com/office/officeart/2005/8/layout/list1"/>
    <dgm:cxn modelId="{5DA85D72-3DF8-4C48-82BD-A6C9E5D49251}" type="presParOf" srcId="{4F9D583D-63C0-4246-90BA-2C99D4956014}" destId="{B85A2279-B163-224E-A18E-E2942711A974}" srcOrd="2" destOrd="0" presId="urn:microsoft.com/office/officeart/2005/8/layout/list1"/>
    <dgm:cxn modelId="{651E0480-14E0-D045-BF61-08CE6FECB541}" type="presParOf" srcId="{4F9D583D-63C0-4246-90BA-2C99D4956014}" destId="{C4DD95DF-9D4F-F748-999C-2019D4C7B88A}" srcOrd="3" destOrd="0" presId="urn:microsoft.com/office/officeart/2005/8/layout/list1"/>
    <dgm:cxn modelId="{B3BF0D63-6D62-4099-90C9-06D5BDF349E1}" type="presParOf" srcId="{4F9D583D-63C0-4246-90BA-2C99D4956014}" destId="{B0035D47-74F5-4539-A49E-FC6F875FAE58}" srcOrd="4" destOrd="0" presId="urn:microsoft.com/office/officeart/2005/8/layout/list1"/>
    <dgm:cxn modelId="{E05EB811-FFCF-4404-A7BC-009D7727D4FA}" type="presParOf" srcId="{B0035D47-74F5-4539-A49E-FC6F875FAE58}" destId="{CA82BD32-08CF-4CEC-BB43-D853E341F464}" srcOrd="0" destOrd="0" presId="urn:microsoft.com/office/officeart/2005/8/layout/list1"/>
    <dgm:cxn modelId="{F5DBE7A2-0719-43F2-AA31-E28E5CFBBA83}" type="presParOf" srcId="{B0035D47-74F5-4539-A49E-FC6F875FAE58}" destId="{75A32D6E-993C-4038-99E6-AA4EF1CDA7D2}" srcOrd="1" destOrd="0" presId="urn:microsoft.com/office/officeart/2005/8/layout/list1"/>
    <dgm:cxn modelId="{CBD8B6C7-5DD6-4776-AC46-F2D18F8B9CF0}" type="presParOf" srcId="{4F9D583D-63C0-4246-90BA-2C99D4956014}" destId="{38334B51-1F1B-4C76-8A83-8573152F51DD}" srcOrd="5" destOrd="0" presId="urn:microsoft.com/office/officeart/2005/8/layout/list1"/>
    <dgm:cxn modelId="{4C431A56-9C53-461B-AE44-23F2DEFA07EF}" type="presParOf" srcId="{4F9D583D-63C0-4246-90BA-2C99D4956014}" destId="{FA8651D8-31C9-4534-9C35-5A6E10B69F47}" srcOrd="6" destOrd="0" presId="urn:microsoft.com/office/officeart/2005/8/layout/list1"/>
    <dgm:cxn modelId="{EF359A52-0FDB-4E49-8253-9598F40FAD8A}" type="presParOf" srcId="{4F9D583D-63C0-4246-90BA-2C99D4956014}" destId="{947800B6-60F2-48DB-BC31-012A2BF89075}" srcOrd="7" destOrd="0" presId="urn:microsoft.com/office/officeart/2005/8/layout/list1"/>
    <dgm:cxn modelId="{F96A8D65-1E87-49E0-983E-B3FF974A5691}" type="presParOf" srcId="{4F9D583D-63C0-4246-90BA-2C99D4956014}" destId="{0D201D28-12A0-4594-AAE9-A677FB74599E}" srcOrd="8" destOrd="0" presId="urn:microsoft.com/office/officeart/2005/8/layout/list1"/>
    <dgm:cxn modelId="{680BFAA0-7335-4B1E-B04A-5E741E24E6A3}" type="presParOf" srcId="{0D201D28-12A0-4594-AAE9-A677FB74599E}" destId="{ED4688D1-BB37-4C4E-A782-E3CF0E7D0877}" srcOrd="0" destOrd="0" presId="urn:microsoft.com/office/officeart/2005/8/layout/list1"/>
    <dgm:cxn modelId="{8481EBE3-D5CB-4CE0-A695-2E8C39CFA274}" type="presParOf" srcId="{0D201D28-12A0-4594-AAE9-A677FB74599E}" destId="{DC15CDB6-DA8D-4C24-ADAA-CEA14B61FC71}" srcOrd="1" destOrd="0" presId="urn:microsoft.com/office/officeart/2005/8/layout/list1"/>
    <dgm:cxn modelId="{C7EF3463-A6F3-4FFE-B203-ECCC491B16BA}" type="presParOf" srcId="{4F9D583D-63C0-4246-90BA-2C99D4956014}" destId="{C32EDA89-E09A-4994-8B8F-780F6087F3B7}" srcOrd="9" destOrd="0" presId="urn:microsoft.com/office/officeart/2005/8/layout/list1"/>
    <dgm:cxn modelId="{14EF944B-35C8-4750-9E9C-E80D3495A179}" type="presParOf" srcId="{4F9D583D-63C0-4246-90BA-2C99D4956014}" destId="{257E126C-E7E1-44C9-B2B1-90127E693C29}" srcOrd="10" destOrd="0" presId="urn:microsoft.com/office/officeart/2005/8/layout/list1"/>
    <dgm:cxn modelId="{35FB8DC4-091F-D741-89C0-B6EF3A5DF88B}" type="presParOf" srcId="{4F9D583D-63C0-4246-90BA-2C99D4956014}" destId="{2F290CD2-3138-034A-9BB8-CF18C5F24FD5}" srcOrd="11" destOrd="0" presId="urn:microsoft.com/office/officeart/2005/8/layout/list1"/>
    <dgm:cxn modelId="{D76EE17A-A520-0A4C-AABD-EC014154E694}" type="presParOf" srcId="{4F9D583D-63C0-4246-90BA-2C99D4956014}" destId="{FB88D0A5-1AA5-E849-B6A6-0A652D805DDC}" srcOrd="12" destOrd="0" presId="urn:microsoft.com/office/officeart/2005/8/layout/list1"/>
    <dgm:cxn modelId="{4FA7E535-4ABF-324B-9472-6C5DA5E4E8A1}" type="presParOf" srcId="{FB88D0A5-1AA5-E849-B6A6-0A652D805DDC}" destId="{6E5B6BD5-3D57-1B45-BB5C-D2A9E84AA3FD}" srcOrd="0" destOrd="0" presId="urn:microsoft.com/office/officeart/2005/8/layout/list1"/>
    <dgm:cxn modelId="{19422DD7-4BED-9D40-BA7F-72B64D921913}" type="presParOf" srcId="{FB88D0A5-1AA5-E849-B6A6-0A652D805DDC}" destId="{20FE169C-86C5-7645-B89A-2E3B01A02643}" srcOrd="1" destOrd="0" presId="urn:microsoft.com/office/officeart/2005/8/layout/list1"/>
    <dgm:cxn modelId="{9052903F-1CAC-A84A-9223-6167F7D55B2B}" type="presParOf" srcId="{4F9D583D-63C0-4246-90BA-2C99D4956014}" destId="{A15DE4E4-75F1-034A-9011-6E0CA40067F4}" srcOrd="13" destOrd="0" presId="urn:microsoft.com/office/officeart/2005/8/layout/list1"/>
    <dgm:cxn modelId="{5A7B01A7-4D80-5B4B-9B62-33185EC0C43E}" type="presParOf" srcId="{4F9D583D-63C0-4246-90BA-2C99D4956014}" destId="{C8E00FFA-8D74-654D-9F1E-F4043D8CC6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2279-B163-224E-A18E-E2942711A974}">
      <dsp:nvSpPr>
        <dsp:cNvPr id="0" name=""/>
        <dsp:cNvSpPr/>
      </dsp:nvSpPr>
      <dsp:spPr>
        <a:xfrm>
          <a:off x="0" y="465350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D4DF6-C379-7B4F-AB2A-313F54F29413}">
      <dsp:nvSpPr>
        <dsp:cNvPr id="0" name=""/>
        <dsp:cNvSpPr/>
      </dsp:nvSpPr>
      <dsp:spPr>
        <a:xfrm>
          <a:off x="525780" y="22550"/>
          <a:ext cx="7360920" cy="88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运输单元箱规体积规范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9011" y="65781"/>
        <a:ext cx="7274458" cy="799138"/>
      </dsp:txXfrm>
    </dsp:sp>
    <dsp:sp modelId="{FA8651D8-31C9-4534-9C35-5A6E10B69F47}">
      <dsp:nvSpPr>
        <dsp:cNvPr id="0" name=""/>
        <dsp:cNvSpPr/>
      </dsp:nvSpPr>
      <dsp:spPr>
        <a:xfrm>
          <a:off x="0" y="155892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67683"/>
              <a:satOff val="-17846"/>
              <a:lumOff val="12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2D6E-993C-4038-99E6-AA4EF1CDA7D2}">
      <dsp:nvSpPr>
        <dsp:cNvPr id="0" name=""/>
        <dsp:cNvSpPr/>
      </dsp:nvSpPr>
      <dsp:spPr>
        <a:xfrm>
          <a:off x="720586" y="1356747"/>
          <a:ext cx="7360920" cy="618379"/>
        </a:xfrm>
        <a:prstGeom prst="roundRect">
          <a:avLst/>
        </a:prstGeom>
        <a:solidFill>
          <a:schemeClr val="accent1">
            <a:shade val="80000"/>
            <a:hueOff val="267683"/>
            <a:satOff val="-17846"/>
            <a:lumOff val="12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中小件仓间调拨整体流程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50773" y="1386934"/>
        <a:ext cx="7300546" cy="558005"/>
      </dsp:txXfrm>
    </dsp:sp>
    <dsp:sp modelId="{257E126C-E7E1-44C9-B2B1-90127E693C29}">
      <dsp:nvSpPr>
        <dsp:cNvPr id="0" name=""/>
        <dsp:cNvSpPr/>
      </dsp:nvSpPr>
      <dsp:spPr>
        <a:xfrm>
          <a:off x="0" y="2677333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35365"/>
              <a:satOff val="-35693"/>
              <a:lumOff val="24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CDB6-DA8D-4C24-ADAA-CEA14B61FC71}">
      <dsp:nvSpPr>
        <dsp:cNvPr id="0" name=""/>
        <dsp:cNvSpPr/>
      </dsp:nvSpPr>
      <dsp:spPr>
        <a:xfrm>
          <a:off x="755572" y="2471731"/>
          <a:ext cx="7360920" cy="620770"/>
        </a:xfrm>
        <a:prstGeom prst="roundRect">
          <a:avLst/>
        </a:prstGeom>
        <a:solidFill>
          <a:schemeClr val="accent1">
            <a:shade val="80000"/>
            <a:hueOff val="535365"/>
            <a:satOff val="-35693"/>
            <a:lumOff val="24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5875" y="2502034"/>
        <a:ext cx="7300314" cy="560164"/>
      </dsp:txXfrm>
    </dsp:sp>
    <dsp:sp modelId="{C8E00FFA-8D74-654D-9F1E-F4043D8CC678}">
      <dsp:nvSpPr>
        <dsp:cNvPr id="0" name=""/>
        <dsp:cNvSpPr/>
      </dsp:nvSpPr>
      <dsp:spPr>
        <a:xfrm>
          <a:off x="0" y="4015700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03047"/>
              <a:satOff val="-53539"/>
              <a:lumOff val="36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169C-86C5-7645-B89A-2E3B01A02643}">
      <dsp:nvSpPr>
        <dsp:cNvPr id="0" name=""/>
        <dsp:cNvSpPr/>
      </dsp:nvSpPr>
      <dsp:spPr>
        <a:xfrm>
          <a:off x="525780" y="3572900"/>
          <a:ext cx="7360920" cy="885600"/>
        </a:xfrm>
        <a:prstGeom prst="roundRect">
          <a:avLst/>
        </a:prstGeom>
        <a:solidFill>
          <a:schemeClr val="accent1">
            <a:shade val="80000"/>
            <a:hueOff val="803047"/>
            <a:satOff val="-53539"/>
            <a:lumOff val="36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04.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9011" y="3616131"/>
        <a:ext cx="72744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B93C-9F7D-4834-BDD8-E758F26796E2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C977-34FE-40F4-8B14-9C9FD0112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0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DE72-7A5F-4526-BBC0-FA7F1FD2853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6FAD-4F14-4E0D-905C-8DA4B438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7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5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2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94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5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6FAD-4F14-4E0D-905C-8DA4B438395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4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64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6FAD-4F14-4E0D-905C-8DA4B438395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2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7508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11</a:t>
            </a:r>
            <a:r>
              <a:rPr kumimoji="1" lang="zh-CN" altLang="en-US" dirty="0" smtClean="0"/>
              <a:t>个疑问点</a:t>
            </a:r>
            <a:r>
              <a:rPr kumimoji="1" lang="en-US" altLang="zh-CN" dirty="0" smtClean="0"/>
              <a:t> 80% 20% 2</a:t>
            </a:r>
            <a:r>
              <a:rPr kumimoji="1" lang="zh-CN" altLang="en-US" dirty="0" smtClean="0"/>
              <a:t>＊</a:t>
            </a:r>
            <a:r>
              <a:rPr kumimoji="1" lang="en-US" altLang="zh-CN" dirty="0" smtClean="0"/>
              <a:t>10=20  730 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6FAD-4F14-4E0D-905C-8DA4B43839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4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话题引入课程：反面案例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2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5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5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5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8843"/>
            <a:ext cx="12192000" cy="22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5837" y="2378833"/>
            <a:ext cx="10202175" cy="113113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5837" y="3602037"/>
            <a:ext cx="10202175" cy="165576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095" indent="0" algn="ctr">
              <a:buNone/>
              <a:defRPr sz="2000"/>
            </a:lvl2pPr>
            <a:lvl3pPr marL="914196" indent="0" algn="ctr">
              <a:buNone/>
              <a:defRPr sz="1900"/>
            </a:lvl3pPr>
            <a:lvl4pPr marL="1371294" indent="0" algn="ctr">
              <a:buNone/>
              <a:defRPr sz="1600"/>
            </a:lvl4pPr>
            <a:lvl5pPr marL="1828392" indent="0" algn="ctr">
              <a:buNone/>
              <a:defRPr sz="1600"/>
            </a:lvl5pPr>
            <a:lvl6pPr marL="2285494" indent="0" algn="ctr">
              <a:buNone/>
              <a:defRPr sz="1600"/>
            </a:lvl6pPr>
            <a:lvl7pPr marL="2742586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5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43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2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0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9588055" y="1003509"/>
            <a:ext cx="2617764" cy="653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791" y="404187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696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1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60"/>
            <a:ext cx="104140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0779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9588055" y="1003509"/>
            <a:ext cx="2617764" cy="653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791" y="404187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8411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1562991" y="336551"/>
            <a:ext cx="9067801" cy="43688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17500" y="4724403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17500" y="5759461"/>
            <a:ext cx="115570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0364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89000" y="2266951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3209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6582992" y="552451"/>
            <a:ext cx="4762501" cy="57531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25511" y="552451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4300"/>
            </a:lvl1pPr>
          </a:lstStyle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825511" y="3422651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4929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5086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251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37"/>
            <a:ext cx="10515600" cy="8386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654" indent="-228552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6584951" y="1619261"/>
            <a:ext cx="4762500" cy="46037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844551" y="1619261"/>
            <a:ext cx="5003800" cy="4603751"/>
          </a:xfrm>
          <a:prstGeom prst="rect">
            <a:avLst/>
          </a:prstGeom>
        </p:spPr>
        <p:txBody>
          <a:bodyPr/>
          <a:lstStyle>
            <a:lvl1pPr marL="279340" indent="-279340">
              <a:spcBef>
                <a:spcPts val="2251"/>
              </a:spcBef>
              <a:defRPr sz="2300"/>
            </a:lvl1pPr>
            <a:lvl2pPr marL="558675" indent="-279340">
              <a:spcBef>
                <a:spcPts val="2251"/>
              </a:spcBef>
              <a:defRPr sz="2300"/>
            </a:lvl2pPr>
            <a:lvl3pPr marL="838018" indent="-279340">
              <a:spcBef>
                <a:spcPts val="2251"/>
              </a:spcBef>
              <a:defRPr sz="2300"/>
            </a:lvl3pPr>
            <a:lvl4pPr marL="1117348" indent="-279340">
              <a:spcBef>
                <a:spcPts val="2251"/>
              </a:spcBef>
              <a:defRPr sz="2300"/>
            </a:lvl4pPr>
            <a:lvl5pPr marL="1396688" indent="-279340">
              <a:spcBef>
                <a:spcPts val="2251"/>
              </a:spcBef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5937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844551" y="889001"/>
            <a:ext cx="10502900" cy="5073651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1303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7880349" y="3524261"/>
            <a:ext cx="3702051" cy="27749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7880349" y="565160"/>
            <a:ext cx="3702051" cy="27749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603251" y="565149"/>
            <a:ext cx="7086600" cy="57340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1772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193811" y="4476751"/>
            <a:ext cx="9810751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193811" y="2987687"/>
            <a:ext cx="9810751" cy="51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42203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02278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46020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fld id="{E08B1BA7-2F53-4EF3-B351-CD8444102F2D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5926116" y="6540501"/>
            <a:ext cx="307877" cy="287259"/>
          </a:xfrm>
        </p:spPr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10682879" y="56737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5018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1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60"/>
            <a:ext cx="104140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82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9588055" y="1003509"/>
            <a:ext cx="2617764" cy="653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791" y="404187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232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1562991" y="336551"/>
            <a:ext cx="9067801" cy="43688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17500" y="4724403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17500" y="5759461"/>
            <a:ext cx="115570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4783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89000" y="2266951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5123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6582992" y="552451"/>
            <a:ext cx="4762501" cy="57531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25511" y="552451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4300"/>
            </a:lvl1pPr>
          </a:lstStyle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825511" y="3422651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/>
            </a:lvl1pPr>
            <a:lvl2pPr marL="0" indent="114276" algn="ctr">
              <a:spcBef>
                <a:spcPts val="0"/>
              </a:spcBef>
              <a:buSzTx/>
              <a:buNone/>
              <a:defRPr sz="2300"/>
            </a:lvl2pPr>
            <a:lvl3pPr marL="0" indent="228552" algn="ctr">
              <a:spcBef>
                <a:spcPts val="0"/>
              </a:spcBef>
              <a:buSzTx/>
              <a:buNone/>
              <a:defRPr sz="2300"/>
            </a:lvl3pPr>
            <a:lvl4pPr marL="0" indent="342826" algn="ctr">
              <a:spcBef>
                <a:spcPts val="0"/>
              </a:spcBef>
              <a:buSzTx/>
              <a:buNone/>
              <a:defRPr sz="2300"/>
            </a:lvl4pPr>
            <a:lvl5pPr marL="0" indent="457095" algn="ctr">
              <a:spcBef>
                <a:spcPts val="0"/>
              </a:spcBef>
              <a:buSzTx/>
              <a:buNone/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21786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4823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1564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6584951" y="1619261"/>
            <a:ext cx="4762500" cy="46037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844551" y="1619261"/>
            <a:ext cx="5003800" cy="4603751"/>
          </a:xfrm>
          <a:prstGeom prst="rect">
            <a:avLst/>
          </a:prstGeom>
        </p:spPr>
        <p:txBody>
          <a:bodyPr/>
          <a:lstStyle>
            <a:lvl1pPr marL="279340" indent="-279340">
              <a:spcBef>
                <a:spcPts val="2251"/>
              </a:spcBef>
              <a:defRPr sz="2300"/>
            </a:lvl1pPr>
            <a:lvl2pPr marL="558675" indent="-279340">
              <a:spcBef>
                <a:spcPts val="2251"/>
              </a:spcBef>
              <a:defRPr sz="2300"/>
            </a:lvl2pPr>
            <a:lvl3pPr marL="838018" indent="-279340">
              <a:spcBef>
                <a:spcPts val="2251"/>
              </a:spcBef>
              <a:defRPr sz="2300"/>
            </a:lvl3pPr>
            <a:lvl4pPr marL="1117348" indent="-279340">
              <a:spcBef>
                <a:spcPts val="2251"/>
              </a:spcBef>
              <a:defRPr sz="2300"/>
            </a:lvl4pPr>
            <a:lvl5pPr marL="1396688" indent="-279340">
              <a:spcBef>
                <a:spcPts val="2251"/>
              </a:spcBef>
              <a:defRPr sz="23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7902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844551" y="889001"/>
            <a:ext cx="10502900" cy="5073651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0013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7880349" y="3524261"/>
            <a:ext cx="3702051" cy="27749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7880349" y="565160"/>
            <a:ext cx="3702051" cy="27749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603251" y="565149"/>
            <a:ext cx="7086600" cy="5734051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15945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193811" y="4476751"/>
            <a:ext cx="9810751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193811" y="2987687"/>
            <a:ext cx="9810751" cy="51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47228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20" tIns="45718" rIns="91420" bIns="45718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76040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626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26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fld id="{E08B1BA7-2F53-4EF3-B351-CD8444102F2D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5926116" y="6540501"/>
            <a:ext cx="307877" cy="287259"/>
          </a:xfrm>
        </p:spPr>
        <p:txBody>
          <a:bodyPr/>
          <a:lstStyle/>
          <a:p>
            <a:fld id="{70DAB32A-79B0-4D0D-83A5-78173AB1140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2879" y="56737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778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32697" y="2779337"/>
            <a:ext cx="888957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9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32697" y="1027621"/>
            <a:ext cx="8889571" cy="1637067"/>
          </a:xfrm>
        </p:spPr>
        <p:txBody>
          <a:bodyPr>
            <a:noAutofit/>
          </a:bodyPr>
          <a:lstStyle>
            <a:lvl1pPr algn="ctr">
              <a:defRPr sz="43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645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10682879" y="56737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5833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7" y="1846933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906" y="3139169"/>
            <a:ext cx="4090217" cy="39652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61994218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5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20008778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45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7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7" y="22002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18310370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10682879" y="56737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2817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98443075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2" y="5334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42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2" y="21336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76485275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4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25075091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30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80554920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303" y="365138"/>
            <a:ext cx="1182511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4" y="365138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21999105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32697" y="2779337"/>
            <a:ext cx="888957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9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32697" y="1027621"/>
            <a:ext cx="8889571" cy="1637067"/>
          </a:xfrm>
        </p:spPr>
        <p:txBody>
          <a:bodyPr>
            <a:noAutofit/>
          </a:bodyPr>
          <a:lstStyle>
            <a:lvl1pPr algn="ctr">
              <a:defRPr sz="43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751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10682879" y="56732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7217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7" y="1846933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901" y="3139164"/>
            <a:ext cx="4090217" cy="39652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81871637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5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62153452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9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7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7" y="22002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02582634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10682879" y="56732"/>
            <a:ext cx="1461796" cy="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7470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16881225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2" y="5334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7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2" y="21336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34752810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09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07333926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35449897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8" y="365133"/>
            <a:ext cx="1182511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4" y="365133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97355707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6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500"/>
            </a:lvl2pPr>
            <a:lvl3pPr marL="914196" indent="0">
              <a:buNone/>
              <a:defRPr sz="1200"/>
            </a:lvl3pPr>
            <a:lvl4pPr marL="1371294" indent="0">
              <a:buNone/>
              <a:defRPr sz="1100"/>
            </a:lvl4pPr>
            <a:lvl5pPr marL="1828392" indent="0">
              <a:buNone/>
              <a:defRPr sz="1100"/>
            </a:lvl5pPr>
            <a:lvl6pPr marL="2285494" indent="0">
              <a:buNone/>
              <a:defRPr sz="1100"/>
            </a:lvl6pPr>
            <a:lvl7pPr marL="2742586" indent="0">
              <a:buNone/>
              <a:defRPr sz="1100"/>
            </a:lvl7pPr>
            <a:lvl8pPr marL="3199680" indent="0">
              <a:buNone/>
              <a:defRPr sz="1100"/>
            </a:lvl8pPr>
            <a:lvl9pPr marL="365677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95" indent="0">
              <a:buNone/>
              <a:defRPr sz="2800"/>
            </a:lvl2pPr>
            <a:lvl3pPr marL="914196" indent="0">
              <a:buNone/>
              <a:defRPr sz="2400"/>
            </a:lvl3pPr>
            <a:lvl4pPr marL="1371294" indent="0">
              <a:buNone/>
              <a:defRPr sz="2000"/>
            </a:lvl4pPr>
            <a:lvl5pPr marL="1828392" indent="0">
              <a:buNone/>
              <a:defRPr sz="2000"/>
            </a:lvl5pPr>
            <a:lvl6pPr marL="2285494" indent="0">
              <a:buNone/>
              <a:defRPr sz="2000"/>
            </a:lvl6pPr>
            <a:lvl7pPr marL="2742586" indent="0">
              <a:buNone/>
              <a:defRPr sz="2000"/>
            </a:lvl7pPr>
            <a:lvl8pPr marL="3199680" indent="0">
              <a:buNone/>
              <a:defRPr sz="2000"/>
            </a:lvl8pPr>
            <a:lvl9pPr marL="365677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500"/>
            </a:lvl2pPr>
            <a:lvl3pPr marL="914196" indent="0">
              <a:buNone/>
              <a:defRPr sz="1200"/>
            </a:lvl3pPr>
            <a:lvl4pPr marL="1371294" indent="0">
              <a:buNone/>
              <a:defRPr sz="1100"/>
            </a:lvl4pPr>
            <a:lvl5pPr marL="1828392" indent="0">
              <a:buNone/>
              <a:defRPr sz="1100"/>
            </a:lvl5pPr>
            <a:lvl6pPr marL="2285494" indent="0">
              <a:buNone/>
              <a:defRPr sz="1100"/>
            </a:lvl6pPr>
            <a:lvl7pPr marL="2742586" indent="0">
              <a:buNone/>
              <a:defRPr sz="1100"/>
            </a:lvl7pPr>
            <a:lvl8pPr marL="3199680" indent="0">
              <a:buNone/>
              <a:defRPr sz="1100"/>
            </a:lvl8pPr>
            <a:lvl9pPr marL="365677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37"/>
            <a:ext cx="10515600" cy="704551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176"/>
            <a:ext cx="10515600" cy="4793789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8C64-D527-45C2-9C54-7B1710183074}" type="datetimeFigureOut">
              <a:rPr lang="zh-CN" altLang="en-US" smtClean="0"/>
              <a:t>17/9/27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3536" y="230188"/>
            <a:ext cx="1388464" cy="101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-31805" y="6726803"/>
            <a:ext cx="12223805" cy="190832"/>
          </a:xfrm>
          <a:prstGeom prst="rect">
            <a:avLst/>
          </a:prstGeom>
          <a:gradFill flip="none" rotWithShape="1">
            <a:gsLst>
              <a:gs pos="51000">
                <a:srgbClr val="FFFF00"/>
              </a:gs>
              <a:gs pos="0">
                <a:srgbClr val="FF0000"/>
              </a:gs>
              <a:gs pos="33000">
                <a:srgbClr val="FF0066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4" tIns="54423" rIns="108844" bIns="5442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9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552" indent="-228552" algn="l" defTabSz="9141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4" indent="-228552" algn="l" defTabSz="914196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6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5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6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4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1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88" tIns="50788" rIns="50788" bIns="5078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61"/>
            <a:ext cx="10502900" cy="460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88" tIns="50788" rIns="50788" bIns="50788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8891" y="6540501"/>
            <a:ext cx="307876" cy="287259"/>
          </a:xfrm>
          <a:prstGeom prst="rect">
            <a:avLst/>
          </a:prstGeom>
          <a:ln w="12700">
            <a:miter lim="400000"/>
          </a:ln>
        </p:spPr>
        <p:txBody>
          <a:bodyPr wrap="none" lIns="50788" tIns="50788" rIns="50788" bIns="50788">
            <a:spAutoFit/>
          </a:bodyPr>
          <a:lstStyle>
            <a:lvl1pPr>
              <a:defRPr sz="1200"/>
            </a:lvl1pPr>
          </a:lstStyle>
          <a:p>
            <a:pPr algn="ctr" defTabSz="412660" hangingPunct="0"/>
            <a:fld id="{86CB4B4D-7CA3-9044-876B-883B54F8677D}" type="slidenum">
              <a:rPr lang="en-US" altLang="zh-CN" kern="0" smtClean="0">
                <a:solidFill>
                  <a:srgbClr val="000000"/>
                </a:solidFill>
                <a:sym typeface="Helvetica Light"/>
              </a:rPr>
              <a:pPr algn="ctr" defTabSz="412660" hangingPunct="0"/>
              <a:t>‹#›</a:t>
            </a:fld>
            <a:endParaRPr lang="en-US" altLang="zh-CN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41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90" r:id="rId14"/>
  </p:sldLayoutIdLst>
  <p:transition xmlns:p14="http://schemas.microsoft.com/office/powerpoint/2010/main" spd="med"/>
  <p:txStyles>
    <p:titleStyle>
      <a:lvl1pPr marL="0" marR="0" indent="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2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2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095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7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5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2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19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428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4856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284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69712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140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4568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1996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39427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6855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2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2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095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7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5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2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19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1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88" tIns="50788" rIns="50788" bIns="5078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61"/>
            <a:ext cx="10502900" cy="460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88" tIns="50788" rIns="50788" bIns="50788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8891" y="6540501"/>
            <a:ext cx="307876" cy="287259"/>
          </a:xfrm>
          <a:prstGeom prst="rect">
            <a:avLst/>
          </a:prstGeom>
          <a:ln w="12700">
            <a:miter lim="400000"/>
          </a:ln>
        </p:spPr>
        <p:txBody>
          <a:bodyPr wrap="none" lIns="50788" tIns="50788" rIns="50788" bIns="50788">
            <a:spAutoFit/>
          </a:bodyPr>
          <a:lstStyle>
            <a:lvl1pPr>
              <a:defRPr sz="1200"/>
            </a:lvl1pPr>
          </a:lstStyle>
          <a:p>
            <a:pPr algn="ctr" defTabSz="412660" hangingPunct="0"/>
            <a:fld id="{86CB4B4D-7CA3-9044-876B-883B54F8677D}" type="slidenum">
              <a:rPr lang="en-US" altLang="zh-CN" kern="0" smtClean="0">
                <a:solidFill>
                  <a:srgbClr val="000000"/>
                </a:solidFill>
                <a:sym typeface="Helvetica Light"/>
              </a:rPr>
              <a:pPr algn="ctr" defTabSz="412660" hangingPunct="0"/>
              <a:t>‹#›</a:t>
            </a:fld>
            <a:endParaRPr lang="en-US" altLang="zh-CN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92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xmlns:p14="http://schemas.microsoft.com/office/powerpoint/2010/main" spd="med"/>
  <p:txStyles>
    <p:titleStyle>
      <a:lvl1pPr marL="0" marR="0" indent="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2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2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095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7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5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2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19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428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4856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284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69712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140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4568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1996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39427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6855" marR="0" indent="-317428" algn="l" defTabSz="41266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7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52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2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095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37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654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20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196" algn="ctr" defTabSz="4126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9" y="162557"/>
            <a:ext cx="11056060" cy="699595"/>
          </a:xfrm>
          <a:prstGeom prst="rect">
            <a:avLst/>
          </a:prstGeom>
        </p:spPr>
        <p:txBody>
          <a:bodyPr vert="horz" lIns="91420" tIns="45718" rIns="91420" bIns="45718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52"/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 defTabSz="1218052"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52"/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52"/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 defTabSz="1218052"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9" y="1026615"/>
            <a:ext cx="11056060" cy="5193212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2625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357210" indent="-357210" algn="just" defTabSz="914173" rtl="0" eaLnBrk="1" latinLnBrk="0" hangingPunct="1">
        <a:lnSpc>
          <a:spcPct val="110000"/>
        </a:lnSpc>
        <a:spcBef>
          <a:spcPts val="16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20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357210" indent="-357210" algn="just" defTabSz="914173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6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9" y="162557"/>
            <a:ext cx="11056060" cy="699595"/>
          </a:xfrm>
          <a:prstGeom prst="rect">
            <a:avLst/>
          </a:prstGeom>
        </p:spPr>
        <p:txBody>
          <a:bodyPr vert="horz" lIns="91428" tIns="45718" rIns="91428" bIns="45718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72"/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 defTabSz="1218172"/>
              <a:t>17/9/27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72"/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72"/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  <a:latin typeface="Calibri"/>
                <a:ea typeface="幼圆"/>
              </a:rPr>
              <a:pPr defTabSz="1218172"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  <a:latin typeface="Calibri"/>
              <a:ea typeface="幼圆"/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9" y="1026615"/>
            <a:ext cx="11056060" cy="5193212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1322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357242" indent="-357242" algn="just" defTabSz="914264" rtl="0" eaLnBrk="1" latinLnBrk="0" hangingPunct="1">
        <a:lnSpc>
          <a:spcPct val="110000"/>
        </a:lnSpc>
        <a:spcBef>
          <a:spcPts val="16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20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357242" indent="-357242" algn="just" defTabSz="914264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6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1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9动态背景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1520008" y="2208696"/>
            <a:ext cx="9315366" cy="174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lnSpc>
                <a:spcPct val="120000"/>
              </a:lnSpc>
              <a:defRPr sz="8800" spc="176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4800" dirty="0" smtClean="0"/>
              <a:t>中小件</a:t>
            </a:r>
            <a:r>
              <a:rPr lang="en-US" altLang="zh-CN" sz="4800" dirty="0" smtClean="0"/>
              <a:t>BMS</a:t>
            </a:r>
            <a:r>
              <a:rPr lang="zh-CN" altLang="en-US" sz="4800" dirty="0" smtClean="0"/>
              <a:t>商家区域仓间调拨项目</a:t>
            </a:r>
            <a:r>
              <a:rPr lang="en-US" altLang="zh-CN" sz="4800" dirty="0"/>
              <a:t/>
            </a:r>
            <a:br>
              <a:rPr lang="en-US" altLang="zh-CN" sz="4800" dirty="0"/>
            </a:br>
            <a:endParaRPr sz="4500" dirty="0">
              <a:latin typeface="黑体"/>
              <a:ea typeface="黑体"/>
              <a:cs typeface="黑体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51435" y="3445342"/>
            <a:ext cx="871388" cy="41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lnSpc>
                <a:spcPct val="120000"/>
              </a:lnSpc>
              <a:defRPr sz="4000" spc="79">
                <a:solidFill>
                  <a:srgbClr val="FFFFFF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2000" dirty="0" smtClean="0">
                <a:latin typeface="黑体"/>
                <a:ea typeface="黑体"/>
                <a:cs typeface="黑体"/>
              </a:rPr>
              <a:t>2017.8 </a:t>
            </a:r>
            <a:endParaRPr sz="2000" dirty="0">
              <a:latin typeface="黑体"/>
              <a:ea typeface="黑体"/>
              <a:cs typeface="黑体"/>
            </a:endParaRP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52645" y="442924"/>
            <a:ext cx="1372991" cy="477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74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0000" y="854029"/>
            <a:ext cx="4304349" cy="750971"/>
          </a:xfrm>
          <a:prstGeom prst="rect">
            <a:avLst/>
          </a:prstGeom>
          <a:noFill/>
        </p:spPr>
        <p:txBody>
          <a:bodyPr wrap="non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维护运输单元信息，同时勾选“规范运输单元”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3" y="1413000"/>
            <a:ext cx="11463607" cy="5253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5483" y="180716"/>
            <a:ext cx="3118804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箱规数据维护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02738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2003" y="837013"/>
            <a:ext cx="5207916" cy="750975"/>
          </a:xfrm>
          <a:prstGeom prst="rect">
            <a:avLst/>
          </a:prstGeom>
          <a:noFill/>
        </p:spPr>
        <p:txBody>
          <a:bodyPr wrap="non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菜单：</a:t>
            </a:r>
            <a:r>
              <a:rPr lang="en-US" altLang="zh-CN" sz="1600" dirty="0">
                <a:latin typeface="+mj-ea"/>
                <a:ea typeface="+mj-ea"/>
              </a:rPr>
              <a:t>BMS</a:t>
            </a:r>
            <a:r>
              <a:rPr lang="zh-CN" altLang="en-US" sz="1600" dirty="0">
                <a:latin typeface="+mj-ea"/>
                <a:ea typeface="+mj-ea"/>
              </a:rPr>
              <a:t>首页→操作中心→商品中心→货品信息确认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latin typeface="+mj-ea"/>
                <a:ea typeface="+mj-ea"/>
              </a:rPr>
              <a:t>注意：CP第一次上传测量数据时，不</a:t>
            </a:r>
            <a:r>
              <a:rPr lang="zh-CN" altLang="en-US" sz="1600" dirty="0">
                <a:latin typeface="+mj-ea"/>
                <a:ea typeface="+mj-ea"/>
              </a:rPr>
              <a:t>上传测量图片</a:t>
            </a:r>
            <a:endParaRPr lang="en-US" sz="1600" dirty="0">
              <a:latin typeface="+mj-ea"/>
              <a:ea typeface="+mj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605000"/>
            <a:ext cx="11232000" cy="52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35999" y="180716"/>
            <a:ext cx="3118804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测量信息确认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382603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168" y="560772"/>
            <a:ext cx="10104385" cy="108337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操作说明：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“待商家确认”是您需要处理的内容</a:t>
            </a:r>
            <a:r>
              <a:rPr lang="zh-CN" altLang="en-US" sz="1600" dirty="0" smtClean="0">
                <a:latin typeface="+mj-ea"/>
                <a:ea typeface="+mj-ea"/>
              </a:rPr>
              <a:t>；</a:t>
            </a:r>
            <a:endParaRPr lang="en-US" altLang="zh-CN" sz="16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+mj-ea"/>
                <a:ea typeface="+mj-ea"/>
              </a:rPr>
              <a:t>如果您认同仓库测量结果</a:t>
            </a:r>
            <a:r>
              <a:rPr lang="zh-CN" altLang="en-US" sz="1600" dirty="0">
                <a:latin typeface="+mj-ea"/>
                <a:ea typeface="+mj-ea"/>
              </a:rPr>
              <a:t>，点击</a:t>
            </a:r>
            <a:r>
              <a:rPr lang="en-US" altLang="zh-CN" sz="1600" dirty="0">
                <a:latin typeface="+mj-ea"/>
                <a:ea typeface="+mj-ea"/>
              </a:rPr>
              <a:t>【</a:t>
            </a:r>
            <a:r>
              <a:rPr lang="zh-CN" altLang="en-US" sz="1600" dirty="0">
                <a:latin typeface="+mj-ea"/>
                <a:ea typeface="+mj-ea"/>
              </a:rPr>
              <a:t>确认仓库测量结果</a:t>
            </a:r>
            <a:r>
              <a:rPr lang="en-US" altLang="zh-CN" sz="1600" dirty="0">
                <a:latin typeface="+mj-ea"/>
                <a:ea typeface="+mj-ea"/>
              </a:rPr>
              <a:t>】</a:t>
            </a:r>
            <a:r>
              <a:rPr lang="zh-CN" altLang="en-US" sz="1600" dirty="0">
                <a:latin typeface="+mj-ea"/>
                <a:ea typeface="+mj-ea"/>
              </a:rPr>
              <a:t>；如果您不认同仓库测量结果，点击</a:t>
            </a:r>
            <a:r>
              <a:rPr lang="en-US" altLang="zh-CN" sz="1600" dirty="0">
                <a:latin typeface="+mj-ea"/>
                <a:ea typeface="+mj-ea"/>
              </a:rPr>
              <a:t>【</a:t>
            </a:r>
            <a:r>
              <a:rPr lang="zh-CN" altLang="en-US" sz="1600" dirty="0">
                <a:latin typeface="+mj-ea"/>
                <a:ea typeface="+mj-ea"/>
              </a:rPr>
              <a:t>申请小二判定</a:t>
            </a:r>
            <a:r>
              <a:rPr lang="en-US" altLang="zh-CN" sz="1600" dirty="0">
                <a:latin typeface="+mj-ea"/>
                <a:ea typeface="+mj-ea"/>
              </a:rPr>
              <a:t>】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5" y="1644144"/>
            <a:ext cx="11424000" cy="5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40003" y="-46297"/>
            <a:ext cx="3118804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测量信息确认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9490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0013" y="475108"/>
            <a:ext cx="10104385" cy="108337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操作说明：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小二判定后，可以在页面查询到判定结果；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注意：小二将以货品事实为依据，可能以您测量结果为准，也可能以仓库测量结果为准；</a:t>
            </a:r>
            <a:endParaRPr lang="en-US" altLang="zh-CN" sz="16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504069"/>
            <a:ext cx="12048000" cy="527187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9699" y="-24535"/>
            <a:ext cx="3118804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测量信息确认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4360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013" y="428060"/>
            <a:ext cx="10104385" cy="108337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系统已确认，有两种情况：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+mj-ea"/>
                <a:ea typeface="+mj-ea"/>
              </a:rPr>
              <a:t>1.</a:t>
            </a:r>
            <a:r>
              <a:rPr lang="zh-CN" altLang="en-US" sz="1600" dirty="0">
                <a:latin typeface="+mj-ea"/>
                <a:ea typeface="+mj-ea"/>
              </a:rPr>
              <a:t>仓库测量的数据，和您测量的数据完全相同（系统自动识别，并以您测量的数据作为菜鸟标准）；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+mj-ea"/>
                <a:ea typeface="+mj-ea"/>
              </a:rPr>
              <a:t>2.</a:t>
            </a:r>
            <a:r>
              <a:rPr lang="zh-CN" altLang="en-US" sz="1600" dirty="0">
                <a:latin typeface="+mj-ea"/>
                <a:ea typeface="+mj-ea"/>
              </a:rPr>
              <a:t>仓库测量的数据，和您测量的数据差异在误差范围内（系统自动识别，并以您测量的数据作为菜鸟标准）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" y="-46297"/>
            <a:ext cx="3118804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测量信息确认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  <p:pic>
        <p:nvPicPr>
          <p:cNvPr id="6" name="图片 5" descr="https://static.dingtalk.com/media/lALO0L5noc0DBM0Fmw_1435_77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7" y="1570813"/>
            <a:ext cx="11292334" cy="482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810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762029" y="2781763"/>
            <a:ext cx="5706686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lvl="0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中小件仓间调拨创建流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9" y="1963071"/>
            <a:ext cx="7740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0</a:t>
            </a:r>
            <a:r>
              <a:rPr lang="en-US" altLang="zh-CN" sz="5100" dirty="0"/>
              <a:t>2</a:t>
            </a:r>
            <a:endParaRPr sz="5100" dirty="0"/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92330" y="4432842"/>
            <a:ext cx="855764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/>
                <a:ea typeface="微软雅黑"/>
                <a:cs typeface="微软雅黑"/>
                <a:sym typeface="Helvetica Light"/>
              </a:rPr>
              <a:t>关于创建调拨单请在商家自有</a:t>
            </a:r>
            <a:r>
              <a:rPr kumimoji="0" lang="en-US" altLang="zh-CN" sz="5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/>
                <a:ea typeface="微软雅黑"/>
                <a:cs typeface="微软雅黑"/>
                <a:sym typeface="Helvetica Light"/>
              </a:rPr>
              <a:t>ERP</a:t>
            </a: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/>
                <a:ea typeface="微软雅黑"/>
                <a:cs typeface="微软雅黑"/>
                <a:sym typeface="Helvetica Light"/>
              </a:rPr>
              <a:t>上操作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/>
              <a:ea typeface="微软雅黑"/>
              <a:cs typeface="微软雅黑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08681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接箭头连接符 92"/>
          <p:cNvCxnSpPr/>
          <p:nvPr/>
        </p:nvCxnSpPr>
        <p:spPr>
          <a:xfrm>
            <a:off x="4120179" y="2747621"/>
            <a:ext cx="0" cy="94225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矩形 4"/>
          <p:cNvSpPr/>
          <p:nvPr/>
        </p:nvSpPr>
        <p:spPr>
          <a:xfrm>
            <a:off x="5546149" y="2113787"/>
            <a:ext cx="123000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小二审核（自动通过）</a:t>
            </a:r>
          </a:p>
        </p:txBody>
      </p:sp>
      <p:sp>
        <p:nvSpPr>
          <p:cNvPr id="10" name="矩形 9"/>
          <p:cNvSpPr/>
          <p:nvPr/>
        </p:nvSpPr>
        <p:spPr>
          <a:xfrm>
            <a:off x="7494163" y="2113787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系统自动下发调拨单到仓库作业</a:t>
            </a:r>
          </a:p>
        </p:txBody>
      </p:sp>
      <p:sp>
        <p:nvSpPr>
          <p:cNvPr id="12" name="矩形 11"/>
          <p:cNvSpPr/>
          <p:nvPr/>
        </p:nvSpPr>
        <p:spPr>
          <a:xfrm>
            <a:off x="9513951" y="2113787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调拨出库</a:t>
            </a:r>
            <a:r>
              <a:rPr lang="en-US" altLang="zh-CN" sz="1500" dirty="0"/>
              <a:t>/</a:t>
            </a:r>
            <a:r>
              <a:rPr lang="zh-CN" altLang="en-US" sz="1500" dirty="0"/>
              <a:t>入库状态</a:t>
            </a:r>
          </a:p>
        </p:txBody>
      </p:sp>
      <p:cxnSp>
        <p:nvCxnSpPr>
          <p:cNvPr id="13" name="直接箭头连接符 12"/>
          <p:cNvCxnSpPr>
            <a:stCxn id="10" idx="3"/>
            <a:endCxn id="12" idx="1"/>
          </p:cNvCxnSpPr>
          <p:nvPr/>
        </p:nvCxnSpPr>
        <p:spPr>
          <a:xfrm>
            <a:off x="9170563" y="2501135"/>
            <a:ext cx="343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2"/>
          <p:cNvSpPr txBox="1"/>
          <p:nvPr/>
        </p:nvSpPr>
        <p:spPr>
          <a:xfrm>
            <a:off x="2876135" y="3571637"/>
            <a:ext cx="1531112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导入校验规则：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05392" y="972353"/>
            <a:ext cx="3729413" cy="400111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一、调拨计划创建：</a:t>
            </a:r>
          </a:p>
        </p:txBody>
      </p:sp>
      <p:sp>
        <p:nvSpPr>
          <p:cNvPr id="55" name="矩形 54"/>
          <p:cNvSpPr/>
          <p:nvPr/>
        </p:nvSpPr>
        <p:spPr>
          <a:xfrm>
            <a:off x="614831" y="1594343"/>
            <a:ext cx="226872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创建调拨计划（商家）</a:t>
            </a:r>
          </a:p>
        </p:txBody>
      </p:sp>
      <p:sp>
        <p:nvSpPr>
          <p:cNvPr id="56" name="矩形 55"/>
          <p:cNvSpPr/>
          <p:nvPr/>
        </p:nvSpPr>
        <p:spPr>
          <a:xfrm>
            <a:off x="3510174" y="2113787"/>
            <a:ext cx="1420441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系统导入</a:t>
            </a:r>
            <a:endParaRPr lang="en-US" altLang="zh-CN" sz="1500" dirty="0"/>
          </a:p>
          <a:p>
            <a:pPr algn="ctr"/>
            <a:r>
              <a:rPr lang="zh-CN" altLang="en-US" sz="1500" dirty="0"/>
              <a:t>校验</a:t>
            </a:r>
          </a:p>
        </p:txBody>
      </p:sp>
      <p:sp>
        <p:nvSpPr>
          <p:cNvPr id="59" name="标题 1"/>
          <p:cNvSpPr txBox="1">
            <a:spLocks/>
          </p:cNvSpPr>
          <p:nvPr/>
        </p:nvSpPr>
        <p:spPr>
          <a:xfrm>
            <a:off x="3925556" y="314285"/>
            <a:ext cx="8315325" cy="646577"/>
          </a:xfrm>
          <a:prstGeom prst="rect">
            <a:avLst/>
          </a:prstGeom>
        </p:spPr>
        <p:txBody>
          <a:bodyPr lIns="91422" tIns="45718" rIns="91422" bIns="45718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仓间调拨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调拨计划单创建</a:t>
            </a:r>
            <a:endParaRPr kumimoji="1"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07407" y="2590935"/>
            <a:ext cx="226872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lang="zh-CN" altLang="en-US" sz="1500" dirty="0"/>
              <a:t>创建调拨计划（小二）</a:t>
            </a:r>
          </a:p>
        </p:txBody>
      </p:sp>
      <p:cxnSp>
        <p:nvCxnSpPr>
          <p:cNvPr id="73" name="肘形连接符 72"/>
          <p:cNvCxnSpPr>
            <a:stCxn id="69" idx="3"/>
            <a:endCxn id="56" idx="1"/>
          </p:cNvCxnSpPr>
          <p:nvPr/>
        </p:nvCxnSpPr>
        <p:spPr>
          <a:xfrm flipV="1">
            <a:off x="2876135" y="2501146"/>
            <a:ext cx="634028" cy="477151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肘形连接符 74"/>
          <p:cNvCxnSpPr>
            <a:stCxn id="55" idx="3"/>
            <a:endCxn id="56" idx="1"/>
          </p:cNvCxnSpPr>
          <p:nvPr/>
        </p:nvCxnSpPr>
        <p:spPr>
          <a:xfrm>
            <a:off x="2883561" y="1981705"/>
            <a:ext cx="626603" cy="519441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肘形连接符 80"/>
          <p:cNvCxnSpPr>
            <a:stCxn id="56" idx="3"/>
            <a:endCxn id="5" idx="1"/>
          </p:cNvCxnSpPr>
          <p:nvPr/>
        </p:nvCxnSpPr>
        <p:spPr>
          <a:xfrm>
            <a:off x="4930604" y="2501135"/>
            <a:ext cx="615547" cy="1270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肘形连接符 90"/>
          <p:cNvCxnSpPr>
            <a:stCxn id="5" idx="3"/>
            <a:endCxn id="10" idx="1"/>
          </p:cNvCxnSpPr>
          <p:nvPr/>
        </p:nvCxnSpPr>
        <p:spPr>
          <a:xfrm>
            <a:off x="6776159" y="2501135"/>
            <a:ext cx="718004" cy="1270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直接箭头连接符 95"/>
          <p:cNvCxnSpPr/>
          <p:nvPr/>
        </p:nvCxnSpPr>
        <p:spPr>
          <a:xfrm>
            <a:off x="4272581" y="2900033"/>
            <a:ext cx="2397163" cy="82550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文本框 42"/>
          <p:cNvSpPr txBox="1"/>
          <p:nvPr/>
        </p:nvSpPr>
        <p:spPr>
          <a:xfrm>
            <a:off x="6846824" y="3571637"/>
            <a:ext cx="1531112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导入错误提示：</a:t>
            </a: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25" y="3946285"/>
            <a:ext cx="4686707" cy="1638443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96192"/>
              </p:ext>
            </p:extLst>
          </p:nvPr>
        </p:nvGraphicFramePr>
        <p:xfrm>
          <a:off x="524803" y="4348423"/>
          <a:ext cx="4638801" cy="1742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6267"/>
                <a:gridCol w="1546267"/>
                <a:gridCol w="154626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检验调拨计划场景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报错提醒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商家应对操作</a:t>
                      </a:r>
                      <a:endParaRPr lang="zh-CN" alt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校验是否有菜鸟认证的箱规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货品箱规为空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Bms</a:t>
                      </a:r>
                      <a:r>
                        <a:rPr lang="zh-CN" altLang="en-US" sz="1200" dirty="0" smtClean="0"/>
                        <a:t>上操作箱规－运输单元校验</a:t>
                      </a:r>
                      <a:endParaRPr lang="zh-CN" alt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校验调拨数量是否按箱规取整数倍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未按箱规调拨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调整调拨数量，箱规整数倍</a:t>
                      </a:r>
                      <a:endParaRPr lang="zh-CN" alt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校验菜鸟认证的货品体积、重量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货品基础信息为空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Bms</a:t>
                      </a:r>
                      <a:r>
                        <a:rPr lang="zh-CN" altLang="en-US" sz="1200" dirty="0" smtClean="0"/>
                        <a:t>上操作销售单元校验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06885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926704" y="153395"/>
            <a:ext cx="10515600" cy="838663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商家端：商家确认与创建调拨单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0140" y="1048999"/>
            <a:ext cx="11661359" cy="58090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299" y="2587087"/>
            <a:ext cx="1484548" cy="16280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19830" y="992055"/>
            <a:ext cx="1553991" cy="609397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可在右上角下载调拨模板，通过</a:t>
            </a:r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手工导入调拨计划。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商家手工导入的调拨计划，默认为审核通过的补货单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可批量关闭或单条关闭调拨计划单。商家可关闭所有状态都可以关闭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商家可查询不同状态的所有调拨计划单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商家可查询实际下发的调拨数量和时间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24501" y="2506551"/>
            <a:ext cx="1435395" cy="1025967"/>
            <a:chOff x="10544955" y="2575653"/>
            <a:chExt cx="1435395" cy="1025966"/>
          </a:xfrm>
        </p:grpSpPr>
        <p:sp>
          <p:nvSpPr>
            <p:cNvPr id="11" name="圆角矩形标注 10"/>
            <p:cNvSpPr/>
            <p:nvPr/>
          </p:nvSpPr>
          <p:spPr>
            <a:xfrm>
              <a:off x="10810769" y="3016828"/>
              <a:ext cx="1169581" cy="584791"/>
            </a:xfrm>
            <a:prstGeom prst="wedgeRoundRectCallout">
              <a:avLst>
                <a:gd name="adj1" fmla="val -53133"/>
                <a:gd name="adj2" fmla="val -7386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rgbClr val="FF0000"/>
                  </a:solidFill>
                </a:rPr>
                <a:t>商家可查询不同状态的调拨计划单</a:t>
              </a:r>
            </a:p>
          </p:txBody>
        </p:sp>
        <p:sp>
          <p:nvSpPr>
            <p:cNvPr id="12" name="七边形 11"/>
            <p:cNvSpPr/>
            <p:nvPr/>
          </p:nvSpPr>
          <p:spPr>
            <a:xfrm>
              <a:off x="10544955" y="2575653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24500" y="1505992"/>
            <a:ext cx="1334693" cy="441175"/>
            <a:chOff x="8693838" y="1388622"/>
            <a:chExt cx="1334693" cy="441175"/>
          </a:xfrm>
        </p:grpSpPr>
        <p:sp>
          <p:nvSpPr>
            <p:cNvPr id="14" name="矩形 13"/>
            <p:cNvSpPr/>
            <p:nvPr/>
          </p:nvSpPr>
          <p:spPr bwMode="auto">
            <a:xfrm>
              <a:off x="8984512" y="1469757"/>
              <a:ext cx="1044019" cy="360040"/>
            </a:xfrm>
            <a:prstGeom prst="rect">
              <a:avLst/>
            </a:prstGeom>
            <a:noFill/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七边形 14"/>
            <p:cNvSpPr/>
            <p:nvPr/>
          </p:nvSpPr>
          <p:spPr>
            <a:xfrm>
              <a:off x="8693838" y="1388622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9844" y="3647453"/>
            <a:ext cx="2989997" cy="611296"/>
            <a:chOff x="1463437" y="3259887"/>
            <a:chExt cx="2989997" cy="611296"/>
          </a:xfrm>
        </p:grpSpPr>
        <p:grpSp>
          <p:nvGrpSpPr>
            <p:cNvPr id="17" name="组合 16"/>
            <p:cNvGrpSpPr/>
            <p:nvPr/>
          </p:nvGrpSpPr>
          <p:grpSpPr>
            <a:xfrm>
              <a:off x="1463437" y="3259887"/>
              <a:ext cx="774631" cy="472141"/>
              <a:chOff x="1463437" y="3259887"/>
              <a:chExt cx="774631" cy="472141"/>
            </a:xfrm>
          </p:grpSpPr>
          <p:sp>
            <p:nvSpPr>
              <p:cNvPr id="19" name="七边形 18"/>
              <p:cNvSpPr/>
              <p:nvPr/>
            </p:nvSpPr>
            <p:spPr>
              <a:xfrm>
                <a:off x="1463437" y="3259887"/>
                <a:ext cx="265814" cy="274893"/>
              </a:xfrm>
              <a:prstGeom prst="hept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1637414" y="3425548"/>
                <a:ext cx="600654" cy="306480"/>
              </a:xfrm>
              <a:prstGeom prst="rect">
                <a:avLst/>
              </a:prstGeom>
              <a:noFill/>
              <a:ln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" name="圆角矩形标注 17"/>
            <p:cNvSpPr/>
            <p:nvPr/>
          </p:nvSpPr>
          <p:spPr>
            <a:xfrm>
              <a:off x="2963760" y="3286392"/>
              <a:ext cx="1489674" cy="584791"/>
            </a:xfrm>
            <a:prstGeom prst="wedgeRoundRectCallout">
              <a:avLst>
                <a:gd name="adj1" fmla="val -95053"/>
                <a:gd name="adj2" fmla="val 1766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rgbClr val="FF0000"/>
                  </a:solidFill>
                </a:rPr>
                <a:t>可关闭所有状态的调拨单，由下游系统返回是否取消成功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23545" y="5178279"/>
            <a:ext cx="1957875" cy="859684"/>
            <a:chOff x="10022475" y="3016828"/>
            <a:chExt cx="1957875" cy="859684"/>
          </a:xfrm>
        </p:grpSpPr>
        <p:sp>
          <p:nvSpPr>
            <p:cNvPr id="22" name="圆角矩形标注 21"/>
            <p:cNvSpPr/>
            <p:nvPr/>
          </p:nvSpPr>
          <p:spPr>
            <a:xfrm>
              <a:off x="10810769" y="3016828"/>
              <a:ext cx="1169581" cy="584791"/>
            </a:xfrm>
            <a:prstGeom prst="wedgeRoundRectCallout">
              <a:avLst>
                <a:gd name="adj1" fmla="val -65528"/>
                <a:gd name="adj2" fmla="val 9966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rgbClr val="FF0000"/>
                  </a:solidFill>
                </a:rPr>
                <a:t>商家可查询实际下发的调拨数量和时间</a:t>
              </a:r>
            </a:p>
          </p:txBody>
        </p:sp>
        <p:sp>
          <p:nvSpPr>
            <p:cNvPr id="23" name="七边形 22"/>
            <p:cNvSpPr/>
            <p:nvPr/>
          </p:nvSpPr>
          <p:spPr>
            <a:xfrm>
              <a:off x="10022475" y="3601619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298739" y="693453"/>
            <a:ext cx="6096000" cy="677107"/>
          </a:xfrm>
          <a:prstGeom prst="rect">
            <a:avLst/>
          </a:prstGeom>
        </p:spPr>
        <p:txBody>
          <a:bodyPr lIns="91422" tIns="45718" rIns="91422" bIns="45718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路径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b="1" dirty="0" smtClean="0">
                <a:solidFill>
                  <a:srgbClr val="FF0000"/>
                </a:solidFill>
              </a:rPr>
              <a:t>商家工作</a:t>
            </a:r>
            <a:r>
              <a:rPr lang="zh-CN" altLang="en-US" b="1" dirty="0">
                <a:solidFill>
                  <a:srgbClr val="FF0000"/>
                </a:solidFill>
              </a:rPr>
              <a:t>台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</a:rPr>
              <a:t>&gt;</a:t>
            </a:r>
            <a:r>
              <a:rPr lang="zh-CN" altLang="en-US" b="1" dirty="0" smtClean="0">
                <a:solidFill>
                  <a:srgbClr val="FF0000"/>
                </a:solidFill>
              </a:rPr>
              <a:t>计划管理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b="1" dirty="0" smtClean="0">
                <a:solidFill>
                  <a:srgbClr val="FF0000"/>
                </a:solidFill>
              </a:rPr>
              <a:t>补货单管理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 smtClean="0">
                <a:solidFill>
                  <a:srgbClr val="FF0000"/>
                </a:solidFill>
              </a:rPr>
              <a:t>调拨计划单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32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38200" y="365126"/>
            <a:ext cx="10515600" cy="838662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导入调拨建议</a:t>
            </a:r>
          </a:p>
        </p:txBody>
      </p:sp>
      <p:sp>
        <p:nvSpPr>
          <p:cNvPr id="3" name="AutoShape 2" descr="https://mail.alibaba-inc.com/attachment/downloadex?ri=%2Falimail%2FinternalLinks%2FrefreshToken&amp;o=1&amp;et=normal&amp;f=9c9d23f7-1b56-46ec-8716-bfdf53bda5fd&amp;e=hz_ronghua.frh%40alibaba.alibaba-inc.com&amp;n=temp4cj.png&amp;m=2_0%3ADzzzzycnxXL%24----4n82ik8&amp;ext=png"/>
          <p:cNvSpPr>
            <a:spLocks noChangeAspect="1" noChangeArrowheads="1"/>
          </p:cNvSpPr>
          <p:nvPr/>
        </p:nvSpPr>
        <p:spPr bwMode="auto">
          <a:xfrm>
            <a:off x="1468905" y="3805430"/>
            <a:ext cx="304024" cy="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07" tIns="45604" rIns="91207" bIns="45604" numCol="1" anchor="t" anchorCtr="0" compatLnSpc="1">
            <a:prstTxWarp prst="textNoShape">
              <a:avLst/>
            </a:prstTxWarp>
          </a:bodyPr>
          <a:lstStyle/>
          <a:p>
            <a:endParaRPr lang="zh-CN" altLang="en-US" sz="1895"/>
          </a:p>
        </p:txBody>
      </p:sp>
      <p:sp>
        <p:nvSpPr>
          <p:cNvPr id="4" name="矩形 3"/>
          <p:cNvSpPr/>
          <p:nvPr/>
        </p:nvSpPr>
        <p:spPr>
          <a:xfrm>
            <a:off x="503982" y="1192184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导入</a:t>
            </a:r>
            <a:endParaRPr lang="en-US" altLang="zh-CN" sz="2000" dirty="0" smtClean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商家</a:t>
            </a:r>
            <a:r>
              <a:rPr lang="zh-CN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</a:t>
            </a:r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根据导入模板一次导入多个调拨计划单，导入模板</a:t>
            </a:r>
            <a:r>
              <a:rPr lang="zh-CN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如下</a:t>
            </a:r>
            <a:r>
              <a:rPr lang="zh-CN" alt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74238" y="2987095"/>
            <a:ext cx="2762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导入</a:t>
            </a:r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红色部分必填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2" y="2078468"/>
            <a:ext cx="9630209" cy="7258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6948" y="3364150"/>
            <a:ext cx="573746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残损库存不可调拨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区域仓间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仅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整箱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，即箱规的整数倍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28307" y="4770158"/>
            <a:ext cx="55888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88" tIns="50788" rIns="50788" bIns="50788" numCol="1" spcCol="38098" rtlCol="0" anchor="ctr">
            <a:spAutoFit/>
          </a:bodyPr>
          <a:lstStyle/>
          <a:p>
            <a:pPr algn="ctr" defTabSz="825318" hangingPunct="0"/>
            <a:r>
              <a:rPr lang="zh-CN" altLang="en-US" sz="2800" dirty="0">
                <a:solidFill>
                  <a:srgbClr val="FF0000"/>
                </a:solidFill>
                <a:sym typeface="Helvetica Light"/>
              </a:rPr>
              <a:t>仓库</a:t>
            </a:r>
            <a:r>
              <a:rPr lang="en-US" altLang="zh-CN" sz="2800" dirty="0">
                <a:solidFill>
                  <a:srgbClr val="FF0000"/>
                </a:solidFill>
                <a:sym typeface="Helvetica Light"/>
              </a:rPr>
              <a:t>code</a:t>
            </a:r>
            <a:r>
              <a:rPr lang="zh-CN" altLang="en-US" sz="2800" dirty="0">
                <a:solidFill>
                  <a:srgbClr val="FF0000"/>
                </a:solidFill>
                <a:sym typeface="Helvetica Light"/>
              </a:rPr>
              <a:t>如不知，请询问菜鸟小二</a:t>
            </a:r>
          </a:p>
        </p:txBody>
      </p:sp>
    </p:spTree>
    <p:extLst>
      <p:ext uri="{BB962C8B-B14F-4D97-AF65-F5344CB8AC3E}">
        <p14:creationId xmlns:p14="http://schemas.microsoft.com/office/powerpoint/2010/main" val="3717853873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682869" y="2782624"/>
            <a:ext cx="466794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4000" dirty="0">
                <a:latin typeface="黑体"/>
                <a:ea typeface="黑体"/>
                <a:cs typeface="黑体"/>
              </a:rPr>
              <a:t>商家端调拨界面详情</a:t>
            </a:r>
            <a:endParaRPr sz="4000" dirty="0">
              <a:latin typeface="黑体"/>
              <a:ea typeface="黑体"/>
              <a:cs typeface="黑体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9" y="1963071"/>
            <a:ext cx="7740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0</a:t>
            </a:r>
            <a:r>
              <a:rPr lang="en-US" altLang="zh-CN" sz="5100" dirty="0"/>
              <a:t>3</a:t>
            </a:r>
            <a:endParaRPr sz="5100" dirty="0"/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3543083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88027" y="188913"/>
            <a:ext cx="10515600" cy="8382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中小件仓间调拨整体流程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3" y="1203789"/>
            <a:ext cx="103917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62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5" y="1011444"/>
            <a:ext cx="11662719" cy="4810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-153985"/>
            <a:ext cx="10515600" cy="83820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10437671" y="4498801"/>
            <a:ext cx="1575924" cy="599131"/>
          </a:xfrm>
          <a:prstGeom prst="wedgeRectCallout">
            <a:avLst>
              <a:gd name="adj1" fmla="val -4878"/>
              <a:gd name="adj2" fmla="val -167655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8" rIns="91422" bIns="45718" rtlCol="0" anchor="ctr"/>
          <a:lstStyle/>
          <a:p>
            <a:r>
              <a:rPr lang="zh-CN" altLang="en-US" sz="1100" dirty="0">
                <a:solidFill>
                  <a:srgbClr val="000000"/>
                </a:solidFill>
              </a:rPr>
              <a:t>点击“查看详情”可以查看每一个调拨单详细信息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10040046" y="2319585"/>
            <a:ext cx="1007919" cy="599131"/>
          </a:xfrm>
          <a:prstGeom prst="wedgeRectCallout">
            <a:avLst>
              <a:gd name="adj1" fmla="val 95806"/>
              <a:gd name="adj2" fmla="val 155173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8" rIns="91422" bIns="45718" rtlCol="0" anchor="ctr"/>
          <a:lstStyle/>
          <a:p>
            <a:r>
              <a:rPr lang="zh-CN" altLang="en-US" sz="1100" b="1" dirty="0">
                <a:solidFill>
                  <a:srgbClr val="000000"/>
                </a:solidFill>
              </a:rPr>
              <a:t>取消调拨单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955" y="6089269"/>
            <a:ext cx="10131136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路径：</a:t>
            </a:r>
            <a:r>
              <a:rPr lang="zh-CN" altLang="en-US" b="1" dirty="0">
                <a:solidFill>
                  <a:srgbClr val="FF0000"/>
                </a:solidFill>
              </a:rPr>
              <a:t>商家工作台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</a:rPr>
              <a:t>&gt;</a:t>
            </a:r>
            <a:r>
              <a:rPr lang="zh-CN" altLang="en-US" dirty="0">
                <a:solidFill>
                  <a:srgbClr val="FF0000"/>
                </a:solidFill>
              </a:rPr>
              <a:t>便捷入仓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dirty="0">
                <a:solidFill>
                  <a:srgbClr val="FF0000"/>
                </a:solidFill>
              </a:rPr>
              <a:t>调拨管理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dirty="0" smtClean="0">
                <a:solidFill>
                  <a:srgbClr val="FF0000"/>
                </a:solidFill>
              </a:rPr>
              <a:t>调拨单查询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869316" y="1412109"/>
            <a:ext cx="1092093" cy="599131"/>
          </a:xfrm>
          <a:prstGeom prst="wedgeRectCallout">
            <a:avLst>
              <a:gd name="adj1" fmla="val -48685"/>
              <a:gd name="adj2" fmla="val 146502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8" rIns="91422" bIns="45718" rtlCol="0" anchor="ctr"/>
          <a:lstStyle/>
          <a:p>
            <a:r>
              <a:rPr lang="zh-CN" altLang="en-US" sz="1100" b="1" dirty="0">
                <a:solidFill>
                  <a:srgbClr val="000000"/>
                </a:solidFill>
              </a:rPr>
              <a:t>导出调拨单详情</a:t>
            </a:r>
          </a:p>
        </p:txBody>
      </p:sp>
    </p:spTree>
    <p:extLst>
      <p:ext uri="{BB962C8B-B14F-4D97-AF65-F5344CB8AC3E}">
        <p14:creationId xmlns:p14="http://schemas.microsoft.com/office/powerpoint/2010/main" val="3394626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61409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4" y="1060713"/>
            <a:ext cx="9126992" cy="51233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3141" y="1387207"/>
            <a:ext cx="2311857" cy="2631488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fontAlgn="base"/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执行进度：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一个调拨单可能对应多个调拨出库单、多个调拨入库单，故存在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概念。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出库信息</a:t>
            </a:r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入库信息：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该调拨单对应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的多个调拨出、入单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信息。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952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71800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3129" y="968503"/>
            <a:ext cx="2311857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货品信息：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该调拨单下发的</a:t>
            </a:r>
            <a:r>
              <a:rPr lang="en-US" altLang="zh-CN" sz="1400" dirty="0" err="1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包括计划调拨数量、实际调出数量、实际入库数量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下发时调拨计划单时如果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可用库存，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按在仓可售良品库存量下发调拨指令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注：实际出库数量与实际入库数量，对比形成调拨差异单，触发投诉理赔。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本期项目商家可查考预计出库／入库时间在调拨安排，如有某入库单无及时上架的情况，小二在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人工线下介入做入库处理，请商家耐心等待。结果自动触发投诉理赔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14" y="1065809"/>
            <a:ext cx="8819475" cy="4562337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9297130" y="4612937"/>
            <a:ext cx="407349" cy="347468"/>
          </a:xfrm>
          <a:prstGeom prst="star5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9341700" y="2488823"/>
            <a:ext cx="407349" cy="347468"/>
          </a:xfrm>
          <a:prstGeom prst="star5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75488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74373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" y="1275796"/>
            <a:ext cx="9668665" cy="422316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802063" y="2799569"/>
            <a:ext cx="1575924" cy="402811"/>
          </a:xfrm>
          <a:prstGeom prst="wedgeRectCallout">
            <a:avLst>
              <a:gd name="adj1" fmla="val -4878"/>
              <a:gd name="adj2" fmla="val -167655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8" rIns="91422" bIns="45718" rtlCol="0" anchor="ctr"/>
          <a:lstStyle/>
          <a:p>
            <a:r>
              <a:rPr lang="zh-CN" altLang="en-US" sz="1100" dirty="0">
                <a:solidFill>
                  <a:srgbClr val="000000"/>
                </a:solidFill>
              </a:rPr>
              <a:t>点击“查看详情”可以跳转到客服平台</a:t>
            </a:r>
          </a:p>
        </p:txBody>
      </p:sp>
      <p:sp>
        <p:nvSpPr>
          <p:cNvPr id="8" name="矩形 7"/>
          <p:cNvSpPr/>
          <p:nvPr/>
        </p:nvSpPr>
        <p:spPr>
          <a:xfrm>
            <a:off x="9713141" y="968504"/>
            <a:ext cx="2311857" cy="147732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fontAlgn="base"/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投诉信息：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基于调拨差异系统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准实时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（一般入库单完成后的</a:t>
            </a:r>
            <a:r>
              <a:rPr lang="en-US" altLang="zh-CN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小时）生成投诉工单，可支持商家查看详情。</a:t>
            </a:r>
            <a:endParaRPr lang="en-US" altLang="zh-CN" sz="15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324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682869" y="2782624"/>
            <a:ext cx="5193729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lvl="0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调拨异常自动投诉理赔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9" y="1963071"/>
            <a:ext cx="7740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0</a:t>
            </a:r>
            <a:r>
              <a:rPr lang="zh-CN" altLang="zh-CN" sz="5100" dirty="0"/>
              <a:t>4</a:t>
            </a:r>
            <a:endParaRPr sz="5100" dirty="0"/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3958304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821230" y="332216"/>
            <a:ext cx="10502900" cy="1143000"/>
          </a:xfrm>
        </p:spPr>
        <p:txBody>
          <a:bodyPr>
            <a:normAutofit/>
          </a:bodyPr>
          <a:lstStyle/>
          <a:p>
            <a:r>
              <a:rPr kumimoji="1" lang="zh-CN" altLang="en-US" sz="3200" b="1" kern="1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微软雅黑" pitchFamily="34" charset="-122"/>
                <a:cs typeface="+mj-cs"/>
              </a:rPr>
              <a:t>仓间调拨投诉背景</a:t>
            </a:r>
          </a:p>
        </p:txBody>
      </p:sp>
      <p:sp>
        <p:nvSpPr>
          <p:cNvPr id="4" name="矩形 3"/>
          <p:cNvSpPr/>
          <p:nvPr/>
        </p:nvSpPr>
        <p:spPr>
          <a:xfrm>
            <a:off x="624000" y="1413001"/>
            <a:ext cx="11136000" cy="3919019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dirty="0" smtClean="0"/>
              <a:t>投诉赔付场景：区域仓与区域仓之间调拨中的差异场景</a:t>
            </a:r>
            <a:r>
              <a:rPr lang="zh-CN" altLang="en-US" dirty="0" smtClean="0">
                <a:solidFill>
                  <a:srgbClr val="FF6600"/>
                </a:solidFill>
              </a:rPr>
              <a:t>丢失、破损</a:t>
            </a:r>
            <a:endParaRPr lang="en-US" altLang="zh-CN" dirty="0">
              <a:solidFill>
                <a:srgbClr val="FF6600"/>
              </a:solidFill>
            </a:endParaRPr>
          </a:p>
          <a:p>
            <a:r>
              <a:rPr lang="zh-CN" altLang="en-US" dirty="0" smtClean="0"/>
              <a:t>发起方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单据：基于</a:t>
            </a:r>
            <a:r>
              <a:rPr lang="zh-CN" altLang="en-US" dirty="0" smtClean="0">
                <a:solidFill>
                  <a:srgbClr val="FF0000"/>
                </a:solidFill>
              </a:rPr>
              <a:t>调拨入库单与调拨出库单差异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008000"/>
                </a:solidFill>
              </a:rPr>
              <a:t>在调拨入库单上</a:t>
            </a:r>
            <a:r>
              <a:rPr lang="zh-CN" altLang="en-US" dirty="0" smtClean="0"/>
              <a:t>系统</a:t>
            </a:r>
            <a:r>
              <a:rPr lang="zh-CN" altLang="en-US" dirty="0" smtClean="0">
                <a:solidFill>
                  <a:schemeClr val="accent2"/>
                </a:solidFill>
              </a:rPr>
              <a:t>自动发起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投诉场景类型：</a:t>
            </a:r>
            <a:endParaRPr lang="en-US" altLang="zh-CN" dirty="0" smtClean="0"/>
          </a:p>
          <a:p>
            <a:r>
              <a:rPr lang="zh-CN" altLang="en-US" dirty="0" smtClean="0"/>
              <a:t>调拨外包破损</a:t>
            </a:r>
            <a:r>
              <a:rPr lang="zh-CN" altLang="en-US" dirty="0"/>
              <a:t>，货品丢失</a:t>
            </a:r>
          </a:p>
          <a:p>
            <a:r>
              <a:rPr lang="zh-CN" altLang="en-US" dirty="0"/>
              <a:t>调拨外包破损，货品破损</a:t>
            </a:r>
          </a:p>
          <a:p>
            <a:r>
              <a:rPr lang="zh-CN" altLang="en-US" dirty="0"/>
              <a:t>调拨外包完好，货品丢失</a:t>
            </a:r>
          </a:p>
          <a:p>
            <a:r>
              <a:rPr lang="zh-CN" altLang="en-US" dirty="0"/>
              <a:t>调拨外包完好，货品破损</a:t>
            </a:r>
          </a:p>
          <a:p>
            <a:r>
              <a:rPr lang="zh-CN" altLang="en-US" dirty="0" smtClean="0"/>
              <a:t>调拨整箱丢失</a:t>
            </a:r>
            <a:endParaRPr lang="en-US" altLang="zh-CN" dirty="0" smtClean="0"/>
          </a:p>
          <a:p>
            <a:endParaRPr lang="zh-CN" altLang="en-US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r>
              <a:rPr lang="zh-CN" altLang="en-US" sz="2100" dirty="0"/>
              <a:t>注：一个投诉工单处理一个调拨入库单的一个投诉场景，故可能存在一个调拨入库单投诉多个工单</a:t>
            </a:r>
          </a:p>
        </p:txBody>
      </p:sp>
    </p:spTree>
    <p:extLst>
      <p:ext uri="{BB962C8B-B14F-4D97-AF65-F5344CB8AC3E}">
        <p14:creationId xmlns:p14="http://schemas.microsoft.com/office/powerpoint/2010/main" val="1046861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投诉场景及判责赔付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4000" y="1413001"/>
            <a:ext cx="11136000" cy="415491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defTabSz="1218022"/>
            <a:endParaRPr lang="zh-CN" altLang="en-US" dirty="0">
              <a:solidFill>
                <a:srgbClr val="4B4D4F"/>
              </a:solidFill>
              <a:latin typeface="Calibri"/>
              <a:ea typeface="幼圆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6979"/>
              </p:ext>
            </p:extLst>
          </p:nvPr>
        </p:nvGraphicFramePr>
        <p:xfrm>
          <a:off x="575942" y="1107567"/>
          <a:ext cx="8289617" cy="44462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64736"/>
                <a:gridCol w="2656109"/>
                <a:gridCol w="2656109"/>
                <a:gridCol w="1312663"/>
              </a:tblGrid>
              <a:tr h="5905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投诉类型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业务线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仓库登记场景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赔付商家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0772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调拨外包破损，货品丢失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小电、美妆、快消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运输包装破损，货物丢失</a:t>
                      </a:r>
                      <a:endParaRPr lang="en-US" altLang="zh-CN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／货物全损（机损）仓库拒收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1914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调拨外包破损，货品破损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小电</a:t>
                      </a:r>
                      <a:endParaRPr lang="zh-CN" altLang="zh-CN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运输包装调拨破损，销售包装破损</a:t>
                      </a:r>
                      <a:r>
                        <a:rPr lang="zh-CN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（箱损）</a:t>
                      </a:r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，货物完好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/>
                        <a:t>3%</a:t>
                      </a:r>
                      <a:r>
                        <a:rPr lang="zh-CN" altLang="en-US" sz="1500" dirty="0" smtClean="0"/>
                        <a:t>货值最高不超过</a:t>
                      </a:r>
                      <a:r>
                        <a:rPr lang="en-US" altLang="zh-CN" sz="1500" dirty="0" smtClean="0"/>
                        <a:t>50</a:t>
                      </a:r>
                      <a:r>
                        <a:rPr lang="zh-CN" altLang="en-US" sz="1500" dirty="0" smtClean="0"/>
                        <a:t>元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1914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调拨外包完好，货品丢失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小电、美妆、快消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运输包装完好，货物丢失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en-US" altLang="zh-CN" sz="1500" dirty="0" smtClean="0">
                        <a:effectLst/>
                      </a:endParaRPr>
                    </a:p>
                    <a:p>
                      <a:pPr algn="ctr"/>
                      <a:r>
                        <a:rPr lang="zh-CN" altLang="en-US" sz="1500" dirty="0" smtClean="0">
                          <a:effectLst/>
                        </a:rPr>
                        <a:t>／</a:t>
                      </a:r>
                      <a:r>
                        <a:rPr lang="zh-CN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货物全损（机损）仓库拒收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</a:p>
                  </a:txBody>
                  <a:tcPr marL="121920" marR="121920" marT="60960" marB="60960" anchor="ctr"/>
                </a:tc>
              </a:tr>
              <a:tr h="81914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调拨外包完好，货品破损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小电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运输包装完好，销售包装破损</a:t>
                      </a:r>
                      <a:r>
                        <a:rPr lang="zh-CN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（箱损）</a:t>
                      </a:r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，货物完好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3%</a:t>
                      </a:r>
                      <a:r>
                        <a:rPr lang="zh-CN" altLang="en-US" sz="1500" dirty="0" smtClean="0"/>
                        <a:t>货值最高不超过</a:t>
                      </a:r>
                      <a:r>
                        <a:rPr lang="en-US" altLang="zh-CN" sz="1500" dirty="0" smtClean="0"/>
                        <a:t>50</a:t>
                      </a:r>
                      <a:r>
                        <a:rPr lang="zh-CN" altLang="en-US" sz="1500" dirty="0" smtClean="0"/>
                        <a:t>元</a:t>
                      </a:r>
                    </a:p>
                  </a:txBody>
                  <a:tcPr marL="121920" marR="121920" marT="60960" marB="60960" anchor="ctr"/>
                </a:tc>
              </a:tr>
              <a:tr h="59054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调拨整箱丢失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小电、美妆、快消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运输箱包装整箱丢失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78345" y="5690903"/>
            <a:ext cx="8499215" cy="96949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endParaRPr lang="en-US" altLang="zh-CN" dirty="0"/>
          </a:p>
          <a:p>
            <a:r>
              <a:rPr lang="zh-CN" altLang="en-US" dirty="0" smtClean="0"/>
              <a:t>注：此调拨外包</a:t>
            </a:r>
            <a:r>
              <a:rPr lang="zh-CN" altLang="en-US" dirty="0" smtClean="0">
                <a:solidFill>
                  <a:srgbClr val="DC5C31"/>
                </a:solidFill>
              </a:rPr>
              <a:t>指物流运输包装（商家入库包装）</a:t>
            </a:r>
            <a:endParaRPr lang="en-US" altLang="zh-CN" dirty="0">
              <a:solidFill>
                <a:srgbClr val="DC5C31"/>
              </a:solidFill>
            </a:endParaRPr>
          </a:p>
          <a:p>
            <a:r>
              <a:rPr lang="en-US" altLang="zh-CN" dirty="0" smtClean="0"/>
              <a:t>         </a:t>
            </a:r>
            <a:r>
              <a:rPr lang="zh-CN" altLang="en-US" dirty="0" smtClean="0"/>
              <a:t>货物破损</a:t>
            </a:r>
            <a:r>
              <a:rPr lang="zh-CN" altLang="en-US" dirty="0" smtClean="0">
                <a:solidFill>
                  <a:srgbClr val="DC5C31"/>
                </a:solidFill>
              </a:rPr>
              <a:t>指销售包装破损</a:t>
            </a:r>
            <a:r>
              <a:rPr lang="zh-CN" altLang="en-US" dirty="0">
                <a:solidFill>
                  <a:srgbClr val="DC5C31"/>
                </a:solidFill>
              </a:rPr>
              <a:t>，</a:t>
            </a:r>
            <a:r>
              <a:rPr lang="zh-CN" altLang="en-US" dirty="0">
                <a:solidFill>
                  <a:srgbClr val="000000"/>
                </a:solidFill>
              </a:rPr>
              <a:t>入库残次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36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四、投诉工单案例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84000" y="1221001"/>
            <a:ext cx="3264000" cy="3046984"/>
          </a:xfrm>
          <a:prstGeom prst="rect">
            <a:avLst/>
          </a:prstGeom>
        </p:spPr>
        <p:txBody>
          <a:bodyPr wrap="square" lIns="121901" tIns="60950" rIns="121901" bIns="60950">
            <a:spAutoFit/>
          </a:bodyPr>
          <a:lstStyle/>
          <a:p>
            <a:pPr defTabSz="1218142"/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1.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调拨投诉场景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 smtClean="0">
                <a:solidFill>
                  <a:srgbClr val="4B4D4F"/>
                </a:solidFill>
                <a:latin typeface="Calibri"/>
                <a:ea typeface="幼圆"/>
              </a:rPr>
              <a:t>可通过投诉类型及发起方判定是否属于调拨场景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下的系统自动触发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2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关联投诉编号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一个调拨入库单可能存在多个投诉工单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3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投诉赔付金额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参考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bi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取值，如无，商家提供货值证明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0" y="1029004"/>
            <a:ext cx="8255999" cy="4799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1" y="5675268"/>
            <a:ext cx="10421091" cy="1182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567" y="178562"/>
            <a:ext cx="5081890" cy="54440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848191" y="4280650"/>
            <a:ext cx="2989836" cy="129265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829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4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投诉凭证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29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收货仓库与干线交接登记确认的差异情况及签字，照</a:t>
            </a:r>
            <a:r>
              <a:rPr lang="zh-CN" altLang="en-US" dirty="0" smtClean="0">
                <a:solidFill>
                  <a:srgbClr val="4B4D4F"/>
                </a:solidFill>
                <a:latin typeface="Calibri"/>
                <a:ea typeface="幼圆"/>
              </a:rPr>
              <a:t>片上传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13654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装饰图形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" y="3"/>
            <a:ext cx="1218965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609642" y="2132760"/>
            <a:ext cx="5381156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THANKS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2634" y="442928"/>
            <a:ext cx="1372990" cy="477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75896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idx="4294967295"/>
          </p:nvPr>
        </p:nvSpPr>
        <p:spPr>
          <a:xfrm>
            <a:off x="1009063" y="130936"/>
            <a:ext cx="10515600" cy="8382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中小件仓间调拨整体流程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335360" y="1523101"/>
            <a:ext cx="11377264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2" tIns="45718" rIns="91422" bIns="45718" anchor="ctr"/>
          <a:lstStyle/>
          <a:p>
            <a:pPr>
              <a:defRPr/>
            </a:pPr>
            <a:endParaRPr lang="zh-CN" altLang="en-US" kern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151" y="1049681"/>
            <a:ext cx="1620000" cy="338555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</a:t>
            </a:r>
          </a:p>
        </p:txBody>
      </p:sp>
      <p:cxnSp>
        <p:nvCxnSpPr>
          <p:cNvPr id="11" name="直接连接符 9"/>
          <p:cNvCxnSpPr/>
          <p:nvPr/>
        </p:nvCxnSpPr>
        <p:spPr>
          <a:xfrm>
            <a:off x="1775520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1847528" y="1049693"/>
            <a:ext cx="1620000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5063" y="1700808"/>
            <a:ext cx="1368000" cy="576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>
              <a:defRPr/>
            </a:pP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调拨线路需求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27928" y="1049693"/>
            <a:ext cx="1620000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配运营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9896" y="1049693"/>
            <a:ext cx="1773597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菜鸟调拨平台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6743" y="1049693"/>
            <a:ext cx="1620000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47"/>
          <p:cNvCxnSpPr/>
          <p:nvPr/>
        </p:nvCxnSpPr>
        <p:spPr>
          <a:xfrm>
            <a:off x="3431704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18" name="直接连接符 48"/>
          <p:cNvCxnSpPr/>
          <p:nvPr/>
        </p:nvCxnSpPr>
        <p:spPr>
          <a:xfrm>
            <a:off x="50878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19" name="直接连接符 49"/>
          <p:cNvCxnSpPr/>
          <p:nvPr/>
        </p:nvCxnSpPr>
        <p:spPr>
          <a:xfrm>
            <a:off x="68880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20" name="直接连接符 51"/>
          <p:cNvCxnSpPr/>
          <p:nvPr/>
        </p:nvCxnSpPr>
        <p:spPr>
          <a:xfrm>
            <a:off x="86882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21" name="直接连接符 53"/>
          <p:cNvCxnSpPr/>
          <p:nvPr/>
        </p:nvCxnSpPr>
        <p:spPr>
          <a:xfrm>
            <a:off x="104884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sp>
        <p:nvSpPr>
          <p:cNvPr id="22" name="圆角矩形 21"/>
          <p:cNvSpPr/>
          <p:nvPr/>
        </p:nvSpPr>
        <p:spPr>
          <a:xfrm>
            <a:off x="3575720" y="1700808"/>
            <a:ext cx="1368000" cy="576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>
              <a:defRPr/>
            </a:pPr>
            <a:r>
              <a:rPr kumimoji="1" lang="en-US" altLang="zh-CN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CP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招标报价和商家报价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575720" y="242088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>
              <a:defRPr/>
            </a:pP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维护干线资源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912923" y="242088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设置调拨线路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104264" y="1700808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调拨发货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62391" y="1049693"/>
            <a:ext cx="1620000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832304" y="2529955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派车运输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7086053" y="496854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调拨收货</a:t>
            </a:r>
          </a:p>
        </p:txBody>
      </p:sp>
      <p:cxnSp>
        <p:nvCxnSpPr>
          <p:cNvPr id="30" name="肘形连接符 29"/>
          <p:cNvCxnSpPr>
            <a:stCxn id="28" idx="2"/>
            <a:endCxn id="29" idx="3"/>
          </p:cNvCxnSpPr>
          <p:nvPr/>
        </p:nvCxnSpPr>
        <p:spPr>
          <a:xfrm rot="5400000">
            <a:off x="7909895" y="3650125"/>
            <a:ext cx="2150591" cy="1062251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76"/>
          <p:cNvCxnSpPr>
            <a:stCxn id="29" idx="1"/>
            <a:endCxn id="38" idx="3"/>
          </p:cNvCxnSpPr>
          <p:nvPr/>
        </p:nvCxnSpPr>
        <p:spPr>
          <a:xfrm flipH="1">
            <a:off x="6700115" y="5256544"/>
            <a:ext cx="385940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1912923" y="339970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设置商家调拨方案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25063" y="522926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创建调拨单</a:t>
            </a:r>
          </a:p>
        </p:txBody>
      </p:sp>
      <p:cxnSp>
        <p:nvCxnSpPr>
          <p:cNvPr id="34" name="肘形连接符 33"/>
          <p:cNvCxnSpPr>
            <a:stCxn id="33" idx="2"/>
            <a:endCxn id="42" idx="1"/>
          </p:cNvCxnSpPr>
          <p:nvPr/>
        </p:nvCxnSpPr>
        <p:spPr>
          <a:xfrm rot="5400000" flipH="1" flipV="1">
            <a:off x="2079551" y="2542723"/>
            <a:ext cx="2192064" cy="4333039"/>
          </a:xfrm>
          <a:prstGeom prst="bentConnector4">
            <a:avLst>
              <a:gd name="adj1" fmla="val -10429"/>
              <a:gd name="adj2" fmla="val 57893"/>
            </a:avLst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560497" y="1049693"/>
            <a:ext cx="1254091" cy="384719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>
              <a:defRPr/>
            </a:pPr>
            <a:r>
              <a:rPr lang="zh-CN" altLang="en-US" b="1" kern="0" dirty="0" smtClean="0">
                <a:solidFill>
                  <a:prstClr val="black"/>
                </a:solidFill>
              </a:rPr>
              <a:t>商家运营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0636896" y="5946988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索赔处理</a:t>
            </a:r>
          </a:p>
        </p:txBody>
      </p:sp>
      <p:cxnSp>
        <p:nvCxnSpPr>
          <p:cNvPr id="37" name="肘形连接符 36"/>
          <p:cNvCxnSpPr>
            <a:stCxn id="38" idx="2"/>
            <a:endCxn id="39" idx="1"/>
          </p:cNvCxnSpPr>
          <p:nvPr/>
        </p:nvCxnSpPr>
        <p:spPr>
          <a:xfrm rot="16200000" flipH="1">
            <a:off x="6663447" y="4897222"/>
            <a:ext cx="690444" cy="1985111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5332113" y="496854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调拨差异单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8001237" y="5946988"/>
            <a:ext cx="1374127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差异</a:t>
            </a:r>
            <a:r>
              <a:rPr kumimoji="1" lang="en-US" altLang="zh-CN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&amp;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判责处理</a:t>
            </a:r>
          </a:p>
        </p:txBody>
      </p:sp>
      <p:cxnSp>
        <p:nvCxnSpPr>
          <p:cNvPr id="40" name="直接箭头连接符 16"/>
          <p:cNvCxnSpPr>
            <a:stCxn id="39" idx="3"/>
            <a:endCxn id="36" idx="1"/>
          </p:cNvCxnSpPr>
          <p:nvPr/>
        </p:nvCxnSpPr>
        <p:spPr>
          <a:xfrm>
            <a:off x="9375364" y="6234988"/>
            <a:ext cx="1261545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5342103" y="3325200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下发调拨出库单</a:t>
            </a:r>
          </a:p>
        </p:txBody>
      </p:sp>
      <p:cxnSp>
        <p:nvCxnSpPr>
          <p:cNvPr id="43" name="直线箭头连接符 1139"/>
          <p:cNvCxnSpPr>
            <a:stCxn id="13" idx="3"/>
            <a:endCxn id="22" idx="1"/>
          </p:cNvCxnSpPr>
          <p:nvPr/>
        </p:nvCxnSpPr>
        <p:spPr>
          <a:xfrm>
            <a:off x="1693074" y="1988808"/>
            <a:ext cx="1882657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1143"/>
          <p:cNvCxnSpPr>
            <a:stCxn id="23" idx="1"/>
            <a:endCxn id="24" idx="3"/>
          </p:cNvCxnSpPr>
          <p:nvPr/>
        </p:nvCxnSpPr>
        <p:spPr>
          <a:xfrm flipH="1">
            <a:off x="3280924" y="2708888"/>
            <a:ext cx="294797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1147"/>
          <p:cNvCxnSpPr>
            <a:stCxn id="24" idx="2"/>
            <a:endCxn id="32" idx="0"/>
          </p:cNvCxnSpPr>
          <p:nvPr/>
        </p:nvCxnSpPr>
        <p:spPr>
          <a:xfrm>
            <a:off x="2596923" y="2996891"/>
            <a:ext cx="0" cy="40282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26" idx="3"/>
            <a:endCxn id="28" idx="0"/>
          </p:cNvCxnSpPr>
          <p:nvPr/>
        </p:nvCxnSpPr>
        <p:spPr>
          <a:xfrm>
            <a:off x="8472264" y="1988809"/>
            <a:ext cx="1044040" cy="541147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1167"/>
          <p:cNvCxnSpPr>
            <a:stCxn id="22" idx="2"/>
            <a:endCxn id="23" idx="0"/>
          </p:cNvCxnSpPr>
          <p:nvPr/>
        </p:nvCxnSpPr>
        <p:spPr>
          <a:xfrm>
            <a:off x="4259720" y="2276808"/>
            <a:ext cx="0" cy="14408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32" idx="2"/>
            <a:endCxn id="33" idx="0"/>
          </p:cNvCxnSpPr>
          <p:nvPr/>
        </p:nvCxnSpPr>
        <p:spPr>
          <a:xfrm rot="5400000">
            <a:off x="1176215" y="3808559"/>
            <a:ext cx="1253556" cy="1587860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579416" y="2636912"/>
            <a:ext cx="859321" cy="2880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开始</a:t>
            </a:r>
          </a:p>
        </p:txBody>
      </p:sp>
      <p:sp>
        <p:nvSpPr>
          <p:cNvPr id="54" name="椭圆 53"/>
          <p:cNvSpPr/>
          <p:nvPr/>
        </p:nvSpPr>
        <p:spPr>
          <a:xfrm>
            <a:off x="10887008" y="5229232"/>
            <a:ext cx="859321" cy="2880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结束</a:t>
            </a:r>
          </a:p>
        </p:txBody>
      </p:sp>
      <p:cxnSp>
        <p:nvCxnSpPr>
          <p:cNvPr id="55" name="直线箭头连接符 11"/>
          <p:cNvCxnSpPr>
            <a:stCxn id="53" idx="0"/>
            <a:endCxn id="13" idx="2"/>
          </p:cNvCxnSpPr>
          <p:nvPr/>
        </p:nvCxnSpPr>
        <p:spPr>
          <a:xfrm flipH="1" flipV="1">
            <a:off x="1009076" y="2276808"/>
            <a:ext cx="1" cy="360104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13"/>
          <p:cNvCxnSpPr>
            <a:stCxn id="36" idx="0"/>
            <a:endCxn id="54" idx="4"/>
          </p:cNvCxnSpPr>
          <p:nvPr/>
        </p:nvCxnSpPr>
        <p:spPr>
          <a:xfrm flipH="1" flipV="1">
            <a:off x="11316669" y="5517235"/>
            <a:ext cx="4239" cy="429756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42" idx="0"/>
            <a:endCxn id="26" idx="2"/>
          </p:cNvCxnSpPr>
          <p:nvPr/>
        </p:nvCxnSpPr>
        <p:spPr>
          <a:xfrm rot="5400000" flipH="1" flipV="1">
            <a:off x="6382987" y="1919925"/>
            <a:ext cx="1048392" cy="1762163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5322124" y="4104899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22" tIns="45718" rIns="91422" bIns="45718"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下发调拨入库单</a:t>
            </a:r>
          </a:p>
        </p:txBody>
      </p:sp>
      <p:cxnSp>
        <p:nvCxnSpPr>
          <p:cNvPr id="80" name="肘形连接符 79"/>
          <p:cNvCxnSpPr>
            <a:stCxn id="59" idx="3"/>
            <a:endCxn id="29" idx="0"/>
          </p:cNvCxnSpPr>
          <p:nvPr/>
        </p:nvCxnSpPr>
        <p:spPr>
          <a:xfrm>
            <a:off x="6690136" y="4392909"/>
            <a:ext cx="1079929" cy="575647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51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838200" y="304177"/>
            <a:ext cx="10515600" cy="838663"/>
          </a:xfrm>
          <a:prstGeom prst="rect">
            <a:avLst/>
          </a:prstGeom>
        </p:spPr>
        <p:txBody>
          <a:bodyPr lIns="91422" tIns="45718" rIns="91422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</a:rPr>
              <a:t>中小件仓间调拨</a:t>
            </a:r>
            <a:r>
              <a:rPr lang="en-US" altLang="zh-CN" dirty="0" smtClean="0">
                <a:solidFill>
                  <a:srgbClr val="000000"/>
                </a:solidFill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</a:rPr>
              <a:t>调拨平台系统操作介绍</a:t>
            </a:r>
            <a:endParaRPr lang="zh-CN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61509"/>
              </p:ext>
            </p:extLst>
          </p:nvPr>
        </p:nvGraphicFramePr>
        <p:xfrm>
          <a:off x="838200" y="1382713"/>
          <a:ext cx="10515600" cy="479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055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762040" y="2781761"/>
            <a:ext cx="518090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lvl="0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运输单元箱规体积规范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8" y="1963071"/>
            <a:ext cx="7740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01</a:t>
            </a:r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1572298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 descr="http://img2.imgtn.bdimg.com/it/u=1011801330,3539494266&amp;fm=21&amp;gp=0.jpg"/>
          <p:cNvSpPr>
            <a:spLocks noChangeAspect="1" noChangeArrowheads="1"/>
          </p:cNvSpPr>
          <p:nvPr/>
        </p:nvSpPr>
        <p:spPr bwMode="auto">
          <a:xfrm>
            <a:off x="3079631" y="-9513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>
            <a:off x="2547856" y="1313360"/>
            <a:ext cx="3364869" cy="2946197"/>
          </a:xfrm>
          <a:custGeom>
            <a:avLst/>
            <a:gdLst>
              <a:gd name="connsiteX0" fmla="*/ 1331748 w 2590131"/>
              <a:gd name="connsiteY0" fmla="*/ 0 h 1737108"/>
              <a:gd name="connsiteX1" fmla="*/ 1824329 w 2590131"/>
              <a:gd name="connsiteY1" fmla="*/ 269982 h 1737108"/>
              <a:gd name="connsiteX2" fmla="*/ 1989086 w 2590131"/>
              <a:gd name="connsiteY2" fmla="*/ 1299712 h 1737108"/>
              <a:gd name="connsiteX3" fmla="*/ 1981650 w 2590131"/>
              <a:gd name="connsiteY3" fmla="*/ 1301669 h 1737108"/>
              <a:gd name="connsiteX4" fmla="*/ 1981573 w 2590131"/>
              <a:gd name="connsiteY4" fmla="*/ 1302505 h 1737108"/>
              <a:gd name="connsiteX5" fmla="*/ 1912938 w 2590131"/>
              <a:gd name="connsiteY5" fmla="*/ 1531930 h 1737108"/>
              <a:gd name="connsiteX6" fmla="*/ 1486636 w 2590131"/>
              <a:gd name="connsiteY6" fmla="*/ 1737108 h 1737108"/>
              <a:gd name="connsiteX7" fmla="*/ 1696726 w 2590131"/>
              <a:gd name="connsiteY7" fmla="*/ 1399645 h 1737108"/>
              <a:gd name="connsiteX8" fmla="*/ 1687689 w 2590131"/>
              <a:gd name="connsiteY8" fmla="*/ 1379027 h 1737108"/>
              <a:gd name="connsiteX9" fmla="*/ 1676048 w 2590131"/>
              <a:gd name="connsiteY9" fmla="*/ 1382090 h 1737108"/>
              <a:gd name="connsiteX10" fmla="*/ 847095 w 2590131"/>
              <a:gd name="connsiteY10" fmla="*/ 1357865 h 1737108"/>
              <a:gd name="connsiteX11" fmla="*/ 765530 w 2590131"/>
              <a:gd name="connsiteY11" fmla="*/ 1295103 h 1737108"/>
              <a:gd name="connsiteX12" fmla="*/ 762632 w 2590131"/>
              <a:gd name="connsiteY12" fmla="*/ 1296676 h 1737108"/>
              <a:gd name="connsiteX13" fmla="*/ 560291 w 2590131"/>
              <a:gd name="connsiteY13" fmla="*/ 1337526 h 1737108"/>
              <a:gd name="connsiteX14" fmla="*/ 519829 w 2590131"/>
              <a:gd name="connsiteY14" fmla="*/ 1337526 h 1737108"/>
              <a:gd name="connsiteX15" fmla="*/ 0 w 2590131"/>
              <a:gd name="connsiteY15" fmla="*/ 817697 h 1737108"/>
              <a:gd name="connsiteX16" fmla="*/ 0 w 2590131"/>
              <a:gd name="connsiteY16" fmla="*/ 777235 h 1737108"/>
              <a:gd name="connsiteX17" fmla="*/ 519829 w 2590131"/>
              <a:gd name="connsiteY17" fmla="*/ 257406 h 1737108"/>
              <a:gd name="connsiteX18" fmla="*/ 560291 w 2590131"/>
              <a:gd name="connsiteY18" fmla="*/ 257406 h 1737108"/>
              <a:gd name="connsiteX19" fmla="*/ 665055 w 2590131"/>
              <a:gd name="connsiteY19" fmla="*/ 267967 h 1737108"/>
              <a:gd name="connsiteX20" fmla="*/ 760997 w 2590131"/>
              <a:gd name="connsiteY20" fmla="*/ 297749 h 1737108"/>
              <a:gd name="connsiteX21" fmla="*/ 761648 w 2590131"/>
              <a:gd name="connsiteY21" fmla="*/ 278220 h 1737108"/>
              <a:gd name="connsiteX22" fmla="*/ 1331748 w 2590131"/>
              <a:gd name="connsiteY22" fmla="*/ 0 h 1737108"/>
              <a:gd name="connsiteX0" fmla="*/ 1331748 w 2590131"/>
              <a:gd name="connsiteY0" fmla="*/ 0 h 1737108"/>
              <a:gd name="connsiteX1" fmla="*/ 1824329 w 2590131"/>
              <a:gd name="connsiteY1" fmla="*/ 269982 h 1737108"/>
              <a:gd name="connsiteX2" fmla="*/ 1989086 w 2590131"/>
              <a:gd name="connsiteY2" fmla="*/ 1299712 h 1737108"/>
              <a:gd name="connsiteX3" fmla="*/ 1981650 w 2590131"/>
              <a:gd name="connsiteY3" fmla="*/ 1301669 h 1737108"/>
              <a:gd name="connsiteX4" fmla="*/ 1981573 w 2590131"/>
              <a:gd name="connsiteY4" fmla="*/ 1302505 h 1737108"/>
              <a:gd name="connsiteX5" fmla="*/ 1912938 w 2590131"/>
              <a:gd name="connsiteY5" fmla="*/ 1531930 h 1737108"/>
              <a:gd name="connsiteX6" fmla="*/ 1486636 w 2590131"/>
              <a:gd name="connsiteY6" fmla="*/ 1737108 h 1737108"/>
              <a:gd name="connsiteX7" fmla="*/ 1696726 w 2590131"/>
              <a:gd name="connsiteY7" fmla="*/ 1399645 h 1737108"/>
              <a:gd name="connsiteX8" fmla="*/ 1687689 w 2590131"/>
              <a:gd name="connsiteY8" fmla="*/ 1379027 h 1737108"/>
              <a:gd name="connsiteX9" fmla="*/ 1676048 w 2590131"/>
              <a:gd name="connsiteY9" fmla="*/ 1382090 h 1737108"/>
              <a:gd name="connsiteX10" fmla="*/ 847095 w 2590131"/>
              <a:gd name="connsiteY10" fmla="*/ 1357865 h 1737108"/>
              <a:gd name="connsiteX11" fmla="*/ 765530 w 2590131"/>
              <a:gd name="connsiteY11" fmla="*/ 1295103 h 1737108"/>
              <a:gd name="connsiteX12" fmla="*/ 762632 w 2590131"/>
              <a:gd name="connsiteY12" fmla="*/ 1296676 h 1737108"/>
              <a:gd name="connsiteX13" fmla="*/ 560291 w 2590131"/>
              <a:gd name="connsiteY13" fmla="*/ 1337526 h 1737108"/>
              <a:gd name="connsiteX14" fmla="*/ 519829 w 2590131"/>
              <a:gd name="connsiteY14" fmla="*/ 1337526 h 1737108"/>
              <a:gd name="connsiteX15" fmla="*/ 0 w 2590131"/>
              <a:gd name="connsiteY15" fmla="*/ 817697 h 1737108"/>
              <a:gd name="connsiteX16" fmla="*/ 0 w 2590131"/>
              <a:gd name="connsiteY16" fmla="*/ 777235 h 1737108"/>
              <a:gd name="connsiteX17" fmla="*/ 519829 w 2590131"/>
              <a:gd name="connsiteY17" fmla="*/ 257406 h 1737108"/>
              <a:gd name="connsiteX18" fmla="*/ 560291 w 2590131"/>
              <a:gd name="connsiteY18" fmla="*/ 257406 h 1737108"/>
              <a:gd name="connsiteX19" fmla="*/ 665055 w 2590131"/>
              <a:gd name="connsiteY19" fmla="*/ 267967 h 1737108"/>
              <a:gd name="connsiteX20" fmla="*/ 760997 w 2590131"/>
              <a:gd name="connsiteY20" fmla="*/ 297749 h 1737108"/>
              <a:gd name="connsiteX21" fmla="*/ 1331748 w 2590131"/>
              <a:gd name="connsiteY21" fmla="*/ 0 h 1737108"/>
              <a:gd name="connsiteX0" fmla="*/ 1331748 w 2590131"/>
              <a:gd name="connsiteY0" fmla="*/ 0 h 1737108"/>
              <a:gd name="connsiteX1" fmla="*/ 1824329 w 2590131"/>
              <a:gd name="connsiteY1" fmla="*/ 269982 h 1737108"/>
              <a:gd name="connsiteX2" fmla="*/ 1989086 w 2590131"/>
              <a:gd name="connsiteY2" fmla="*/ 1299712 h 1737108"/>
              <a:gd name="connsiteX3" fmla="*/ 1981650 w 2590131"/>
              <a:gd name="connsiteY3" fmla="*/ 1301669 h 1737108"/>
              <a:gd name="connsiteX4" fmla="*/ 1981573 w 2590131"/>
              <a:gd name="connsiteY4" fmla="*/ 1302505 h 1737108"/>
              <a:gd name="connsiteX5" fmla="*/ 1912938 w 2590131"/>
              <a:gd name="connsiteY5" fmla="*/ 1531930 h 1737108"/>
              <a:gd name="connsiteX6" fmla="*/ 1486636 w 2590131"/>
              <a:gd name="connsiteY6" fmla="*/ 1737108 h 1737108"/>
              <a:gd name="connsiteX7" fmla="*/ 1696726 w 2590131"/>
              <a:gd name="connsiteY7" fmla="*/ 1399645 h 1737108"/>
              <a:gd name="connsiteX8" fmla="*/ 1687689 w 2590131"/>
              <a:gd name="connsiteY8" fmla="*/ 1379027 h 1737108"/>
              <a:gd name="connsiteX9" fmla="*/ 1676048 w 2590131"/>
              <a:gd name="connsiteY9" fmla="*/ 1382090 h 1737108"/>
              <a:gd name="connsiteX10" fmla="*/ 847095 w 2590131"/>
              <a:gd name="connsiteY10" fmla="*/ 1357865 h 1737108"/>
              <a:gd name="connsiteX11" fmla="*/ 765530 w 2590131"/>
              <a:gd name="connsiteY11" fmla="*/ 1295103 h 1737108"/>
              <a:gd name="connsiteX12" fmla="*/ 762632 w 2590131"/>
              <a:gd name="connsiteY12" fmla="*/ 1296676 h 1737108"/>
              <a:gd name="connsiteX13" fmla="*/ 560291 w 2590131"/>
              <a:gd name="connsiteY13" fmla="*/ 1337526 h 1737108"/>
              <a:gd name="connsiteX14" fmla="*/ 519829 w 2590131"/>
              <a:gd name="connsiteY14" fmla="*/ 1337526 h 1737108"/>
              <a:gd name="connsiteX15" fmla="*/ 0 w 2590131"/>
              <a:gd name="connsiteY15" fmla="*/ 817697 h 1737108"/>
              <a:gd name="connsiteX16" fmla="*/ 0 w 2590131"/>
              <a:gd name="connsiteY16" fmla="*/ 777235 h 1737108"/>
              <a:gd name="connsiteX17" fmla="*/ 519829 w 2590131"/>
              <a:gd name="connsiteY17" fmla="*/ 257406 h 1737108"/>
              <a:gd name="connsiteX18" fmla="*/ 560291 w 2590131"/>
              <a:gd name="connsiteY18" fmla="*/ 257406 h 1737108"/>
              <a:gd name="connsiteX19" fmla="*/ 665055 w 2590131"/>
              <a:gd name="connsiteY19" fmla="*/ 267967 h 1737108"/>
              <a:gd name="connsiteX20" fmla="*/ 760997 w 2590131"/>
              <a:gd name="connsiteY20" fmla="*/ 297749 h 1737108"/>
              <a:gd name="connsiteX21" fmla="*/ 1331748 w 2590131"/>
              <a:gd name="connsiteY21" fmla="*/ 0 h 1737108"/>
              <a:gd name="connsiteX0" fmla="*/ 1331748 w 2590131"/>
              <a:gd name="connsiteY0" fmla="*/ 3586 h 1740694"/>
              <a:gd name="connsiteX1" fmla="*/ 1824329 w 2590131"/>
              <a:gd name="connsiteY1" fmla="*/ 273568 h 1740694"/>
              <a:gd name="connsiteX2" fmla="*/ 1989086 w 2590131"/>
              <a:gd name="connsiteY2" fmla="*/ 1303298 h 1740694"/>
              <a:gd name="connsiteX3" fmla="*/ 1981650 w 2590131"/>
              <a:gd name="connsiteY3" fmla="*/ 1305255 h 1740694"/>
              <a:gd name="connsiteX4" fmla="*/ 1981573 w 2590131"/>
              <a:gd name="connsiteY4" fmla="*/ 1306091 h 1740694"/>
              <a:gd name="connsiteX5" fmla="*/ 1912938 w 2590131"/>
              <a:gd name="connsiteY5" fmla="*/ 1535516 h 1740694"/>
              <a:gd name="connsiteX6" fmla="*/ 1486636 w 2590131"/>
              <a:gd name="connsiteY6" fmla="*/ 1740694 h 1740694"/>
              <a:gd name="connsiteX7" fmla="*/ 1696726 w 2590131"/>
              <a:gd name="connsiteY7" fmla="*/ 1403231 h 1740694"/>
              <a:gd name="connsiteX8" fmla="*/ 1687689 w 2590131"/>
              <a:gd name="connsiteY8" fmla="*/ 1382613 h 1740694"/>
              <a:gd name="connsiteX9" fmla="*/ 1676048 w 2590131"/>
              <a:gd name="connsiteY9" fmla="*/ 1385676 h 1740694"/>
              <a:gd name="connsiteX10" fmla="*/ 847095 w 2590131"/>
              <a:gd name="connsiteY10" fmla="*/ 1361451 h 1740694"/>
              <a:gd name="connsiteX11" fmla="*/ 765530 w 2590131"/>
              <a:gd name="connsiteY11" fmla="*/ 1298689 h 1740694"/>
              <a:gd name="connsiteX12" fmla="*/ 762632 w 2590131"/>
              <a:gd name="connsiteY12" fmla="*/ 1300262 h 1740694"/>
              <a:gd name="connsiteX13" fmla="*/ 560291 w 2590131"/>
              <a:gd name="connsiteY13" fmla="*/ 1341112 h 1740694"/>
              <a:gd name="connsiteX14" fmla="*/ 519829 w 2590131"/>
              <a:gd name="connsiteY14" fmla="*/ 1341112 h 1740694"/>
              <a:gd name="connsiteX15" fmla="*/ 0 w 2590131"/>
              <a:gd name="connsiteY15" fmla="*/ 821283 h 1740694"/>
              <a:gd name="connsiteX16" fmla="*/ 0 w 2590131"/>
              <a:gd name="connsiteY16" fmla="*/ 780821 h 1740694"/>
              <a:gd name="connsiteX17" fmla="*/ 519829 w 2590131"/>
              <a:gd name="connsiteY17" fmla="*/ 260992 h 1740694"/>
              <a:gd name="connsiteX18" fmla="*/ 560291 w 2590131"/>
              <a:gd name="connsiteY18" fmla="*/ 260992 h 1740694"/>
              <a:gd name="connsiteX19" fmla="*/ 665055 w 2590131"/>
              <a:gd name="connsiteY19" fmla="*/ 271553 h 1740694"/>
              <a:gd name="connsiteX20" fmla="*/ 760997 w 2590131"/>
              <a:gd name="connsiteY20" fmla="*/ 301335 h 1740694"/>
              <a:gd name="connsiteX21" fmla="*/ 1331748 w 2590131"/>
              <a:gd name="connsiteY21" fmla="*/ 3586 h 1740694"/>
              <a:gd name="connsiteX0" fmla="*/ 1342153 w 2590131"/>
              <a:gd name="connsiteY0" fmla="*/ 0 h 1782197"/>
              <a:gd name="connsiteX1" fmla="*/ 1824329 w 2590131"/>
              <a:gd name="connsiteY1" fmla="*/ 315071 h 1782197"/>
              <a:gd name="connsiteX2" fmla="*/ 1989086 w 2590131"/>
              <a:gd name="connsiteY2" fmla="*/ 1344801 h 1782197"/>
              <a:gd name="connsiteX3" fmla="*/ 1981650 w 2590131"/>
              <a:gd name="connsiteY3" fmla="*/ 1346758 h 1782197"/>
              <a:gd name="connsiteX4" fmla="*/ 1981573 w 2590131"/>
              <a:gd name="connsiteY4" fmla="*/ 1347594 h 1782197"/>
              <a:gd name="connsiteX5" fmla="*/ 1912938 w 2590131"/>
              <a:gd name="connsiteY5" fmla="*/ 1577019 h 1782197"/>
              <a:gd name="connsiteX6" fmla="*/ 1486636 w 2590131"/>
              <a:gd name="connsiteY6" fmla="*/ 1782197 h 1782197"/>
              <a:gd name="connsiteX7" fmla="*/ 1696726 w 2590131"/>
              <a:gd name="connsiteY7" fmla="*/ 1444734 h 1782197"/>
              <a:gd name="connsiteX8" fmla="*/ 1687689 w 2590131"/>
              <a:gd name="connsiteY8" fmla="*/ 1424116 h 1782197"/>
              <a:gd name="connsiteX9" fmla="*/ 1676048 w 2590131"/>
              <a:gd name="connsiteY9" fmla="*/ 1427179 h 1782197"/>
              <a:gd name="connsiteX10" fmla="*/ 847095 w 2590131"/>
              <a:gd name="connsiteY10" fmla="*/ 1402954 h 1782197"/>
              <a:gd name="connsiteX11" fmla="*/ 765530 w 2590131"/>
              <a:gd name="connsiteY11" fmla="*/ 1340192 h 1782197"/>
              <a:gd name="connsiteX12" fmla="*/ 762632 w 2590131"/>
              <a:gd name="connsiteY12" fmla="*/ 1341765 h 1782197"/>
              <a:gd name="connsiteX13" fmla="*/ 560291 w 2590131"/>
              <a:gd name="connsiteY13" fmla="*/ 1382615 h 1782197"/>
              <a:gd name="connsiteX14" fmla="*/ 519829 w 2590131"/>
              <a:gd name="connsiteY14" fmla="*/ 1382615 h 1782197"/>
              <a:gd name="connsiteX15" fmla="*/ 0 w 2590131"/>
              <a:gd name="connsiteY15" fmla="*/ 862786 h 1782197"/>
              <a:gd name="connsiteX16" fmla="*/ 0 w 2590131"/>
              <a:gd name="connsiteY16" fmla="*/ 822324 h 1782197"/>
              <a:gd name="connsiteX17" fmla="*/ 519829 w 2590131"/>
              <a:gd name="connsiteY17" fmla="*/ 302495 h 1782197"/>
              <a:gd name="connsiteX18" fmla="*/ 560291 w 2590131"/>
              <a:gd name="connsiteY18" fmla="*/ 302495 h 1782197"/>
              <a:gd name="connsiteX19" fmla="*/ 665055 w 2590131"/>
              <a:gd name="connsiteY19" fmla="*/ 313056 h 1782197"/>
              <a:gd name="connsiteX20" fmla="*/ 760997 w 2590131"/>
              <a:gd name="connsiteY20" fmla="*/ 342838 h 1782197"/>
              <a:gd name="connsiteX21" fmla="*/ 1342153 w 2590131"/>
              <a:gd name="connsiteY21" fmla="*/ 0 h 1782197"/>
              <a:gd name="connsiteX0" fmla="*/ 1342153 w 2590131"/>
              <a:gd name="connsiteY0" fmla="*/ 0 h 1782197"/>
              <a:gd name="connsiteX1" fmla="*/ 1824329 w 2590131"/>
              <a:gd name="connsiteY1" fmla="*/ 315071 h 1782197"/>
              <a:gd name="connsiteX2" fmla="*/ 1989086 w 2590131"/>
              <a:gd name="connsiteY2" fmla="*/ 1344801 h 1782197"/>
              <a:gd name="connsiteX3" fmla="*/ 1981650 w 2590131"/>
              <a:gd name="connsiteY3" fmla="*/ 1346758 h 1782197"/>
              <a:gd name="connsiteX4" fmla="*/ 1981573 w 2590131"/>
              <a:gd name="connsiteY4" fmla="*/ 1347594 h 1782197"/>
              <a:gd name="connsiteX5" fmla="*/ 1912938 w 2590131"/>
              <a:gd name="connsiteY5" fmla="*/ 1577019 h 1782197"/>
              <a:gd name="connsiteX6" fmla="*/ 1486636 w 2590131"/>
              <a:gd name="connsiteY6" fmla="*/ 1782197 h 1782197"/>
              <a:gd name="connsiteX7" fmla="*/ 1696726 w 2590131"/>
              <a:gd name="connsiteY7" fmla="*/ 1444734 h 1782197"/>
              <a:gd name="connsiteX8" fmla="*/ 1687689 w 2590131"/>
              <a:gd name="connsiteY8" fmla="*/ 1424116 h 1782197"/>
              <a:gd name="connsiteX9" fmla="*/ 1676048 w 2590131"/>
              <a:gd name="connsiteY9" fmla="*/ 1427179 h 1782197"/>
              <a:gd name="connsiteX10" fmla="*/ 847095 w 2590131"/>
              <a:gd name="connsiteY10" fmla="*/ 1402954 h 1782197"/>
              <a:gd name="connsiteX11" fmla="*/ 765530 w 2590131"/>
              <a:gd name="connsiteY11" fmla="*/ 1340192 h 1782197"/>
              <a:gd name="connsiteX12" fmla="*/ 762632 w 2590131"/>
              <a:gd name="connsiteY12" fmla="*/ 1341765 h 1782197"/>
              <a:gd name="connsiteX13" fmla="*/ 560291 w 2590131"/>
              <a:gd name="connsiteY13" fmla="*/ 1382615 h 1782197"/>
              <a:gd name="connsiteX14" fmla="*/ 519829 w 2590131"/>
              <a:gd name="connsiteY14" fmla="*/ 1382615 h 1782197"/>
              <a:gd name="connsiteX15" fmla="*/ 0 w 2590131"/>
              <a:gd name="connsiteY15" fmla="*/ 862786 h 1782197"/>
              <a:gd name="connsiteX16" fmla="*/ 0 w 2590131"/>
              <a:gd name="connsiteY16" fmla="*/ 822324 h 1782197"/>
              <a:gd name="connsiteX17" fmla="*/ 519829 w 2590131"/>
              <a:gd name="connsiteY17" fmla="*/ 302495 h 1782197"/>
              <a:gd name="connsiteX18" fmla="*/ 560291 w 2590131"/>
              <a:gd name="connsiteY18" fmla="*/ 302495 h 1782197"/>
              <a:gd name="connsiteX19" fmla="*/ 665055 w 2590131"/>
              <a:gd name="connsiteY19" fmla="*/ 313056 h 1782197"/>
              <a:gd name="connsiteX20" fmla="*/ 760997 w 2590131"/>
              <a:gd name="connsiteY20" fmla="*/ 342838 h 1782197"/>
              <a:gd name="connsiteX21" fmla="*/ 1342153 w 2590131"/>
              <a:gd name="connsiteY21" fmla="*/ 0 h 1782197"/>
              <a:gd name="connsiteX0" fmla="*/ 1342153 w 2590131"/>
              <a:gd name="connsiteY0" fmla="*/ 0 h 1782197"/>
              <a:gd name="connsiteX1" fmla="*/ 1824329 w 2590131"/>
              <a:gd name="connsiteY1" fmla="*/ 315071 h 1782197"/>
              <a:gd name="connsiteX2" fmla="*/ 1989086 w 2590131"/>
              <a:gd name="connsiteY2" fmla="*/ 1344801 h 1782197"/>
              <a:gd name="connsiteX3" fmla="*/ 1981650 w 2590131"/>
              <a:gd name="connsiteY3" fmla="*/ 1346758 h 1782197"/>
              <a:gd name="connsiteX4" fmla="*/ 1981573 w 2590131"/>
              <a:gd name="connsiteY4" fmla="*/ 1347594 h 1782197"/>
              <a:gd name="connsiteX5" fmla="*/ 1912938 w 2590131"/>
              <a:gd name="connsiteY5" fmla="*/ 1577019 h 1782197"/>
              <a:gd name="connsiteX6" fmla="*/ 1486636 w 2590131"/>
              <a:gd name="connsiteY6" fmla="*/ 1782197 h 1782197"/>
              <a:gd name="connsiteX7" fmla="*/ 1696726 w 2590131"/>
              <a:gd name="connsiteY7" fmla="*/ 1444734 h 1782197"/>
              <a:gd name="connsiteX8" fmla="*/ 1687689 w 2590131"/>
              <a:gd name="connsiteY8" fmla="*/ 1424116 h 1782197"/>
              <a:gd name="connsiteX9" fmla="*/ 1676048 w 2590131"/>
              <a:gd name="connsiteY9" fmla="*/ 1427179 h 1782197"/>
              <a:gd name="connsiteX10" fmla="*/ 847095 w 2590131"/>
              <a:gd name="connsiteY10" fmla="*/ 1402954 h 1782197"/>
              <a:gd name="connsiteX11" fmla="*/ 765530 w 2590131"/>
              <a:gd name="connsiteY11" fmla="*/ 1340192 h 1782197"/>
              <a:gd name="connsiteX12" fmla="*/ 762632 w 2590131"/>
              <a:gd name="connsiteY12" fmla="*/ 1341765 h 1782197"/>
              <a:gd name="connsiteX13" fmla="*/ 560291 w 2590131"/>
              <a:gd name="connsiteY13" fmla="*/ 1382615 h 1782197"/>
              <a:gd name="connsiteX14" fmla="*/ 519829 w 2590131"/>
              <a:gd name="connsiteY14" fmla="*/ 1382615 h 1782197"/>
              <a:gd name="connsiteX15" fmla="*/ 0 w 2590131"/>
              <a:gd name="connsiteY15" fmla="*/ 862786 h 1782197"/>
              <a:gd name="connsiteX16" fmla="*/ 0 w 2590131"/>
              <a:gd name="connsiteY16" fmla="*/ 822324 h 1782197"/>
              <a:gd name="connsiteX17" fmla="*/ 519829 w 2590131"/>
              <a:gd name="connsiteY17" fmla="*/ 302495 h 1782197"/>
              <a:gd name="connsiteX18" fmla="*/ 560291 w 2590131"/>
              <a:gd name="connsiteY18" fmla="*/ 302495 h 1782197"/>
              <a:gd name="connsiteX19" fmla="*/ 665055 w 2590131"/>
              <a:gd name="connsiteY19" fmla="*/ 313056 h 1782197"/>
              <a:gd name="connsiteX20" fmla="*/ 760997 w 2590131"/>
              <a:gd name="connsiteY20" fmla="*/ 342838 h 1782197"/>
              <a:gd name="connsiteX21" fmla="*/ 1342153 w 2590131"/>
              <a:gd name="connsiteY21" fmla="*/ 0 h 1782197"/>
              <a:gd name="connsiteX0" fmla="*/ 1342153 w 2590131"/>
              <a:gd name="connsiteY0" fmla="*/ 0 h 1782197"/>
              <a:gd name="connsiteX1" fmla="*/ 1824329 w 2590131"/>
              <a:gd name="connsiteY1" fmla="*/ 315071 h 1782197"/>
              <a:gd name="connsiteX2" fmla="*/ 1989086 w 2590131"/>
              <a:gd name="connsiteY2" fmla="*/ 1344801 h 1782197"/>
              <a:gd name="connsiteX3" fmla="*/ 1981650 w 2590131"/>
              <a:gd name="connsiteY3" fmla="*/ 1346758 h 1782197"/>
              <a:gd name="connsiteX4" fmla="*/ 1981573 w 2590131"/>
              <a:gd name="connsiteY4" fmla="*/ 1347594 h 1782197"/>
              <a:gd name="connsiteX5" fmla="*/ 1912938 w 2590131"/>
              <a:gd name="connsiteY5" fmla="*/ 1577019 h 1782197"/>
              <a:gd name="connsiteX6" fmla="*/ 1486636 w 2590131"/>
              <a:gd name="connsiteY6" fmla="*/ 1782197 h 1782197"/>
              <a:gd name="connsiteX7" fmla="*/ 1696726 w 2590131"/>
              <a:gd name="connsiteY7" fmla="*/ 1444734 h 1782197"/>
              <a:gd name="connsiteX8" fmla="*/ 1687689 w 2590131"/>
              <a:gd name="connsiteY8" fmla="*/ 1424116 h 1782197"/>
              <a:gd name="connsiteX9" fmla="*/ 1676048 w 2590131"/>
              <a:gd name="connsiteY9" fmla="*/ 1427179 h 1782197"/>
              <a:gd name="connsiteX10" fmla="*/ 847095 w 2590131"/>
              <a:gd name="connsiteY10" fmla="*/ 1402954 h 1782197"/>
              <a:gd name="connsiteX11" fmla="*/ 765530 w 2590131"/>
              <a:gd name="connsiteY11" fmla="*/ 1340192 h 1782197"/>
              <a:gd name="connsiteX12" fmla="*/ 762632 w 2590131"/>
              <a:gd name="connsiteY12" fmla="*/ 1341765 h 1782197"/>
              <a:gd name="connsiteX13" fmla="*/ 560291 w 2590131"/>
              <a:gd name="connsiteY13" fmla="*/ 1382615 h 1782197"/>
              <a:gd name="connsiteX14" fmla="*/ 519829 w 2590131"/>
              <a:gd name="connsiteY14" fmla="*/ 1382615 h 1782197"/>
              <a:gd name="connsiteX15" fmla="*/ 0 w 2590131"/>
              <a:gd name="connsiteY15" fmla="*/ 862786 h 1782197"/>
              <a:gd name="connsiteX16" fmla="*/ 0 w 2590131"/>
              <a:gd name="connsiteY16" fmla="*/ 822324 h 1782197"/>
              <a:gd name="connsiteX17" fmla="*/ 519829 w 2590131"/>
              <a:gd name="connsiteY17" fmla="*/ 302495 h 1782197"/>
              <a:gd name="connsiteX18" fmla="*/ 560291 w 2590131"/>
              <a:gd name="connsiteY18" fmla="*/ 302495 h 1782197"/>
              <a:gd name="connsiteX19" fmla="*/ 665055 w 2590131"/>
              <a:gd name="connsiteY19" fmla="*/ 313056 h 1782197"/>
              <a:gd name="connsiteX20" fmla="*/ 760997 w 2590131"/>
              <a:gd name="connsiteY20" fmla="*/ 342838 h 1782197"/>
              <a:gd name="connsiteX21" fmla="*/ 1342153 w 2590131"/>
              <a:gd name="connsiteY21" fmla="*/ 0 h 1782197"/>
              <a:gd name="connsiteX0" fmla="*/ 1286659 w 2590131"/>
              <a:gd name="connsiteY0" fmla="*/ 1 h 1750983"/>
              <a:gd name="connsiteX1" fmla="*/ 1824329 w 2590131"/>
              <a:gd name="connsiteY1" fmla="*/ 283857 h 1750983"/>
              <a:gd name="connsiteX2" fmla="*/ 1989086 w 2590131"/>
              <a:gd name="connsiteY2" fmla="*/ 1313587 h 1750983"/>
              <a:gd name="connsiteX3" fmla="*/ 1981650 w 2590131"/>
              <a:gd name="connsiteY3" fmla="*/ 1315544 h 1750983"/>
              <a:gd name="connsiteX4" fmla="*/ 1981573 w 2590131"/>
              <a:gd name="connsiteY4" fmla="*/ 1316380 h 1750983"/>
              <a:gd name="connsiteX5" fmla="*/ 1912938 w 2590131"/>
              <a:gd name="connsiteY5" fmla="*/ 1545805 h 1750983"/>
              <a:gd name="connsiteX6" fmla="*/ 1486636 w 2590131"/>
              <a:gd name="connsiteY6" fmla="*/ 1750983 h 1750983"/>
              <a:gd name="connsiteX7" fmla="*/ 1696726 w 2590131"/>
              <a:gd name="connsiteY7" fmla="*/ 1413520 h 1750983"/>
              <a:gd name="connsiteX8" fmla="*/ 1687689 w 2590131"/>
              <a:gd name="connsiteY8" fmla="*/ 1392902 h 1750983"/>
              <a:gd name="connsiteX9" fmla="*/ 1676048 w 2590131"/>
              <a:gd name="connsiteY9" fmla="*/ 1395965 h 1750983"/>
              <a:gd name="connsiteX10" fmla="*/ 847095 w 2590131"/>
              <a:gd name="connsiteY10" fmla="*/ 1371740 h 1750983"/>
              <a:gd name="connsiteX11" fmla="*/ 765530 w 2590131"/>
              <a:gd name="connsiteY11" fmla="*/ 1308978 h 1750983"/>
              <a:gd name="connsiteX12" fmla="*/ 762632 w 2590131"/>
              <a:gd name="connsiteY12" fmla="*/ 1310551 h 1750983"/>
              <a:gd name="connsiteX13" fmla="*/ 560291 w 2590131"/>
              <a:gd name="connsiteY13" fmla="*/ 1351401 h 1750983"/>
              <a:gd name="connsiteX14" fmla="*/ 519829 w 2590131"/>
              <a:gd name="connsiteY14" fmla="*/ 1351401 h 1750983"/>
              <a:gd name="connsiteX15" fmla="*/ 0 w 2590131"/>
              <a:gd name="connsiteY15" fmla="*/ 831572 h 1750983"/>
              <a:gd name="connsiteX16" fmla="*/ 0 w 2590131"/>
              <a:gd name="connsiteY16" fmla="*/ 791110 h 1750983"/>
              <a:gd name="connsiteX17" fmla="*/ 519829 w 2590131"/>
              <a:gd name="connsiteY17" fmla="*/ 271281 h 1750983"/>
              <a:gd name="connsiteX18" fmla="*/ 560291 w 2590131"/>
              <a:gd name="connsiteY18" fmla="*/ 271281 h 1750983"/>
              <a:gd name="connsiteX19" fmla="*/ 665055 w 2590131"/>
              <a:gd name="connsiteY19" fmla="*/ 281842 h 1750983"/>
              <a:gd name="connsiteX20" fmla="*/ 760997 w 2590131"/>
              <a:gd name="connsiteY20" fmla="*/ 311624 h 1750983"/>
              <a:gd name="connsiteX21" fmla="*/ 1286659 w 2590131"/>
              <a:gd name="connsiteY21" fmla="*/ 1 h 1750983"/>
              <a:gd name="connsiteX0" fmla="*/ 1286659 w 2590131"/>
              <a:gd name="connsiteY0" fmla="*/ 1 h 1760911"/>
              <a:gd name="connsiteX1" fmla="*/ 1824329 w 2590131"/>
              <a:gd name="connsiteY1" fmla="*/ 283857 h 1760911"/>
              <a:gd name="connsiteX2" fmla="*/ 1989086 w 2590131"/>
              <a:gd name="connsiteY2" fmla="*/ 1313587 h 1760911"/>
              <a:gd name="connsiteX3" fmla="*/ 1981650 w 2590131"/>
              <a:gd name="connsiteY3" fmla="*/ 1315544 h 1760911"/>
              <a:gd name="connsiteX4" fmla="*/ 1981573 w 2590131"/>
              <a:gd name="connsiteY4" fmla="*/ 1316380 h 1760911"/>
              <a:gd name="connsiteX5" fmla="*/ 1912938 w 2590131"/>
              <a:gd name="connsiteY5" fmla="*/ 1545805 h 1760911"/>
              <a:gd name="connsiteX6" fmla="*/ 1517453 w 2590131"/>
              <a:gd name="connsiteY6" fmla="*/ 1760911 h 1760911"/>
              <a:gd name="connsiteX7" fmla="*/ 1696726 w 2590131"/>
              <a:gd name="connsiteY7" fmla="*/ 1413520 h 1760911"/>
              <a:gd name="connsiteX8" fmla="*/ 1687689 w 2590131"/>
              <a:gd name="connsiteY8" fmla="*/ 1392902 h 1760911"/>
              <a:gd name="connsiteX9" fmla="*/ 1676048 w 2590131"/>
              <a:gd name="connsiteY9" fmla="*/ 1395965 h 1760911"/>
              <a:gd name="connsiteX10" fmla="*/ 847095 w 2590131"/>
              <a:gd name="connsiteY10" fmla="*/ 1371740 h 1760911"/>
              <a:gd name="connsiteX11" fmla="*/ 765530 w 2590131"/>
              <a:gd name="connsiteY11" fmla="*/ 1308978 h 1760911"/>
              <a:gd name="connsiteX12" fmla="*/ 762632 w 2590131"/>
              <a:gd name="connsiteY12" fmla="*/ 1310551 h 1760911"/>
              <a:gd name="connsiteX13" fmla="*/ 560291 w 2590131"/>
              <a:gd name="connsiteY13" fmla="*/ 1351401 h 1760911"/>
              <a:gd name="connsiteX14" fmla="*/ 519829 w 2590131"/>
              <a:gd name="connsiteY14" fmla="*/ 1351401 h 1760911"/>
              <a:gd name="connsiteX15" fmla="*/ 0 w 2590131"/>
              <a:gd name="connsiteY15" fmla="*/ 831572 h 1760911"/>
              <a:gd name="connsiteX16" fmla="*/ 0 w 2590131"/>
              <a:gd name="connsiteY16" fmla="*/ 791110 h 1760911"/>
              <a:gd name="connsiteX17" fmla="*/ 519829 w 2590131"/>
              <a:gd name="connsiteY17" fmla="*/ 271281 h 1760911"/>
              <a:gd name="connsiteX18" fmla="*/ 560291 w 2590131"/>
              <a:gd name="connsiteY18" fmla="*/ 271281 h 1760911"/>
              <a:gd name="connsiteX19" fmla="*/ 665055 w 2590131"/>
              <a:gd name="connsiteY19" fmla="*/ 281842 h 1760911"/>
              <a:gd name="connsiteX20" fmla="*/ 760997 w 2590131"/>
              <a:gd name="connsiteY20" fmla="*/ 311624 h 1760911"/>
              <a:gd name="connsiteX21" fmla="*/ 1286659 w 2590131"/>
              <a:gd name="connsiteY21" fmla="*/ 1 h 1760911"/>
              <a:gd name="connsiteX0" fmla="*/ 1286659 w 2590131"/>
              <a:gd name="connsiteY0" fmla="*/ 1 h 1760911"/>
              <a:gd name="connsiteX1" fmla="*/ 1824329 w 2590131"/>
              <a:gd name="connsiteY1" fmla="*/ 283857 h 1760911"/>
              <a:gd name="connsiteX2" fmla="*/ 1989086 w 2590131"/>
              <a:gd name="connsiteY2" fmla="*/ 1313587 h 1760911"/>
              <a:gd name="connsiteX3" fmla="*/ 1981650 w 2590131"/>
              <a:gd name="connsiteY3" fmla="*/ 1315544 h 1760911"/>
              <a:gd name="connsiteX4" fmla="*/ 1981573 w 2590131"/>
              <a:gd name="connsiteY4" fmla="*/ 1316380 h 1760911"/>
              <a:gd name="connsiteX5" fmla="*/ 1912938 w 2590131"/>
              <a:gd name="connsiteY5" fmla="*/ 1545805 h 1760911"/>
              <a:gd name="connsiteX6" fmla="*/ 1517453 w 2590131"/>
              <a:gd name="connsiteY6" fmla="*/ 1760911 h 1760911"/>
              <a:gd name="connsiteX7" fmla="*/ 1696726 w 2590131"/>
              <a:gd name="connsiteY7" fmla="*/ 1413520 h 1760911"/>
              <a:gd name="connsiteX8" fmla="*/ 1687689 w 2590131"/>
              <a:gd name="connsiteY8" fmla="*/ 1392902 h 1760911"/>
              <a:gd name="connsiteX9" fmla="*/ 1676048 w 2590131"/>
              <a:gd name="connsiteY9" fmla="*/ 1395965 h 1760911"/>
              <a:gd name="connsiteX10" fmla="*/ 847095 w 2590131"/>
              <a:gd name="connsiteY10" fmla="*/ 1371740 h 1760911"/>
              <a:gd name="connsiteX11" fmla="*/ 765530 w 2590131"/>
              <a:gd name="connsiteY11" fmla="*/ 1308978 h 1760911"/>
              <a:gd name="connsiteX12" fmla="*/ 762632 w 2590131"/>
              <a:gd name="connsiteY12" fmla="*/ 1310551 h 1760911"/>
              <a:gd name="connsiteX13" fmla="*/ 560291 w 2590131"/>
              <a:gd name="connsiteY13" fmla="*/ 1351401 h 1760911"/>
              <a:gd name="connsiteX14" fmla="*/ 519829 w 2590131"/>
              <a:gd name="connsiteY14" fmla="*/ 1351401 h 1760911"/>
              <a:gd name="connsiteX15" fmla="*/ 0 w 2590131"/>
              <a:gd name="connsiteY15" fmla="*/ 831572 h 1760911"/>
              <a:gd name="connsiteX16" fmla="*/ 0 w 2590131"/>
              <a:gd name="connsiteY16" fmla="*/ 791110 h 1760911"/>
              <a:gd name="connsiteX17" fmla="*/ 519829 w 2590131"/>
              <a:gd name="connsiteY17" fmla="*/ 271281 h 1760911"/>
              <a:gd name="connsiteX18" fmla="*/ 560291 w 2590131"/>
              <a:gd name="connsiteY18" fmla="*/ 271281 h 1760911"/>
              <a:gd name="connsiteX19" fmla="*/ 665055 w 2590131"/>
              <a:gd name="connsiteY19" fmla="*/ 281842 h 1760911"/>
              <a:gd name="connsiteX20" fmla="*/ 760997 w 2590131"/>
              <a:gd name="connsiteY20" fmla="*/ 311624 h 1760911"/>
              <a:gd name="connsiteX21" fmla="*/ 1286659 w 2590131"/>
              <a:gd name="connsiteY21" fmla="*/ 1 h 1760911"/>
              <a:gd name="connsiteX0" fmla="*/ 1286659 w 2590131"/>
              <a:gd name="connsiteY0" fmla="*/ 1 h 1760911"/>
              <a:gd name="connsiteX1" fmla="*/ 1824329 w 2590131"/>
              <a:gd name="connsiteY1" fmla="*/ 283857 h 1760911"/>
              <a:gd name="connsiteX2" fmla="*/ 1989086 w 2590131"/>
              <a:gd name="connsiteY2" fmla="*/ 1313587 h 1760911"/>
              <a:gd name="connsiteX3" fmla="*/ 1981650 w 2590131"/>
              <a:gd name="connsiteY3" fmla="*/ 1315544 h 1760911"/>
              <a:gd name="connsiteX4" fmla="*/ 1981573 w 2590131"/>
              <a:gd name="connsiteY4" fmla="*/ 1316380 h 1760911"/>
              <a:gd name="connsiteX5" fmla="*/ 1912938 w 2590131"/>
              <a:gd name="connsiteY5" fmla="*/ 1545805 h 1760911"/>
              <a:gd name="connsiteX6" fmla="*/ 1517453 w 2590131"/>
              <a:gd name="connsiteY6" fmla="*/ 1760911 h 1760911"/>
              <a:gd name="connsiteX7" fmla="*/ 1696726 w 2590131"/>
              <a:gd name="connsiteY7" fmla="*/ 1413520 h 1760911"/>
              <a:gd name="connsiteX8" fmla="*/ 1687689 w 2590131"/>
              <a:gd name="connsiteY8" fmla="*/ 1392902 h 1760911"/>
              <a:gd name="connsiteX9" fmla="*/ 1676048 w 2590131"/>
              <a:gd name="connsiteY9" fmla="*/ 1395965 h 1760911"/>
              <a:gd name="connsiteX10" fmla="*/ 847095 w 2590131"/>
              <a:gd name="connsiteY10" fmla="*/ 1371740 h 1760911"/>
              <a:gd name="connsiteX11" fmla="*/ 765530 w 2590131"/>
              <a:gd name="connsiteY11" fmla="*/ 1308978 h 1760911"/>
              <a:gd name="connsiteX12" fmla="*/ 762632 w 2590131"/>
              <a:gd name="connsiteY12" fmla="*/ 1310551 h 1760911"/>
              <a:gd name="connsiteX13" fmla="*/ 560291 w 2590131"/>
              <a:gd name="connsiteY13" fmla="*/ 1351401 h 1760911"/>
              <a:gd name="connsiteX14" fmla="*/ 519829 w 2590131"/>
              <a:gd name="connsiteY14" fmla="*/ 1351401 h 1760911"/>
              <a:gd name="connsiteX15" fmla="*/ 0 w 2590131"/>
              <a:gd name="connsiteY15" fmla="*/ 831572 h 1760911"/>
              <a:gd name="connsiteX16" fmla="*/ 0 w 2590131"/>
              <a:gd name="connsiteY16" fmla="*/ 791110 h 1760911"/>
              <a:gd name="connsiteX17" fmla="*/ 519829 w 2590131"/>
              <a:gd name="connsiteY17" fmla="*/ 271281 h 1760911"/>
              <a:gd name="connsiteX18" fmla="*/ 560291 w 2590131"/>
              <a:gd name="connsiteY18" fmla="*/ 271281 h 1760911"/>
              <a:gd name="connsiteX19" fmla="*/ 665055 w 2590131"/>
              <a:gd name="connsiteY19" fmla="*/ 281842 h 1760911"/>
              <a:gd name="connsiteX20" fmla="*/ 760997 w 2590131"/>
              <a:gd name="connsiteY20" fmla="*/ 311624 h 1760911"/>
              <a:gd name="connsiteX21" fmla="*/ 1286659 w 2590131"/>
              <a:gd name="connsiteY21" fmla="*/ 1 h 1760911"/>
              <a:gd name="connsiteX0" fmla="*/ 1286659 w 2590131"/>
              <a:gd name="connsiteY0" fmla="*/ 1 h 1760911"/>
              <a:gd name="connsiteX1" fmla="*/ 1824329 w 2590131"/>
              <a:gd name="connsiteY1" fmla="*/ 283857 h 1760911"/>
              <a:gd name="connsiteX2" fmla="*/ 1989086 w 2590131"/>
              <a:gd name="connsiteY2" fmla="*/ 1313587 h 1760911"/>
              <a:gd name="connsiteX3" fmla="*/ 1981650 w 2590131"/>
              <a:gd name="connsiteY3" fmla="*/ 1315544 h 1760911"/>
              <a:gd name="connsiteX4" fmla="*/ 1981573 w 2590131"/>
              <a:gd name="connsiteY4" fmla="*/ 1316380 h 1760911"/>
              <a:gd name="connsiteX5" fmla="*/ 1912938 w 2590131"/>
              <a:gd name="connsiteY5" fmla="*/ 1545805 h 1760911"/>
              <a:gd name="connsiteX6" fmla="*/ 1517453 w 2590131"/>
              <a:gd name="connsiteY6" fmla="*/ 1760911 h 1760911"/>
              <a:gd name="connsiteX7" fmla="*/ 1696726 w 2590131"/>
              <a:gd name="connsiteY7" fmla="*/ 1413520 h 1760911"/>
              <a:gd name="connsiteX8" fmla="*/ 1687689 w 2590131"/>
              <a:gd name="connsiteY8" fmla="*/ 1392902 h 1760911"/>
              <a:gd name="connsiteX9" fmla="*/ 1676048 w 2590131"/>
              <a:gd name="connsiteY9" fmla="*/ 1395965 h 1760911"/>
              <a:gd name="connsiteX10" fmla="*/ 854235 w 2590131"/>
              <a:gd name="connsiteY10" fmla="*/ 1368430 h 1760911"/>
              <a:gd name="connsiteX11" fmla="*/ 765530 w 2590131"/>
              <a:gd name="connsiteY11" fmla="*/ 1308978 h 1760911"/>
              <a:gd name="connsiteX12" fmla="*/ 762632 w 2590131"/>
              <a:gd name="connsiteY12" fmla="*/ 1310551 h 1760911"/>
              <a:gd name="connsiteX13" fmla="*/ 560291 w 2590131"/>
              <a:gd name="connsiteY13" fmla="*/ 1351401 h 1760911"/>
              <a:gd name="connsiteX14" fmla="*/ 519829 w 2590131"/>
              <a:gd name="connsiteY14" fmla="*/ 1351401 h 1760911"/>
              <a:gd name="connsiteX15" fmla="*/ 0 w 2590131"/>
              <a:gd name="connsiteY15" fmla="*/ 831572 h 1760911"/>
              <a:gd name="connsiteX16" fmla="*/ 0 w 2590131"/>
              <a:gd name="connsiteY16" fmla="*/ 791110 h 1760911"/>
              <a:gd name="connsiteX17" fmla="*/ 519829 w 2590131"/>
              <a:gd name="connsiteY17" fmla="*/ 271281 h 1760911"/>
              <a:gd name="connsiteX18" fmla="*/ 560291 w 2590131"/>
              <a:gd name="connsiteY18" fmla="*/ 271281 h 1760911"/>
              <a:gd name="connsiteX19" fmla="*/ 665055 w 2590131"/>
              <a:gd name="connsiteY19" fmla="*/ 281842 h 1760911"/>
              <a:gd name="connsiteX20" fmla="*/ 760997 w 2590131"/>
              <a:gd name="connsiteY20" fmla="*/ 311624 h 1760911"/>
              <a:gd name="connsiteX21" fmla="*/ 1286659 w 2590131"/>
              <a:gd name="connsiteY21" fmla="*/ 1 h 1760911"/>
              <a:gd name="connsiteX0" fmla="*/ 1279519 w 2590131"/>
              <a:gd name="connsiteY0" fmla="*/ 1 h 1717890"/>
              <a:gd name="connsiteX1" fmla="*/ 1824329 w 2590131"/>
              <a:gd name="connsiteY1" fmla="*/ 240836 h 1717890"/>
              <a:gd name="connsiteX2" fmla="*/ 1989086 w 2590131"/>
              <a:gd name="connsiteY2" fmla="*/ 1270566 h 1717890"/>
              <a:gd name="connsiteX3" fmla="*/ 1981650 w 2590131"/>
              <a:gd name="connsiteY3" fmla="*/ 1272523 h 1717890"/>
              <a:gd name="connsiteX4" fmla="*/ 1981573 w 2590131"/>
              <a:gd name="connsiteY4" fmla="*/ 1273359 h 1717890"/>
              <a:gd name="connsiteX5" fmla="*/ 1912938 w 2590131"/>
              <a:gd name="connsiteY5" fmla="*/ 1502784 h 1717890"/>
              <a:gd name="connsiteX6" fmla="*/ 1517453 w 2590131"/>
              <a:gd name="connsiteY6" fmla="*/ 1717890 h 1717890"/>
              <a:gd name="connsiteX7" fmla="*/ 1696726 w 2590131"/>
              <a:gd name="connsiteY7" fmla="*/ 1370499 h 1717890"/>
              <a:gd name="connsiteX8" fmla="*/ 1687689 w 2590131"/>
              <a:gd name="connsiteY8" fmla="*/ 1349881 h 1717890"/>
              <a:gd name="connsiteX9" fmla="*/ 1676048 w 2590131"/>
              <a:gd name="connsiteY9" fmla="*/ 1352944 h 1717890"/>
              <a:gd name="connsiteX10" fmla="*/ 854235 w 2590131"/>
              <a:gd name="connsiteY10" fmla="*/ 1325409 h 1717890"/>
              <a:gd name="connsiteX11" fmla="*/ 765530 w 2590131"/>
              <a:gd name="connsiteY11" fmla="*/ 1265957 h 1717890"/>
              <a:gd name="connsiteX12" fmla="*/ 762632 w 2590131"/>
              <a:gd name="connsiteY12" fmla="*/ 1267530 h 1717890"/>
              <a:gd name="connsiteX13" fmla="*/ 560291 w 2590131"/>
              <a:gd name="connsiteY13" fmla="*/ 1308380 h 1717890"/>
              <a:gd name="connsiteX14" fmla="*/ 519829 w 2590131"/>
              <a:gd name="connsiteY14" fmla="*/ 1308380 h 1717890"/>
              <a:gd name="connsiteX15" fmla="*/ 0 w 2590131"/>
              <a:gd name="connsiteY15" fmla="*/ 788551 h 1717890"/>
              <a:gd name="connsiteX16" fmla="*/ 0 w 2590131"/>
              <a:gd name="connsiteY16" fmla="*/ 748089 h 1717890"/>
              <a:gd name="connsiteX17" fmla="*/ 519829 w 2590131"/>
              <a:gd name="connsiteY17" fmla="*/ 228260 h 1717890"/>
              <a:gd name="connsiteX18" fmla="*/ 560291 w 2590131"/>
              <a:gd name="connsiteY18" fmla="*/ 228260 h 1717890"/>
              <a:gd name="connsiteX19" fmla="*/ 665055 w 2590131"/>
              <a:gd name="connsiteY19" fmla="*/ 238821 h 1717890"/>
              <a:gd name="connsiteX20" fmla="*/ 760997 w 2590131"/>
              <a:gd name="connsiteY20" fmla="*/ 268603 h 1717890"/>
              <a:gd name="connsiteX21" fmla="*/ 1279519 w 2590131"/>
              <a:gd name="connsiteY21" fmla="*/ 1 h 1717890"/>
              <a:gd name="connsiteX0" fmla="*/ 1308079 w 2590131"/>
              <a:gd name="connsiteY0" fmla="*/ 1 h 1711271"/>
              <a:gd name="connsiteX1" fmla="*/ 1824329 w 2590131"/>
              <a:gd name="connsiteY1" fmla="*/ 234217 h 1711271"/>
              <a:gd name="connsiteX2" fmla="*/ 1989086 w 2590131"/>
              <a:gd name="connsiteY2" fmla="*/ 1263947 h 1711271"/>
              <a:gd name="connsiteX3" fmla="*/ 1981650 w 2590131"/>
              <a:gd name="connsiteY3" fmla="*/ 1265904 h 1711271"/>
              <a:gd name="connsiteX4" fmla="*/ 1981573 w 2590131"/>
              <a:gd name="connsiteY4" fmla="*/ 1266740 h 1711271"/>
              <a:gd name="connsiteX5" fmla="*/ 1912938 w 2590131"/>
              <a:gd name="connsiteY5" fmla="*/ 1496165 h 1711271"/>
              <a:gd name="connsiteX6" fmla="*/ 1517453 w 2590131"/>
              <a:gd name="connsiteY6" fmla="*/ 1711271 h 1711271"/>
              <a:gd name="connsiteX7" fmla="*/ 1696726 w 2590131"/>
              <a:gd name="connsiteY7" fmla="*/ 1363880 h 1711271"/>
              <a:gd name="connsiteX8" fmla="*/ 1687689 w 2590131"/>
              <a:gd name="connsiteY8" fmla="*/ 1343262 h 1711271"/>
              <a:gd name="connsiteX9" fmla="*/ 1676048 w 2590131"/>
              <a:gd name="connsiteY9" fmla="*/ 1346325 h 1711271"/>
              <a:gd name="connsiteX10" fmla="*/ 854235 w 2590131"/>
              <a:gd name="connsiteY10" fmla="*/ 1318790 h 1711271"/>
              <a:gd name="connsiteX11" fmla="*/ 765530 w 2590131"/>
              <a:gd name="connsiteY11" fmla="*/ 1259338 h 1711271"/>
              <a:gd name="connsiteX12" fmla="*/ 762632 w 2590131"/>
              <a:gd name="connsiteY12" fmla="*/ 1260911 h 1711271"/>
              <a:gd name="connsiteX13" fmla="*/ 560291 w 2590131"/>
              <a:gd name="connsiteY13" fmla="*/ 1301761 h 1711271"/>
              <a:gd name="connsiteX14" fmla="*/ 519829 w 2590131"/>
              <a:gd name="connsiteY14" fmla="*/ 1301761 h 1711271"/>
              <a:gd name="connsiteX15" fmla="*/ 0 w 2590131"/>
              <a:gd name="connsiteY15" fmla="*/ 781932 h 1711271"/>
              <a:gd name="connsiteX16" fmla="*/ 0 w 2590131"/>
              <a:gd name="connsiteY16" fmla="*/ 741470 h 1711271"/>
              <a:gd name="connsiteX17" fmla="*/ 519829 w 2590131"/>
              <a:gd name="connsiteY17" fmla="*/ 221641 h 1711271"/>
              <a:gd name="connsiteX18" fmla="*/ 560291 w 2590131"/>
              <a:gd name="connsiteY18" fmla="*/ 221641 h 1711271"/>
              <a:gd name="connsiteX19" fmla="*/ 665055 w 2590131"/>
              <a:gd name="connsiteY19" fmla="*/ 232202 h 1711271"/>
              <a:gd name="connsiteX20" fmla="*/ 760997 w 2590131"/>
              <a:gd name="connsiteY20" fmla="*/ 261984 h 1711271"/>
              <a:gd name="connsiteX21" fmla="*/ 1308079 w 2590131"/>
              <a:gd name="connsiteY21" fmla="*/ 1 h 171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90131" h="1711271">
                <a:moveTo>
                  <a:pt x="1308079" y="1"/>
                </a:moveTo>
                <a:cubicBezTo>
                  <a:pt x="1566396" y="-107"/>
                  <a:pt x="1752248" y="158703"/>
                  <a:pt x="1824329" y="234217"/>
                </a:cubicBezTo>
                <a:cubicBezTo>
                  <a:pt x="2958405" y="74951"/>
                  <a:pt x="2675572" y="1414975"/>
                  <a:pt x="1989086" y="1263947"/>
                </a:cubicBezTo>
                <a:lnTo>
                  <a:pt x="1981650" y="1265904"/>
                </a:lnTo>
                <a:cubicBezTo>
                  <a:pt x="1981624" y="1266183"/>
                  <a:pt x="1981599" y="1266461"/>
                  <a:pt x="1981573" y="1266740"/>
                </a:cubicBezTo>
                <a:cubicBezTo>
                  <a:pt x="1969032" y="1345227"/>
                  <a:pt x="1945334" y="1429962"/>
                  <a:pt x="1912938" y="1496165"/>
                </a:cubicBezTo>
                <a:cubicBezTo>
                  <a:pt x="1870183" y="1579875"/>
                  <a:pt x="1838329" y="1707330"/>
                  <a:pt x="1517453" y="1711271"/>
                </a:cubicBezTo>
                <a:cubicBezTo>
                  <a:pt x="1626176" y="1677603"/>
                  <a:pt x="1749492" y="1546894"/>
                  <a:pt x="1696726" y="1363880"/>
                </a:cubicBezTo>
                <a:lnTo>
                  <a:pt x="1687689" y="1343262"/>
                </a:lnTo>
                <a:lnTo>
                  <a:pt x="1676048" y="1346325"/>
                </a:lnTo>
                <a:cubicBezTo>
                  <a:pt x="1501091" y="1409580"/>
                  <a:pt x="1382653" y="1608349"/>
                  <a:pt x="854235" y="1318790"/>
                </a:cubicBezTo>
                <a:lnTo>
                  <a:pt x="765530" y="1259338"/>
                </a:lnTo>
                <a:lnTo>
                  <a:pt x="762632" y="1260911"/>
                </a:lnTo>
                <a:cubicBezTo>
                  <a:pt x="700440" y="1287215"/>
                  <a:pt x="632064" y="1301761"/>
                  <a:pt x="560291" y="1301761"/>
                </a:cubicBezTo>
                <a:lnTo>
                  <a:pt x="519829" y="1301761"/>
                </a:lnTo>
                <a:cubicBezTo>
                  <a:pt x="232735" y="1301761"/>
                  <a:pt x="0" y="1069026"/>
                  <a:pt x="0" y="781932"/>
                </a:cubicBezTo>
                <a:lnTo>
                  <a:pt x="0" y="741470"/>
                </a:lnTo>
                <a:cubicBezTo>
                  <a:pt x="0" y="454376"/>
                  <a:pt x="232735" y="221641"/>
                  <a:pt x="519829" y="221641"/>
                </a:cubicBezTo>
                <a:lnTo>
                  <a:pt x="560291" y="221641"/>
                </a:lnTo>
                <a:cubicBezTo>
                  <a:pt x="596178" y="221641"/>
                  <a:pt x="631215" y="225278"/>
                  <a:pt x="665055" y="232202"/>
                </a:cubicBezTo>
                <a:lnTo>
                  <a:pt x="760997" y="261984"/>
                </a:lnTo>
                <a:cubicBezTo>
                  <a:pt x="873847" y="209808"/>
                  <a:pt x="1049762" y="109"/>
                  <a:pt x="1308079" y="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7853" y="2247543"/>
            <a:ext cx="3131931" cy="77970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r>
              <a:rPr lang="zh-CN" altLang="en-US" sz="2100" dirty="0">
                <a:solidFill>
                  <a:srgbClr val="002060"/>
                </a:solidFill>
                <a:latin typeface="+mj-ea"/>
                <a:ea typeface="+mj-ea"/>
              </a:rPr>
              <a:t>货品箱规体积信息确认，干嘛的？</a:t>
            </a:r>
            <a:endParaRPr lang="en-US" altLang="zh-CN" sz="21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5" y="2894200"/>
            <a:ext cx="2120900" cy="360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00" y="1605000"/>
            <a:ext cx="5879021" cy="5253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6001" y="4005000"/>
            <a:ext cx="3840000" cy="1990288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+mj-ea"/>
                <a:ea typeface="+mj-ea"/>
              </a:rPr>
              <a:t>亲：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+mj-ea"/>
                <a:ea typeface="+mj-ea"/>
              </a:rPr>
              <a:t>货品信息确认，是指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商家对仓库</a:t>
            </a:r>
            <a:endParaRPr lang="en-US" altLang="zh-CN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测量的货品运输单元</a:t>
            </a:r>
            <a:endParaRPr lang="en-US" altLang="zh-CN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数据进行确认，</a:t>
            </a:r>
            <a:r>
              <a:rPr lang="zh-CN" altLang="en-US" dirty="0">
                <a:latin typeface="+mj-ea"/>
                <a:ea typeface="+mj-ea"/>
              </a:rPr>
              <a:t>菜鸟会按照确认后的数据进行</a:t>
            </a:r>
            <a:r>
              <a:rPr lang="zh-CN" altLang="en-US" dirty="0">
                <a:solidFill>
                  <a:srgbClr val="DC5C31"/>
                </a:solidFill>
                <a:latin typeface="+mj-ea"/>
                <a:ea typeface="+mj-ea"/>
              </a:rPr>
              <a:t>干线调拨运费</a:t>
            </a:r>
            <a:r>
              <a:rPr lang="zh-CN" altLang="en-US" dirty="0">
                <a:latin typeface="+mj-ea"/>
                <a:ea typeface="+mj-ea"/>
              </a:rPr>
              <a:t>结算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196" y="260301"/>
            <a:ext cx="3685197" cy="697627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en-US" altLang="zh-CN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BMS</a:t>
            </a:r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商家工作台</a:t>
            </a:r>
          </a:p>
        </p:txBody>
      </p:sp>
    </p:spTree>
    <p:extLst>
      <p:ext uri="{BB962C8B-B14F-4D97-AF65-F5344CB8AC3E}">
        <p14:creationId xmlns:p14="http://schemas.microsoft.com/office/powerpoint/2010/main" val="2934237879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2000" y="1221000"/>
            <a:ext cx="9984000" cy="76328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当前</a:t>
            </a:r>
            <a:r>
              <a:rPr lang="zh-CN" altLang="zh-CN" sz="1600" dirty="0">
                <a:latin typeface="+mj-ea"/>
                <a:ea typeface="+mj-ea"/>
              </a:rPr>
              <a:t>是仓间调拨项目</a:t>
            </a:r>
            <a:r>
              <a:rPr lang="zh-CN" altLang="en-US" sz="1600" dirty="0">
                <a:latin typeface="+mj-ea"/>
                <a:ea typeface="+mj-ea"/>
              </a:rPr>
              <a:t>干线运费结算</a:t>
            </a:r>
            <a:r>
              <a:rPr lang="zh-CN" altLang="zh-CN" sz="1600" dirty="0">
                <a:latin typeface="+mj-ea"/>
                <a:ea typeface="+mj-ea"/>
              </a:rPr>
              <a:t>需要用到规范的运输单元数据，项目一期因</a:t>
            </a:r>
            <a:r>
              <a:rPr lang="zh-CN" altLang="en-US" sz="1600" dirty="0">
                <a:latin typeface="+mj-ea"/>
                <a:ea typeface="+mj-ea"/>
              </a:rPr>
              <a:t>上线</a:t>
            </a:r>
            <a:r>
              <a:rPr lang="zh-CN" altLang="zh-CN" sz="1600" dirty="0">
                <a:latin typeface="+mj-ea"/>
                <a:ea typeface="+mj-ea"/>
              </a:rPr>
              <a:t>时间要求没有全行业推广，</a:t>
            </a:r>
            <a:r>
              <a:rPr lang="zh-CN" altLang="en-US" sz="1600" dirty="0">
                <a:latin typeface="+mj-ea"/>
                <a:ea typeface="+mj-ea"/>
              </a:rPr>
              <a:t>根据调拨业务的需要，</a:t>
            </a:r>
            <a:r>
              <a:rPr lang="zh-CN" altLang="zh-CN" sz="1600" dirty="0">
                <a:latin typeface="+mj-ea"/>
                <a:ea typeface="+mj-ea"/>
              </a:rPr>
              <a:t>商家</a:t>
            </a:r>
            <a:r>
              <a:rPr lang="zh-CN" altLang="en-US" sz="1600" dirty="0">
                <a:latin typeface="+mj-ea"/>
                <a:ea typeface="+mj-ea"/>
              </a:rPr>
              <a:t>按节奏维护箱规数据</a:t>
            </a:r>
            <a:r>
              <a:rPr lang="zh-CN" altLang="zh-CN" sz="1600" dirty="0">
                <a:latin typeface="+mj-ea"/>
                <a:ea typeface="+mj-ea"/>
              </a:rPr>
              <a:t>。</a:t>
            </a:r>
            <a:r>
              <a:rPr lang="zh-CN" altLang="en-US" sz="1600" dirty="0">
                <a:latin typeface="+mj-ea"/>
                <a:ea typeface="+mj-ea"/>
              </a:rPr>
              <a:t>后续有新商家需要维护箱规数据流程如下：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353" y="355269"/>
            <a:ext cx="5033857" cy="697627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zh-CN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如何开启</a:t>
            </a:r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箱规数据维护</a:t>
            </a:r>
            <a:endParaRPr lang="zh-CN" altLang="en-US" sz="3700" dirty="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24000" y="2469000"/>
          <a:ext cx="6816000" cy="38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/>
                <a:gridCol w="2496000"/>
                <a:gridCol w="2304000"/>
              </a:tblGrid>
              <a:tr h="698181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商家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行业小二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技术支持小二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</a:tr>
              <a:tr h="3141819">
                <a:tc>
                  <a:txBody>
                    <a:bodyPr/>
                    <a:lstStyle/>
                    <a:p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31" name="椭圆 30"/>
          <p:cNvSpPr/>
          <p:nvPr/>
        </p:nvSpPr>
        <p:spPr>
          <a:xfrm>
            <a:off x="1200001" y="3237011"/>
            <a:ext cx="879403" cy="43178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500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开始</a:t>
            </a:r>
          </a:p>
        </p:txBody>
      </p:sp>
      <p:sp>
        <p:nvSpPr>
          <p:cNvPr id="32" name="矩形 31"/>
          <p:cNvSpPr/>
          <p:nvPr/>
        </p:nvSpPr>
        <p:spPr>
          <a:xfrm>
            <a:off x="1104000" y="4005013"/>
            <a:ext cx="1056000" cy="623783"/>
          </a:xfrm>
          <a:prstGeom prst="rect">
            <a:avLst/>
          </a:prstGeom>
          <a:solidFill>
            <a:srgbClr val="00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提交箱规维护申请</a:t>
            </a:r>
          </a:p>
        </p:txBody>
      </p:sp>
      <p:cxnSp>
        <p:nvCxnSpPr>
          <p:cNvPr id="33" name="直线箭头连接符 18"/>
          <p:cNvCxnSpPr>
            <a:stCxn id="31" idx="4"/>
            <a:endCxn id="32" idx="0"/>
          </p:cNvCxnSpPr>
          <p:nvPr/>
        </p:nvCxnSpPr>
        <p:spPr>
          <a:xfrm flipH="1">
            <a:off x="1632000" y="3668798"/>
            <a:ext cx="7701" cy="33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216013" y="4005013"/>
            <a:ext cx="1357857" cy="623783"/>
          </a:xfrm>
          <a:prstGeom prst="rect">
            <a:avLst/>
          </a:prstGeom>
          <a:solidFill>
            <a:srgbClr val="00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转发新商家箱规维护申请</a:t>
            </a:r>
          </a:p>
        </p:txBody>
      </p:sp>
      <p:cxnSp>
        <p:nvCxnSpPr>
          <p:cNvPr id="37" name="直线箭头连接符 18"/>
          <p:cNvCxnSpPr>
            <a:stCxn id="32" idx="3"/>
            <a:endCxn id="34" idx="1"/>
          </p:cNvCxnSpPr>
          <p:nvPr/>
        </p:nvCxnSpPr>
        <p:spPr>
          <a:xfrm>
            <a:off x="2160000" y="4316892"/>
            <a:ext cx="105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605072" y="4005011"/>
            <a:ext cx="1354928" cy="623783"/>
          </a:xfrm>
          <a:prstGeom prst="rect">
            <a:avLst/>
          </a:prstGeom>
          <a:solidFill>
            <a:srgbClr val="00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灰度商家</a:t>
            </a:r>
            <a:endParaRPr kumimoji="1" lang="en-US" altLang="zh-CN" sz="13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名单配置</a:t>
            </a:r>
          </a:p>
        </p:txBody>
      </p:sp>
      <p:sp>
        <p:nvSpPr>
          <p:cNvPr id="43" name="矩形 42"/>
          <p:cNvSpPr/>
          <p:nvPr/>
        </p:nvSpPr>
        <p:spPr>
          <a:xfrm>
            <a:off x="1104000" y="5157013"/>
            <a:ext cx="1056000" cy="623783"/>
          </a:xfrm>
          <a:prstGeom prst="rect">
            <a:avLst/>
          </a:prstGeom>
          <a:solidFill>
            <a:srgbClr val="00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箱规数据维护</a:t>
            </a:r>
          </a:p>
        </p:txBody>
      </p:sp>
      <p:sp>
        <p:nvSpPr>
          <p:cNvPr id="44" name="矩形 43"/>
          <p:cNvSpPr/>
          <p:nvPr/>
        </p:nvSpPr>
        <p:spPr>
          <a:xfrm>
            <a:off x="3120013" y="5157013"/>
            <a:ext cx="1357857" cy="623783"/>
          </a:xfrm>
          <a:prstGeom prst="rect">
            <a:avLst/>
          </a:prstGeom>
          <a:solidFill>
            <a:srgbClr val="00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通知商家</a:t>
            </a:r>
          </a:p>
        </p:txBody>
      </p:sp>
      <p:cxnSp>
        <p:nvCxnSpPr>
          <p:cNvPr id="45" name="直线箭头连接符 18"/>
          <p:cNvCxnSpPr>
            <a:endCxn id="41" idx="1"/>
          </p:cNvCxnSpPr>
          <p:nvPr/>
        </p:nvCxnSpPr>
        <p:spPr>
          <a:xfrm>
            <a:off x="4572532" y="4316902"/>
            <a:ext cx="10325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41" idx="2"/>
            <a:endCxn id="44" idx="3"/>
          </p:cNvCxnSpPr>
          <p:nvPr/>
        </p:nvCxnSpPr>
        <p:spPr>
          <a:xfrm rot="5400000">
            <a:off x="4960155" y="4146510"/>
            <a:ext cx="840111" cy="18046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18"/>
          <p:cNvCxnSpPr>
            <a:stCxn id="44" idx="1"/>
            <a:endCxn id="43" idx="3"/>
          </p:cNvCxnSpPr>
          <p:nvPr/>
        </p:nvCxnSpPr>
        <p:spPr>
          <a:xfrm flipH="1">
            <a:off x="2160000" y="5468892"/>
            <a:ext cx="96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19808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 descr="http://img2.imgtn.bdimg.com/it/u=1011801330,3539494266&amp;fm=21&amp;gp=0.jpg"/>
          <p:cNvSpPr>
            <a:spLocks noChangeAspect="1" noChangeArrowheads="1"/>
          </p:cNvSpPr>
          <p:nvPr/>
        </p:nvSpPr>
        <p:spPr bwMode="auto">
          <a:xfrm>
            <a:off x="3079631" y="-9513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671" y="311268"/>
            <a:ext cx="3093148" cy="692493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箱规业务流程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" y="822936"/>
            <a:ext cx="8640000" cy="5989752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8496000" y="3353300"/>
            <a:ext cx="3552000" cy="86177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设计思考：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1.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将仓库测量的结果，让商家确认；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2.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小二介入，协调商家和仓</a:t>
            </a:r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CP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，推进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1566169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0013" y="758727"/>
            <a:ext cx="4886313" cy="750975"/>
          </a:xfrm>
          <a:prstGeom prst="rect">
            <a:avLst/>
          </a:prstGeom>
          <a:noFill/>
        </p:spPr>
        <p:txBody>
          <a:bodyPr wrap="none" lIns="121893" tIns="60946" rIns="121893" bIns="609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菜单：</a:t>
            </a:r>
            <a:r>
              <a:rPr lang="en-US" altLang="zh-CN" sz="1600" dirty="0">
                <a:latin typeface="+mj-ea"/>
                <a:ea typeface="+mj-ea"/>
              </a:rPr>
              <a:t>BMS</a:t>
            </a:r>
            <a:r>
              <a:rPr lang="zh-CN" altLang="en-US" sz="1600" dirty="0">
                <a:latin typeface="+mj-ea"/>
                <a:ea typeface="+mj-ea"/>
              </a:rPr>
              <a:t>首页→操作中心→商品中心→货品管理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+mj-ea"/>
                <a:ea typeface="+mj-ea"/>
              </a:rPr>
              <a:t>点击货品行上的编辑页面进入货品编辑详情页</a:t>
            </a:r>
            <a:endParaRPr lang="en-US" altLang="zh-CN" sz="16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09003"/>
            <a:ext cx="11856000" cy="50593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0001" y="165000"/>
            <a:ext cx="3118803" cy="943848"/>
          </a:xfrm>
          <a:prstGeom prst="rect">
            <a:avLst/>
          </a:prstGeom>
          <a:noFill/>
        </p:spPr>
        <p:txBody>
          <a:bodyPr wrap="none" lIns="121893" tIns="60946" rIns="121893" bIns="60946">
            <a:spAutoFit/>
          </a:bodyPr>
          <a:lstStyle/>
          <a:p>
            <a:pPr algn="ctr"/>
            <a:r>
              <a:rPr lang="zh-CN" alt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维护箱规数据</a:t>
            </a:r>
            <a:endParaRPr lang="zh-CN" altLang="zh-CN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2709451"/>
      </p:ext>
    </p:extLst>
  </p:cSld>
  <p:clrMapOvr>
    <a:masterClrMapping/>
  </p:clrMapOvr>
  <p:transition xmlns:p14="http://schemas.microsoft.com/office/powerpoint/2010/main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50634</TotalTime>
  <Words>854</Words>
  <Application>Microsoft Macintosh PowerPoint</Application>
  <PresentationFormat>自定义</PresentationFormat>
  <Paragraphs>235</Paragraphs>
  <Slides>28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Office 主题</vt:lpstr>
      <vt:lpstr>White</vt:lpstr>
      <vt:lpstr>1_White</vt:lpstr>
      <vt:lpstr>A000120140530A99PPBG</vt:lpstr>
      <vt:lpstr>1_A000120140530A99PPBG</vt:lpstr>
      <vt:lpstr>PowerPoint 演示文稿</vt:lpstr>
      <vt:lpstr>中小件仓间调拨整体流程</vt:lpstr>
      <vt:lpstr>中小件仓间调拨整体流程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调拨单详情查询</vt:lpstr>
      <vt:lpstr>调拨单详情查询-详情查询</vt:lpstr>
      <vt:lpstr>调拨单详情查询-详情查询</vt:lpstr>
      <vt:lpstr>调拨单详情查询-详情查询</vt:lpstr>
      <vt:lpstr>PowerPoint 演示文稿</vt:lpstr>
      <vt:lpstr>仓间调拨投诉背景</vt:lpstr>
      <vt:lpstr>投诉场景及判责赔付</vt:lpstr>
      <vt:lpstr>四、投诉工单案例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阿里供应链及管理</dc:title>
  <dc:creator>无龄</dc:creator>
  <cp:lastModifiedBy>梵 沐</cp:lastModifiedBy>
  <cp:revision>1857</cp:revision>
  <dcterms:created xsi:type="dcterms:W3CDTF">2015-05-02T08:20:37Z</dcterms:created>
  <dcterms:modified xsi:type="dcterms:W3CDTF">2017-09-27T05:32:42Z</dcterms:modified>
</cp:coreProperties>
</file>