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3"/>
  </p:notesMasterIdLst>
  <p:handoutMasterIdLst>
    <p:handoutMasterId r:id="rId24"/>
  </p:handoutMasterIdLst>
  <p:sldIdLst>
    <p:sldId id="379" r:id="rId4"/>
    <p:sldId id="413" r:id="rId5"/>
    <p:sldId id="394" r:id="rId6"/>
    <p:sldId id="422" r:id="rId7"/>
    <p:sldId id="414" r:id="rId8"/>
    <p:sldId id="397" r:id="rId9"/>
    <p:sldId id="406" r:id="rId10"/>
    <p:sldId id="376" r:id="rId11"/>
    <p:sldId id="412" r:id="rId12"/>
    <p:sldId id="408" r:id="rId13"/>
    <p:sldId id="385" r:id="rId14"/>
    <p:sldId id="386" r:id="rId15"/>
    <p:sldId id="387" r:id="rId16"/>
    <p:sldId id="388" r:id="rId17"/>
    <p:sldId id="415" r:id="rId18"/>
    <p:sldId id="417" r:id="rId19"/>
    <p:sldId id="419" r:id="rId20"/>
    <p:sldId id="421" r:id="rId21"/>
    <p:sldId id="39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B4CFBD2-76DE-4DD6-8B6D-387DAE4C9D38}">
          <p14:sldIdLst/>
        </p14:section>
        <p14:section name="无标题节" id="{F097AF69-5AE5-44E3-81E7-0DE97BF58B44}">
          <p14:sldIdLst>
            <p14:sldId id="379"/>
            <p14:sldId id="413"/>
            <p14:sldId id="394"/>
            <p14:sldId id="422"/>
            <p14:sldId id="414"/>
            <p14:sldId id="397"/>
            <p14:sldId id="406"/>
            <p14:sldId id="376"/>
            <p14:sldId id="412"/>
            <p14:sldId id="408"/>
            <p14:sldId id="385"/>
            <p14:sldId id="386"/>
            <p14:sldId id="387"/>
            <p14:sldId id="388"/>
            <p14:sldId id="415"/>
            <p14:sldId id="417"/>
            <p14:sldId id="419"/>
            <p14:sldId id="421"/>
            <p14:sldId id="3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BC0"/>
    <a:srgbClr val="FF9966"/>
    <a:srgbClr val="FF6600"/>
    <a:srgbClr val="8D5C2F"/>
    <a:srgbClr val="446B8E"/>
    <a:srgbClr val="D09E00"/>
    <a:srgbClr val="5B9BD5"/>
    <a:srgbClr val="FFFFFF"/>
    <a:srgbClr val="000000"/>
    <a:srgbClr val="C5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21" autoAdjust="0"/>
    <p:restoredTop sz="84716" autoAdjust="0"/>
  </p:normalViewPr>
  <p:slideViewPr>
    <p:cSldViewPr snapToGrid="0">
      <p:cViewPr varScale="1">
        <p:scale>
          <a:sx n="71" d="100"/>
          <a:sy n="71" d="100"/>
        </p:scale>
        <p:origin x="-2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125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5A622-BCBC-451D-8103-065E62E1797A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C64D2C8-E12E-44F9-9725-6554245945AC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01.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中小件仓间调拨整体流程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6AE258-5114-47DC-8E54-05E5DA38F6D8}" type="parTrans" cxnId="{392A36F3-D829-419E-A75F-447654970851}">
      <dgm:prSet/>
      <dgm:spPr/>
      <dgm:t>
        <a:bodyPr/>
        <a:lstStyle/>
        <a:p>
          <a:endParaRPr lang="en-US"/>
        </a:p>
      </dgm:t>
    </dgm:pt>
    <dgm:pt modelId="{9EB92EEF-0CA8-4B7C-81FB-FE99CA13636E}" type="sibTrans" cxnId="{392A36F3-D829-419E-A75F-447654970851}">
      <dgm:prSet/>
      <dgm:spPr/>
      <dgm:t>
        <a:bodyPr/>
        <a:lstStyle/>
        <a:p>
          <a:endParaRPr lang="en-US"/>
        </a:p>
      </dgm:t>
    </dgm:pt>
    <dgm:pt modelId="{84EAE495-588E-4A8C-B6F6-249BCC71E11D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02.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具体操作界面指引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37DF06-BFD7-475A-B1A1-A9B13BB46007}" type="parTrans" cxnId="{A49B531A-A471-4CDA-B96C-ED925B452279}">
      <dgm:prSet/>
      <dgm:spPr/>
      <dgm:t>
        <a:bodyPr/>
        <a:lstStyle/>
        <a:p>
          <a:endParaRPr lang="en-US"/>
        </a:p>
      </dgm:t>
    </dgm:pt>
    <dgm:pt modelId="{1C060CC6-0164-4FE0-8B86-0C185C035EC2}" type="sibTrans" cxnId="{A49B531A-A471-4CDA-B96C-ED925B452279}">
      <dgm:prSet/>
      <dgm:spPr/>
      <dgm:t>
        <a:bodyPr/>
        <a:lstStyle/>
        <a:p>
          <a:endParaRPr lang="en-US"/>
        </a:p>
      </dgm:t>
    </dgm:pt>
    <dgm:pt modelId="{06A6A793-9551-CD4D-A33C-F9D7C824D536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03.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调拨异常自动投诉理赔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CA0C6A-E985-B343-98B4-66156A10F477}" type="parTrans" cxnId="{0B2E57B7-6931-484B-B5F7-971DCAB18935}">
      <dgm:prSet/>
      <dgm:spPr/>
      <dgm:t>
        <a:bodyPr/>
        <a:lstStyle/>
        <a:p>
          <a:endParaRPr lang="zh-CN" altLang="en-US"/>
        </a:p>
      </dgm:t>
    </dgm:pt>
    <dgm:pt modelId="{FD6515D5-B669-1944-944A-1D002FA98565}" type="sibTrans" cxnId="{0B2E57B7-6931-484B-B5F7-971DCAB18935}">
      <dgm:prSet/>
      <dgm:spPr/>
      <dgm:t>
        <a:bodyPr/>
        <a:lstStyle/>
        <a:p>
          <a:endParaRPr lang="zh-CN" altLang="en-US"/>
        </a:p>
      </dgm:t>
    </dgm:pt>
    <dgm:pt modelId="{4F9D583D-63C0-4246-90BA-2C99D4956014}" type="pres">
      <dgm:prSet presAssocID="{5905A622-BCBC-451D-8103-065E62E179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35D47-74F5-4539-A49E-FC6F875FAE58}" type="pres">
      <dgm:prSet presAssocID="{CC64D2C8-E12E-44F9-9725-6554245945AC}" presName="parentLin" presStyleCnt="0"/>
      <dgm:spPr/>
      <dgm:t>
        <a:bodyPr/>
        <a:lstStyle/>
        <a:p>
          <a:endParaRPr lang="zh-CN" altLang="en-US"/>
        </a:p>
      </dgm:t>
    </dgm:pt>
    <dgm:pt modelId="{CA82BD32-08CF-4CEC-BB43-D853E341F464}" type="pres">
      <dgm:prSet presAssocID="{CC64D2C8-E12E-44F9-9725-6554245945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A32D6E-993C-4038-99E6-AA4EF1CDA7D2}" type="pres">
      <dgm:prSet presAssocID="{CC64D2C8-E12E-44F9-9725-6554245945AC}" presName="parentText" presStyleLbl="node1" presStyleIdx="0" presStyleCnt="3" custScaleY="69826" custLinFactNeighborX="37051" custLinFactNeighborY="-3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34B51-1F1B-4C76-8A83-8573152F51DD}" type="pres">
      <dgm:prSet presAssocID="{CC64D2C8-E12E-44F9-9725-6554245945AC}" presName="negativeSpace" presStyleCnt="0"/>
      <dgm:spPr/>
      <dgm:t>
        <a:bodyPr/>
        <a:lstStyle/>
        <a:p>
          <a:endParaRPr lang="zh-CN" altLang="en-US"/>
        </a:p>
      </dgm:t>
    </dgm:pt>
    <dgm:pt modelId="{FA8651D8-31C9-4534-9C35-5A6E10B69F47}" type="pres">
      <dgm:prSet presAssocID="{CC64D2C8-E12E-44F9-9725-6554245945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800B6-60F2-48DB-BC31-012A2BF89075}" type="pres">
      <dgm:prSet presAssocID="{9EB92EEF-0CA8-4B7C-81FB-FE99CA13636E}" presName="spaceBetweenRectangles" presStyleCnt="0"/>
      <dgm:spPr/>
      <dgm:t>
        <a:bodyPr/>
        <a:lstStyle/>
        <a:p>
          <a:endParaRPr lang="zh-CN" altLang="en-US"/>
        </a:p>
      </dgm:t>
    </dgm:pt>
    <dgm:pt modelId="{0D201D28-12A0-4594-AAE9-A677FB74599E}" type="pres">
      <dgm:prSet presAssocID="{84EAE495-588E-4A8C-B6F6-249BCC71E11D}" presName="parentLin" presStyleCnt="0"/>
      <dgm:spPr/>
      <dgm:t>
        <a:bodyPr/>
        <a:lstStyle/>
        <a:p>
          <a:endParaRPr lang="zh-CN" altLang="en-US"/>
        </a:p>
      </dgm:t>
    </dgm:pt>
    <dgm:pt modelId="{ED4688D1-BB37-4C4E-A782-E3CF0E7D0877}" type="pres">
      <dgm:prSet presAssocID="{84EAE495-588E-4A8C-B6F6-249BCC71E11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15CDB6-DA8D-4C24-ADAA-CEA14B61FC71}" type="pres">
      <dgm:prSet presAssocID="{84EAE495-588E-4A8C-B6F6-249BCC71E11D}" presName="parentText" presStyleLbl="node1" presStyleIdx="1" presStyleCnt="3" custScaleX="98817" custScaleY="75186" custLinFactNeighborX="43705" custLinFactNeighborY="-5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DA89-E09A-4994-8B8F-780F6087F3B7}" type="pres">
      <dgm:prSet presAssocID="{84EAE495-588E-4A8C-B6F6-249BCC71E11D}" presName="negativeSpace" presStyleCnt="0"/>
      <dgm:spPr/>
      <dgm:t>
        <a:bodyPr/>
        <a:lstStyle/>
        <a:p>
          <a:endParaRPr lang="zh-CN" altLang="en-US"/>
        </a:p>
      </dgm:t>
    </dgm:pt>
    <dgm:pt modelId="{257E126C-E7E1-44C9-B2B1-90127E693C29}" type="pres">
      <dgm:prSet presAssocID="{84EAE495-588E-4A8C-B6F6-249BCC71E11D}" presName="childText" presStyleLbl="conFgAcc1" presStyleIdx="1" presStyleCnt="3" custLinFactNeighborY="1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90CD2-3138-034A-9BB8-CF18C5F24FD5}" type="pres">
      <dgm:prSet presAssocID="{1C060CC6-0164-4FE0-8B86-0C185C035EC2}" presName="spaceBetweenRectangles" presStyleCnt="0"/>
      <dgm:spPr/>
    </dgm:pt>
    <dgm:pt modelId="{FB88D0A5-1AA5-E849-B6A6-0A652D805DDC}" type="pres">
      <dgm:prSet presAssocID="{06A6A793-9551-CD4D-A33C-F9D7C824D536}" presName="parentLin" presStyleCnt="0"/>
      <dgm:spPr/>
    </dgm:pt>
    <dgm:pt modelId="{6E5B6BD5-3D57-1B45-BB5C-D2A9E84AA3FD}" type="pres">
      <dgm:prSet presAssocID="{06A6A793-9551-CD4D-A33C-F9D7C824D5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20FE169C-86C5-7645-B89A-2E3B01A02643}" type="pres">
      <dgm:prSet presAssocID="{06A6A793-9551-CD4D-A33C-F9D7C824D536}" presName="parentText" presStyleLbl="node1" presStyleIdx="2" presStyleCnt="3" custScaleX="97585" custScaleY="66619" custLinFactNeighborX="48309" custLinFactNeighborY="-152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5DE4E4-75F1-034A-9011-6E0CA40067F4}" type="pres">
      <dgm:prSet presAssocID="{06A6A793-9551-CD4D-A33C-F9D7C824D536}" presName="negativeSpace" presStyleCnt="0"/>
      <dgm:spPr/>
    </dgm:pt>
    <dgm:pt modelId="{C8E00FFA-8D74-654D-9F1E-F4043D8CC678}" type="pres">
      <dgm:prSet presAssocID="{06A6A793-9551-CD4D-A33C-F9D7C824D5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87DA19-E1B1-5446-B743-D0424723F07E}" type="presOf" srcId="{CC64D2C8-E12E-44F9-9725-6554245945AC}" destId="{CA82BD32-08CF-4CEC-BB43-D853E341F464}" srcOrd="0" destOrd="0" presId="urn:microsoft.com/office/officeart/2005/8/layout/list1"/>
    <dgm:cxn modelId="{518E4B3B-BC90-434A-90D9-673ADB3DD381}" type="presOf" srcId="{CC64D2C8-E12E-44F9-9725-6554245945AC}" destId="{75A32D6E-993C-4038-99E6-AA4EF1CDA7D2}" srcOrd="1" destOrd="0" presId="urn:microsoft.com/office/officeart/2005/8/layout/list1"/>
    <dgm:cxn modelId="{E7C7EA17-C2B3-CA4B-AF8B-21C20520E307}" type="presOf" srcId="{5905A622-BCBC-451D-8103-065E62E1797A}" destId="{4F9D583D-63C0-4246-90BA-2C99D4956014}" srcOrd="0" destOrd="0" presId="urn:microsoft.com/office/officeart/2005/8/layout/list1"/>
    <dgm:cxn modelId="{ACE3B2F5-674A-E84C-BF45-112B290EDE28}" type="presOf" srcId="{84EAE495-588E-4A8C-B6F6-249BCC71E11D}" destId="{DC15CDB6-DA8D-4C24-ADAA-CEA14B61FC71}" srcOrd="1" destOrd="0" presId="urn:microsoft.com/office/officeart/2005/8/layout/list1"/>
    <dgm:cxn modelId="{A49B531A-A471-4CDA-B96C-ED925B452279}" srcId="{5905A622-BCBC-451D-8103-065E62E1797A}" destId="{84EAE495-588E-4A8C-B6F6-249BCC71E11D}" srcOrd="1" destOrd="0" parTransId="{D337DF06-BFD7-475A-B1A1-A9B13BB46007}" sibTransId="{1C060CC6-0164-4FE0-8B86-0C185C035EC2}"/>
    <dgm:cxn modelId="{C10F5917-9456-A941-A5EF-5028B031C124}" type="presOf" srcId="{06A6A793-9551-CD4D-A33C-F9D7C824D536}" destId="{6E5B6BD5-3D57-1B45-BB5C-D2A9E84AA3FD}" srcOrd="0" destOrd="0" presId="urn:microsoft.com/office/officeart/2005/8/layout/list1"/>
    <dgm:cxn modelId="{392A36F3-D829-419E-A75F-447654970851}" srcId="{5905A622-BCBC-451D-8103-065E62E1797A}" destId="{CC64D2C8-E12E-44F9-9725-6554245945AC}" srcOrd="0" destOrd="0" parTransId="{E16AE258-5114-47DC-8E54-05E5DA38F6D8}" sibTransId="{9EB92EEF-0CA8-4B7C-81FB-FE99CA13636E}"/>
    <dgm:cxn modelId="{0B2E57B7-6931-484B-B5F7-971DCAB18935}" srcId="{5905A622-BCBC-451D-8103-065E62E1797A}" destId="{06A6A793-9551-CD4D-A33C-F9D7C824D536}" srcOrd="2" destOrd="0" parTransId="{7DCA0C6A-E985-B343-98B4-66156A10F477}" sibTransId="{FD6515D5-B669-1944-944A-1D002FA98565}"/>
    <dgm:cxn modelId="{F53EB09D-A30A-9B4A-A29E-C5EAA11FB8B4}" type="presOf" srcId="{06A6A793-9551-CD4D-A33C-F9D7C824D536}" destId="{20FE169C-86C5-7645-B89A-2E3B01A02643}" srcOrd="1" destOrd="0" presId="urn:microsoft.com/office/officeart/2005/8/layout/list1"/>
    <dgm:cxn modelId="{8F000843-6139-7145-857D-DA585B95CC69}" type="presOf" srcId="{84EAE495-588E-4A8C-B6F6-249BCC71E11D}" destId="{ED4688D1-BB37-4C4E-A782-E3CF0E7D0877}" srcOrd="0" destOrd="0" presId="urn:microsoft.com/office/officeart/2005/8/layout/list1"/>
    <dgm:cxn modelId="{5A32203A-BF9B-CB43-9A3B-D7118FA44D37}" type="presParOf" srcId="{4F9D583D-63C0-4246-90BA-2C99D4956014}" destId="{B0035D47-74F5-4539-A49E-FC6F875FAE58}" srcOrd="0" destOrd="0" presId="urn:microsoft.com/office/officeart/2005/8/layout/list1"/>
    <dgm:cxn modelId="{21AEB87E-7565-634E-BE32-797B0DA3DF73}" type="presParOf" srcId="{B0035D47-74F5-4539-A49E-FC6F875FAE58}" destId="{CA82BD32-08CF-4CEC-BB43-D853E341F464}" srcOrd="0" destOrd="0" presId="urn:microsoft.com/office/officeart/2005/8/layout/list1"/>
    <dgm:cxn modelId="{3AB1BB62-204C-2F43-863C-173A542EFCA9}" type="presParOf" srcId="{B0035D47-74F5-4539-A49E-FC6F875FAE58}" destId="{75A32D6E-993C-4038-99E6-AA4EF1CDA7D2}" srcOrd="1" destOrd="0" presId="urn:microsoft.com/office/officeart/2005/8/layout/list1"/>
    <dgm:cxn modelId="{240E4C2C-8AC6-2941-A7BD-BF989F5D73F5}" type="presParOf" srcId="{4F9D583D-63C0-4246-90BA-2C99D4956014}" destId="{38334B51-1F1B-4C76-8A83-8573152F51DD}" srcOrd="1" destOrd="0" presId="urn:microsoft.com/office/officeart/2005/8/layout/list1"/>
    <dgm:cxn modelId="{AFEDA61F-7C9F-6844-ABAB-C2202E353440}" type="presParOf" srcId="{4F9D583D-63C0-4246-90BA-2C99D4956014}" destId="{FA8651D8-31C9-4534-9C35-5A6E10B69F47}" srcOrd="2" destOrd="0" presId="urn:microsoft.com/office/officeart/2005/8/layout/list1"/>
    <dgm:cxn modelId="{63843C81-A37A-BA4D-BABB-578F00CCDF3E}" type="presParOf" srcId="{4F9D583D-63C0-4246-90BA-2C99D4956014}" destId="{947800B6-60F2-48DB-BC31-012A2BF89075}" srcOrd="3" destOrd="0" presId="urn:microsoft.com/office/officeart/2005/8/layout/list1"/>
    <dgm:cxn modelId="{2C85DE4A-6822-CD43-ABEE-998BBC21E08E}" type="presParOf" srcId="{4F9D583D-63C0-4246-90BA-2C99D4956014}" destId="{0D201D28-12A0-4594-AAE9-A677FB74599E}" srcOrd="4" destOrd="0" presId="urn:microsoft.com/office/officeart/2005/8/layout/list1"/>
    <dgm:cxn modelId="{BB3FD357-E47B-B040-9B82-B4AD500B3B99}" type="presParOf" srcId="{0D201D28-12A0-4594-AAE9-A677FB74599E}" destId="{ED4688D1-BB37-4C4E-A782-E3CF0E7D0877}" srcOrd="0" destOrd="0" presId="urn:microsoft.com/office/officeart/2005/8/layout/list1"/>
    <dgm:cxn modelId="{699409D0-D500-D846-B3D3-18031BD2B028}" type="presParOf" srcId="{0D201D28-12A0-4594-AAE9-A677FB74599E}" destId="{DC15CDB6-DA8D-4C24-ADAA-CEA14B61FC71}" srcOrd="1" destOrd="0" presId="urn:microsoft.com/office/officeart/2005/8/layout/list1"/>
    <dgm:cxn modelId="{6422C5FE-ED58-4649-A670-B0B53D6C5E2C}" type="presParOf" srcId="{4F9D583D-63C0-4246-90BA-2C99D4956014}" destId="{C32EDA89-E09A-4994-8B8F-780F6087F3B7}" srcOrd="5" destOrd="0" presId="urn:microsoft.com/office/officeart/2005/8/layout/list1"/>
    <dgm:cxn modelId="{C326468D-900C-1544-AA34-37921894C89B}" type="presParOf" srcId="{4F9D583D-63C0-4246-90BA-2C99D4956014}" destId="{257E126C-E7E1-44C9-B2B1-90127E693C29}" srcOrd="6" destOrd="0" presId="urn:microsoft.com/office/officeart/2005/8/layout/list1"/>
    <dgm:cxn modelId="{FE2E76E6-2B6D-6D40-8673-2FB363460DCF}" type="presParOf" srcId="{4F9D583D-63C0-4246-90BA-2C99D4956014}" destId="{2F290CD2-3138-034A-9BB8-CF18C5F24FD5}" srcOrd="7" destOrd="0" presId="urn:microsoft.com/office/officeart/2005/8/layout/list1"/>
    <dgm:cxn modelId="{16925C7C-7F74-7F43-B7BB-B52506C98CCC}" type="presParOf" srcId="{4F9D583D-63C0-4246-90BA-2C99D4956014}" destId="{FB88D0A5-1AA5-E849-B6A6-0A652D805DDC}" srcOrd="8" destOrd="0" presId="urn:microsoft.com/office/officeart/2005/8/layout/list1"/>
    <dgm:cxn modelId="{33A57EFA-DBE8-B747-821F-76DD422E0B73}" type="presParOf" srcId="{FB88D0A5-1AA5-E849-B6A6-0A652D805DDC}" destId="{6E5B6BD5-3D57-1B45-BB5C-D2A9E84AA3FD}" srcOrd="0" destOrd="0" presId="urn:microsoft.com/office/officeart/2005/8/layout/list1"/>
    <dgm:cxn modelId="{4308210E-A4D5-E943-93CE-3BC5F3714D1F}" type="presParOf" srcId="{FB88D0A5-1AA5-E849-B6A6-0A652D805DDC}" destId="{20FE169C-86C5-7645-B89A-2E3B01A02643}" srcOrd="1" destOrd="0" presId="urn:microsoft.com/office/officeart/2005/8/layout/list1"/>
    <dgm:cxn modelId="{2D32DA2C-5ECB-504C-AF20-522D776D4CAC}" type="presParOf" srcId="{4F9D583D-63C0-4246-90BA-2C99D4956014}" destId="{A15DE4E4-75F1-034A-9011-6E0CA40067F4}" srcOrd="9" destOrd="0" presId="urn:microsoft.com/office/officeart/2005/8/layout/list1"/>
    <dgm:cxn modelId="{CEBE138E-B403-AA4A-A72E-F7B1C77857CF}" type="presParOf" srcId="{4F9D583D-63C0-4246-90BA-2C99D4956014}" destId="{C8E00FFA-8D74-654D-9F1E-F4043D8CC6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5A622-BCBC-451D-8103-065E62E1797A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C64D2C8-E12E-44F9-9725-6554245945AC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02.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具体操作界面指引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6AE258-5114-47DC-8E54-05E5DA38F6D8}" type="parTrans" cxnId="{392A36F3-D829-419E-A75F-447654970851}">
      <dgm:prSet/>
      <dgm:spPr/>
      <dgm:t>
        <a:bodyPr/>
        <a:lstStyle/>
        <a:p>
          <a:endParaRPr lang="en-US"/>
        </a:p>
      </dgm:t>
    </dgm:pt>
    <dgm:pt modelId="{9EB92EEF-0CA8-4B7C-81FB-FE99CA13636E}" type="sibTrans" cxnId="{392A36F3-D829-419E-A75F-447654970851}">
      <dgm:prSet/>
      <dgm:spPr/>
      <dgm:t>
        <a:bodyPr/>
        <a:lstStyle/>
        <a:p>
          <a:endParaRPr lang="en-US"/>
        </a:p>
      </dgm:t>
    </dgm:pt>
    <dgm:pt modelId="{84EAE495-588E-4A8C-B6F6-249BCC71E11D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03.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调拨异常自动投诉理赔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37DF06-BFD7-475A-B1A1-A9B13BB46007}" type="parTrans" cxnId="{A49B531A-A471-4CDA-B96C-ED925B452279}">
      <dgm:prSet/>
      <dgm:spPr/>
      <dgm:t>
        <a:bodyPr/>
        <a:lstStyle/>
        <a:p>
          <a:endParaRPr lang="en-US"/>
        </a:p>
      </dgm:t>
    </dgm:pt>
    <dgm:pt modelId="{1C060CC6-0164-4FE0-8B86-0C185C035EC2}" type="sibTrans" cxnId="{A49B531A-A471-4CDA-B96C-ED925B452279}">
      <dgm:prSet/>
      <dgm:spPr/>
      <dgm:t>
        <a:bodyPr/>
        <a:lstStyle/>
        <a:p>
          <a:endParaRPr lang="en-US"/>
        </a:p>
      </dgm:t>
    </dgm:pt>
    <dgm:pt modelId="{79298EC5-52C2-BD4E-805F-828EADAF1F3B}">
      <dgm:prSet phldrT="[文本]" custT="1"/>
      <dgm:spPr/>
      <dgm:t>
        <a:bodyPr/>
        <a:lstStyle/>
        <a:p>
          <a:r>
            <a: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01.</a:t>
          </a:r>
          <a:r>
            <a:rPr lang="zh-CN" altLang="en-US" sz="4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电器前置仓调拨整体流程</a:t>
          </a:r>
          <a:endParaRPr lang="en-US" sz="4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0C478A-6CF2-D64B-8AEE-418AF50B99B5}" type="parTrans" cxnId="{9F68CF3D-10A1-4443-A01D-23BB25D7965A}">
      <dgm:prSet/>
      <dgm:spPr/>
      <dgm:t>
        <a:bodyPr/>
        <a:lstStyle/>
        <a:p>
          <a:endParaRPr lang="zh-CN" altLang="en-US"/>
        </a:p>
      </dgm:t>
    </dgm:pt>
    <dgm:pt modelId="{181138C7-F860-134E-8B82-3D5C84BD5398}" type="sibTrans" cxnId="{9F68CF3D-10A1-4443-A01D-23BB25D7965A}">
      <dgm:prSet/>
      <dgm:spPr/>
      <dgm:t>
        <a:bodyPr/>
        <a:lstStyle/>
        <a:p>
          <a:endParaRPr lang="zh-CN" altLang="en-US"/>
        </a:p>
      </dgm:t>
    </dgm:pt>
    <dgm:pt modelId="{4F9D583D-63C0-4246-90BA-2C99D4956014}" type="pres">
      <dgm:prSet presAssocID="{5905A622-BCBC-451D-8103-065E62E179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FA9BF-76E2-E145-8FA8-1D6DDDF90DE8}" type="pres">
      <dgm:prSet presAssocID="{79298EC5-52C2-BD4E-805F-828EADAF1F3B}" presName="parentLin" presStyleCnt="0"/>
      <dgm:spPr/>
    </dgm:pt>
    <dgm:pt modelId="{5157F737-C646-CA40-9DB9-C9BB57A2711A}" type="pres">
      <dgm:prSet presAssocID="{79298EC5-52C2-BD4E-805F-828EADAF1F3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A2D4DF6-C379-7B4F-AB2A-313F54F29413}" type="pres">
      <dgm:prSet presAssocID="{79298EC5-52C2-BD4E-805F-828EADAF1F3B}" presName="parentText" presStyleLbl="node1" presStyleIdx="0" presStyleCnt="3" custScaleX="101190" custScaleY="6300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3015DD-DF26-8147-AEAF-1F60DD14395B}" type="pres">
      <dgm:prSet presAssocID="{79298EC5-52C2-BD4E-805F-828EADAF1F3B}" presName="negativeSpace" presStyleCnt="0"/>
      <dgm:spPr/>
    </dgm:pt>
    <dgm:pt modelId="{B85A2279-B163-224E-A18E-E2942711A974}" type="pres">
      <dgm:prSet presAssocID="{79298EC5-52C2-BD4E-805F-828EADAF1F3B}" presName="childText" presStyleLbl="conFgAcc1" presStyleIdx="0" presStyleCnt="3">
        <dgm:presLayoutVars>
          <dgm:bulletEnabled val="1"/>
        </dgm:presLayoutVars>
      </dgm:prSet>
      <dgm:spPr/>
    </dgm:pt>
    <dgm:pt modelId="{C4DD95DF-9D4F-F748-999C-2019D4C7B88A}" type="pres">
      <dgm:prSet presAssocID="{181138C7-F860-134E-8B82-3D5C84BD5398}" presName="spaceBetweenRectangles" presStyleCnt="0"/>
      <dgm:spPr/>
    </dgm:pt>
    <dgm:pt modelId="{B0035D47-74F5-4539-A49E-FC6F875FAE58}" type="pres">
      <dgm:prSet presAssocID="{CC64D2C8-E12E-44F9-9725-6554245945AC}" presName="parentLin" presStyleCnt="0"/>
      <dgm:spPr/>
      <dgm:t>
        <a:bodyPr/>
        <a:lstStyle/>
        <a:p>
          <a:endParaRPr lang="zh-CN" altLang="en-US"/>
        </a:p>
      </dgm:t>
    </dgm:pt>
    <dgm:pt modelId="{CA82BD32-08CF-4CEC-BB43-D853E341F464}" type="pres">
      <dgm:prSet presAssocID="{CC64D2C8-E12E-44F9-9725-6554245945A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A32D6E-993C-4038-99E6-AA4EF1CDA7D2}" type="pres">
      <dgm:prSet presAssocID="{CC64D2C8-E12E-44F9-9725-6554245945AC}" presName="parentText" presStyleLbl="node1" presStyleIdx="1" presStyleCnt="3" custScaleY="69826" custLinFactNeighborX="37051" custLinFactNeighborY="-3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34B51-1F1B-4C76-8A83-8573152F51DD}" type="pres">
      <dgm:prSet presAssocID="{CC64D2C8-E12E-44F9-9725-6554245945AC}" presName="negativeSpace" presStyleCnt="0"/>
      <dgm:spPr/>
      <dgm:t>
        <a:bodyPr/>
        <a:lstStyle/>
        <a:p>
          <a:endParaRPr lang="zh-CN" altLang="en-US"/>
        </a:p>
      </dgm:t>
    </dgm:pt>
    <dgm:pt modelId="{FA8651D8-31C9-4534-9C35-5A6E10B69F47}" type="pres">
      <dgm:prSet presAssocID="{CC64D2C8-E12E-44F9-9725-6554245945A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7800B6-60F2-48DB-BC31-012A2BF89075}" type="pres">
      <dgm:prSet presAssocID="{9EB92EEF-0CA8-4B7C-81FB-FE99CA13636E}" presName="spaceBetweenRectangles" presStyleCnt="0"/>
      <dgm:spPr/>
      <dgm:t>
        <a:bodyPr/>
        <a:lstStyle/>
        <a:p>
          <a:endParaRPr lang="zh-CN" altLang="en-US"/>
        </a:p>
      </dgm:t>
    </dgm:pt>
    <dgm:pt modelId="{0D201D28-12A0-4594-AAE9-A677FB74599E}" type="pres">
      <dgm:prSet presAssocID="{84EAE495-588E-4A8C-B6F6-249BCC71E11D}" presName="parentLin" presStyleCnt="0"/>
      <dgm:spPr/>
      <dgm:t>
        <a:bodyPr/>
        <a:lstStyle/>
        <a:p>
          <a:endParaRPr lang="zh-CN" altLang="en-US"/>
        </a:p>
      </dgm:t>
    </dgm:pt>
    <dgm:pt modelId="{ED4688D1-BB37-4C4E-A782-E3CF0E7D0877}" type="pres">
      <dgm:prSet presAssocID="{84EAE495-588E-4A8C-B6F6-249BCC71E11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C15CDB6-DA8D-4C24-ADAA-CEA14B61FC71}" type="pres">
      <dgm:prSet presAssocID="{84EAE495-588E-4A8C-B6F6-249BCC71E11D}" presName="parentText" presStyleLbl="node1" presStyleIdx="2" presStyleCnt="3" custScaleY="70096" custLinFactNeighborX="43705" custLinFactNeighborY="-5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DA89-E09A-4994-8B8F-780F6087F3B7}" type="pres">
      <dgm:prSet presAssocID="{84EAE495-588E-4A8C-B6F6-249BCC71E11D}" presName="negativeSpace" presStyleCnt="0"/>
      <dgm:spPr/>
      <dgm:t>
        <a:bodyPr/>
        <a:lstStyle/>
        <a:p>
          <a:endParaRPr lang="zh-CN" altLang="en-US"/>
        </a:p>
      </dgm:t>
    </dgm:pt>
    <dgm:pt modelId="{257E126C-E7E1-44C9-B2B1-90127E693C29}" type="pres">
      <dgm:prSet presAssocID="{84EAE495-588E-4A8C-B6F6-249BCC71E11D}" presName="childText" presStyleLbl="conFgAcc1" presStyleIdx="2" presStyleCnt="3" custLinFactNeighborY="1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1B29-5740-CD49-8D84-38C57563EC16}" type="presOf" srcId="{5905A622-BCBC-451D-8103-065E62E1797A}" destId="{4F9D583D-63C0-4246-90BA-2C99D4956014}" srcOrd="0" destOrd="0" presId="urn:microsoft.com/office/officeart/2005/8/layout/list1"/>
    <dgm:cxn modelId="{392A36F3-D829-419E-A75F-447654970851}" srcId="{5905A622-BCBC-451D-8103-065E62E1797A}" destId="{CC64D2C8-E12E-44F9-9725-6554245945AC}" srcOrd="1" destOrd="0" parTransId="{E16AE258-5114-47DC-8E54-05E5DA38F6D8}" sibTransId="{9EB92EEF-0CA8-4B7C-81FB-FE99CA13636E}"/>
    <dgm:cxn modelId="{A26D37AD-62B5-8042-86CD-3D0F71E18680}" type="presOf" srcId="{CC64D2C8-E12E-44F9-9725-6554245945AC}" destId="{CA82BD32-08CF-4CEC-BB43-D853E341F464}" srcOrd="0" destOrd="0" presId="urn:microsoft.com/office/officeart/2005/8/layout/list1"/>
    <dgm:cxn modelId="{7EB37B55-7A7E-5D48-B647-D5AE4D39B1AE}" type="presOf" srcId="{84EAE495-588E-4A8C-B6F6-249BCC71E11D}" destId="{ED4688D1-BB37-4C4E-A782-E3CF0E7D0877}" srcOrd="0" destOrd="0" presId="urn:microsoft.com/office/officeart/2005/8/layout/list1"/>
    <dgm:cxn modelId="{70C44897-F62A-AB4B-9F16-406A8FD1347D}" type="presOf" srcId="{CC64D2C8-E12E-44F9-9725-6554245945AC}" destId="{75A32D6E-993C-4038-99E6-AA4EF1CDA7D2}" srcOrd="1" destOrd="0" presId="urn:microsoft.com/office/officeart/2005/8/layout/list1"/>
    <dgm:cxn modelId="{A49B531A-A471-4CDA-B96C-ED925B452279}" srcId="{5905A622-BCBC-451D-8103-065E62E1797A}" destId="{84EAE495-588E-4A8C-B6F6-249BCC71E11D}" srcOrd="2" destOrd="0" parTransId="{D337DF06-BFD7-475A-B1A1-A9B13BB46007}" sibTransId="{1C060CC6-0164-4FE0-8B86-0C185C035EC2}"/>
    <dgm:cxn modelId="{DC9F0787-C3DA-C242-9626-87F22AD27892}" type="presOf" srcId="{79298EC5-52C2-BD4E-805F-828EADAF1F3B}" destId="{5157F737-C646-CA40-9DB9-C9BB57A2711A}" srcOrd="0" destOrd="0" presId="urn:microsoft.com/office/officeart/2005/8/layout/list1"/>
    <dgm:cxn modelId="{9F68CF3D-10A1-4443-A01D-23BB25D7965A}" srcId="{5905A622-BCBC-451D-8103-065E62E1797A}" destId="{79298EC5-52C2-BD4E-805F-828EADAF1F3B}" srcOrd="0" destOrd="0" parTransId="{4C0C478A-6CF2-D64B-8AEE-418AF50B99B5}" sibTransId="{181138C7-F860-134E-8B82-3D5C84BD5398}"/>
    <dgm:cxn modelId="{C90F9CB5-C648-B540-B715-F704D861B3AC}" type="presOf" srcId="{79298EC5-52C2-BD4E-805F-828EADAF1F3B}" destId="{3A2D4DF6-C379-7B4F-AB2A-313F54F29413}" srcOrd="1" destOrd="0" presId="urn:microsoft.com/office/officeart/2005/8/layout/list1"/>
    <dgm:cxn modelId="{117AFE19-3E55-9042-81C7-98263BAA31FB}" type="presOf" srcId="{84EAE495-588E-4A8C-B6F6-249BCC71E11D}" destId="{DC15CDB6-DA8D-4C24-ADAA-CEA14B61FC71}" srcOrd="1" destOrd="0" presId="urn:microsoft.com/office/officeart/2005/8/layout/list1"/>
    <dgm:cxn modelId="{09A83FAA-0DC8-1849-B341-D0811BEA9D3E}" type="presParOf" srcId="{4F9D583D-63C0-4246-90BA-2C99D4956014}" destId="{944FA9BF-76E2-E145-8FA8-1D6DDDF90DE8}" srcOrd="0" destOrd="0" presId="urn:microsoft.com/office/officeart/2005/8/layout/list1"/>
    <dgm:cxn modelId="{629FB999-C2C5-814D-B55C-9DAF002A04B2}" type="presParOf" srcId="{944FA9BF-76E2-E145-8FA8-1D6DDDF90DE8}" destId="{5157F737-C646-CA40-9DB9-C9BB57A2711A}" srcOrd="0" destOrd="0" presId="urn:microsoft.com/office/officeart/2005/8/layout/list1"/>
    <dgm:cxn modelId="{19B68C2E-D988-4C46-A632-B5E339D283F1}" type="presParOf" srcId="{944FA9BF-76E2-E145-8FA8-1D6DDDF90DE8}" destId="{3A2D4DF6-C379-7B4F-AB2A-313F54F29413}" srcOrd="1" destOrd="0" presId="urn:microsoft.com/office/officeart/2005/8/layout/list1"/>
    <dgm:cxn modelId="{5164E1A4-A2C2-114A-95DA-08595BC9F66B}" type="presParOf" srcId="{4F9D583D-63C0-4246-90BA-2C99D4956014}" destId="{D13015DD-DF26-8147-AEAF-1F60DD14395B}" srcOrd="1" destOrd="0" presId="urn:microsoft.com/office/officeart/2005/8/layout/list1"/>
    <dgm:cxn modelId="{44585F96-6E20-A94A-8B3A-463233BE3091}" type="presParOf" srcId="{4F9D583D-63C0-4246-90BA-2C99D4956014}" destId="{B85A2279-B163-224E-A18E-E2942711A974}" srcOrd="2" destOrd="0" presId="urn:microsoft.com/office/officeart/2005/8/layout/list1"/>
    <dgm:cxn modelId="{030674C8-C816-5C4D-8153-4FD77333DD2F}" type="presParOf" srcId="{4F9D583D-63C0-4246-90BA-2C99D4956014}" destId="{C4DD95DF-9D4F-F748-999C-2019D4C7B88A}" srcOrd="3" destOrd="0" presId="urn:microsoft.com/office/officeart/2005/8/layout/list1"/>
    <dgm:cxn modelId="{A7211AAF-EEBF-FE4D-BA00-0498FC90CDA5}" type="presParOf" srcId="{4F9D583D-63C0-4246-90BA-2C99D4956014}" destId="{B0035D47-74F5-4539-A49E-FC6F875FAE58}" srcOrd="4" destOrd="0" presId="urn:microsoft.com/office/officeart/2005/8/layout/list1"/>
    <dgm:cxn modelId="{22BF5728-10A2-1F4E-8816-1361D4C8F901}" type="presParOf" srcId="{B0035D47-74F5-4539-A49E-FC6F875FAE58}" destId="{CA82BD32-08CF-4CEC-BB43-D853E341F464}" srcOrd="0" destOrd="0" presId="urn:microsoft.com/office/officeart/2005/8/layout/list1"/>
    <dgm:cxn modelId="{9D7B3F2B-6521-D24B-927F-577BA38E78E9}" type="presParOf" srcId="{B0035D47-74F5-4539-A49E-FC6F875FAE58}" destId="{75A32D6E-993C-4038-99E6-AA4EF1CDA7D2}" srcOrd="1" destOrd="0" presId="urn:microsoft.com/office/officeart/2005/8/layout/list1"/>
    <dgm:cxn modelId="{1C2244A3-0799-6C47-9788-49412149B086}" type="presParOf" srcId="{4F9D583D-63C0-4246-90BA-2C99D4956014}" destId="{38334B51-1F1B-4C76-8A83-8573152F51DD}" srcOrd="5" destOrd="0" presId="urn:microsoft.com/office/officeart/2005/8/layout/list1"/>
    <dgm:cxn modelId="{F9300D03-2ED1-334D-A016-10489DF98D91}" type="presParOf" srcId="{4F9D583D-63C0-4246-90BA-2C99D4956014}" destId="{FA8651D8-31C9-4534-9C35-5A6E10B69F47}" srcOrd="6" destOrd="0" presId="urn:microsoft.com/office/officeart/2005/8/layout/list1"/>
    <dgm:cxn modelId="{708B409F-7A31-4A40-AABB-4BD62855E0AF}" type="presParOf" srcId="{4F9D583D-63C0-4246-90BA-2C99D4956014}" destId="{947800B6-60F2-48DB-BC31-012A2BF89075}" srcOrd="7" destOrd="0" presId="urn:microsoft.com/office/officeart/2005/8/layout/list1"/>
    <dgm:cxn modelId="{55712981-BCF0-B04C-B007-EE943999F4D8}" type="presParOf" srcId="{4F9D583D-63C0-4246-90BA-2C99D4956014}" destId="{0D201D28-12A0-4594-AAE9-A677FB74599E}" srcOrd="8" destOrd="0" presId="urn:microsoft.com/office/officeart/2005/8/layout/list1"/>
    <dgm:cxn modelId="{DBDDE21C-384C-D144-AD8D-7E5DEBD548C4}" type="presParOf" srcId="{0D201D28-12A0-4594-AAE9-A677FB74599E}" destId="{ED4688D1-BB37-4C4E-A782-E3CF0E7D0877}" srcOrd="0" destOrd="0" presId="urn:microsoft.com/office/officeart/2005/8/layout/list1"/>
    <dgm:cxn modelId="{B5DC3C1C-3C8F-004C-9B52-1EA2F1B39E33}" type="presParOf" srcId="{0D201D28-12A0-4594-AAE9-A677FB74599E}" destId="{DC15CDB6-DA8D-4C24-ADAA-CEA14B61FC71}" srcOrd="1" destOrd="0" presId="urn:microsoft.com/office/officeart/2005/8/layout/list1"/>
    <dgm:cxn modelId="{D031840F-DE48-8C4D-BE5A-713C0DEF109E}" type="presParOf" srcId="{4F9D583D-63C0-4246-90BA-2C99D4956014}" destId="{C32EDA89-E09A-4994-8B8F-780F6087F3B7}" srcOrd="9" destOrd="0" presId="urn:microsoft.com/office/officeart/2005/8/layout/list1"/>
    <dgm:cxn modelId="{255A1F2B-D015-2341-9817-8B450059F060}" type="presParOf" srcId="{4F9D583D-63C0-4246-90BA-2C99D4956014}" destId="{257E126C-E7E1-44C9-B2B1-90127E693C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651D8-31C9-4534-9C35-5A6E10B69F47}">
      <dsp:nvSpPr>
        <dsp:cNvPr id="0" name=""/>
        <dsp:cNvSpPr/>
      </dsp:nvSpPr>
      <dsp:spPr>
        <a:xfrm>
          <a:off x="0" y="307140"/>
          <a:ext cx="10515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2D6E-993C-4038-99E6-AA4EF1CDA7D2}">
      <dsp:nvSpPr>
        <dsp:cNvPr id="0" name=""/>
        <dsp:cNvSpPr/>
      </dsp:nvSpPr>
      <dsp:spPr>
        <a:xfrm>
          <a:off x="720586" y="3867"/>
          <a:ext cx="7360920" cy="92756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01.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中小件仓间调拨整体流程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5866" y="49147"/>
        <a:ext cx="7270360" cy="837008"/>
      </dsp:txXfrm>
    </dsp:sp>
    <dsp:sp modelId="{257E126C-E7E1-44C9-B2B1-90127E693C29}">
      <dsp:nvSpPr>
        <dsp:cNvPr id="0" name=""/>
        <dsp:cNvSpPr/>
      </dsp:nvSpPr>
      <dsp:spPr>
        <a:xfrm>
          <a:off x="0" y="2052362"/>
          <a:ext cx="10515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401525"/>
              <a:satOff val="-26770"/>
              <a:lumOff val="18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CDB6-DA8D-4C24-ADAA-CEA14B61FC71}">
      <dsp:nvSpPr>
        <dsp:cNvPr id="0" name=""/>
        <dsp:cNvSpPr/>
      </dsp:nvSpPr>
      <dsp:spPr>
        <a:xfrm>
          <a:off x="755572" y="1676343"/>
          <a:ext cx="7273840" cy="998770"/>
        </a:xfrm>
        <a:prstGeom prst="roundRect">
          <a:avLst/>
        </a:prstGeom>
        <a:solidFill>
          <a:schemeClr val="accent1">
            <a:shade val="80000"/>
            <a:hueOff val="401525"/>
            <a:satOff val="-26770"/>
            <a:lumOff val="18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02.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具体操作界面指引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04328" y="1725099"/>
        <a:ext cx="7176328" cy="901258"/>
      </dsp:txXfrm>
    </dsp:sp>
    <dsp:sp modelId="{C8E00FFA-8D74-654D-9F1E-F4043D8CC678}">
      <dsp:nvSpPr>
        <dsp:cNvPr id="0" name=""/>
        <dsp:cNvSpPr/>
      </dsp:nvSpPr>
      <dsp:spPr>
        <a:xfrm>
          <a:off x="0" y="3616478"/>
          <a:ext cx="10515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03049"/>
              <a:satOff val="-53539"/>
              <a:lumOff val="36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E169C-86C5-7645-B89A-2E3B01A02643}">
      <dsp:nvSpPr>
        <dsp:cNvPr id="0" name=""/>
        <dsp:cNvSpPr/>
      </dsp:nvSpPr>
      <dsp:spPr>
        <a:xfrm>
          <a:off x="779779" y="3375466"/>
          <a:ext cx="7183153" cy="884966"/>
        </a:xfrm>
        <a:prstGeom prst="roundRect">
          <a:avLst/>
        </a:prstGeom>
        <a:solidFill>
          <a:schemeClr val="accent1">
            <a:shade val="80000"/>
            <a:hueOff val="803049"/>
            <a:satOff val="-53539"/>
            <a:lumOff val="36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03.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调拨异常自动投诉理赔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22979" y="3418666"/>
        <a:ext cx="7096753" cy="798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A2279-B163-224E-A18E-E2942711A974}">
      <dsp:nvSpPr>
        <dsp:cNvPr id="0" name=""/>
        <dsp:cNvSpPr/>
      </dsp:nvSpPr>
      <dsp:spPr>
        <a:xfrm>
          <a:off x="0" y="227196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D4DF6-C379-7B4F-AB2A-313F54F29413}">
      <dsp:nvSpPr>
        <dsp:cNvPr id="0" name=""/>
        <dsp:cNvSpPr/>
      </dsp:nvSpPr>
      <dsp:spPr>
        <a:xfrm>
          <a:off x="525780" y="50545"/>
          <a:ext cx="7448514" cy="85561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01.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电器前置仓调拨整体流程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7547" y="92312"/>
        <a:ext cx="7364980" cy="772077"/>
      </dsp:txXfrm>
    </dsp:sp>
    <dsp:sp modelId="{FA8651D8-31C9-4534-9C35-5A6E10B69F47}">
      <dsp:nvSpPr>
        <dsp:cNvPr id="0" name=""/>
        <dsp:cNvSpPr/>
      </dsp:nvSpPr>
      <dsp:spPr>
        <a:xfrm>
          <a:off x="0" y="1904018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401525"/>
              <a:satOff val="-26770"/>
              <a:lumOff val="18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2D6E-993C-4038-99E6-AA4EF1CDA7D2}">
      <dsp:nvSpPr>
        <dsp:cNvPr id="0" name=""/>
        <dsp:cNvSpPr/>
      </dsp:nvSpPr>
      <dsp:spPr>
        <a:xfrm>
          <a:off x="720586" y="1594005"/>
          <a:ext cx="7360920" cy="948181"/>
        </a:xfrm>
        <a:prstGeom prst="roundRect">
          <a:avLst/>
        </a:prstGeom>
        <a:solidFill>
          <a:schemeClr val="accent1">
            <a:shade val="80000"/>
            <a:hueOff val="401525"/>
            <a:satOff val="-26770"/>
            <a:lumOff val="18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02.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具体操作界面指引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6872" y="1640291"/>
        <a:ext cx="7268348" cy="855609"/>
      </dsp:txXfrm>
    </dsp:sp>
    <dsp:sp modelId="{257E126C-E7E1-44C9-B2B1-90127E693C29}">
      <dsp:nvSpPr>
        <dsp:cNvPr id="0" name=""/>
        <dsp:cNvSpPr/>
      </dsp:nvSpPr>
      <dsp:spPr>
        <a:xfrm>
          <a:off x="0" y="3635051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03049"/>
              <a:satOff val="-53539"/>
              <a:lumOff val="36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5CDB6-DA8D-4C24-ADAA-CEA14B61FC71}">
      <dsp:nvSpPr>
        <dsp:cNvPr id="0" name=""/>
        <dsp:cNvSpPr/>
      </dsp:nvSpPr>
      <dsp:spPr>
        <a:xfrm>
          <a:off x="755572" y="3303647"/>
          <a:ext cx="7360920" cy="951847"/>
        </a:xfrm>
        <a:prstGeom prst="roundRect">
          <a:avLst/>
        </a:prstGeom>
        <a:solidFill>
          <a:schemeClr val="accent1">
            <a:shade val="80000"/>
            <a:hueOff val="803049"/>
            <a:satOff val="-53539"/>
            <a:lumOff val="36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03.</a:t>
          </a:r>
          <a:r>
            <a:rPr lang="zh-CN" altLang="en-US" sz="40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调拨异常自动投诉理赔</a:t>
          </a:r>
          <a:endParaRPr lang="en-US" sz="4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02037" y="3350112"/>
        <a:ext cx="7267990" cy="85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8B93C-9F7D-4834-BDD8-E758F26796E2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C977-34FE-40F4-8B14-9C9FD0112B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0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DE72-7A5F-4526-BBC0-FA7F1FD2853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96FAD-4F14-4E0D-905C-8DA4B43839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67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11</a:t>
            </a:r>
            <a:r>
              <a:rPr kumimoji="1" lang="zh-CN" altLang="en-US" dirty="0" smtClean="0"/>
              <a:t>个疑问点</a:t>
            </a:r>
            <a:r>
              <a:rPr kumimoji="1" lang="en-US" altLang="zh-CN" dirty="0" smtClean="0"/>
              <a:t> 80% 20% 2</a:t>
            </a:r>
            <a:r>
              <a:rPr kumimoji="1" lang="zh-CN" altLang="en-US" dirty="0" smtClean="0"/>
              <a:t>＊</a:t>
            </a:r>
            <a:r>
              <a:rPr kumimoji="1" lang="en-US" altLang="zh-CN" dirty="0" smtClean="0"/>
              <a:t>10=20  730 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6FAD-4F14-4E0D-905C-8DA4B43839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34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6FAD-4F14-4E0D-905C-8DA4B438395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2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8832"/>
            <a:ext cx="12192000" cy="22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5826" y="2378831"/>
            <a:ext cx="10202174" cy="113113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5826" y="3602038"/>
            <a:ext cx="10202174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543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2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0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07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装饰图形4.png"/>
          <p:cNvPicPr>
            <a:picLocks noChangeAspect="1"/>
          </p:cNvPicPr>
          <p:nvPr/>
        </p:nvPicPr>
        <p:blipFill>
          <a:blip r:embed="rId2">
            <a:alphaModFix amt="40727"/>
            <a:extLst/>
          </a:blip>
          <a:stretch>
            <a:fillRect/>
          </a:stretch>
        </p:blipFill>
        <p:spPr>
          <a:xfrm>
            <a:off x="9588055" y="1003507"/>
            <a:ext cx="2617764" cy="653433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789" y="404184"/>
            <a:ext cx="1054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84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03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32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1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25500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825500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49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508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2518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6584950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59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6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1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130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9177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193800" y="2987675"/>
            <a:ext cx="9810750" cy="51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422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022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4602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58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装饰图形4.png"/>
          <p:cNvPicPr>
            <a:picLocks noChangeAspect="1"/>
          </p:cNvPicPr>
          <p:nvPr/>
        </p:nvPicPr>
        <p:blipFill>
          <a:blip r:embed="rId2">
            <a:alphaModFix amt="40727"/>
            <a:extLst/>
          </a:blip>
          <a:stretch>
            <a:fillRect/>
          </a:stretch>
        </p:blipFill>
        <p:spPr>
          <a:xfrm>
            <a:off x="9588055" y="1003507"/>
            <a:ext cx="2617764" cy="653433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789" y="404184"/>
            <a:ext cx="1054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2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8478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51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1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25500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825500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217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77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482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0156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6584950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5790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001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1594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193800" y="2987675"/>
            <a:ext cx="9810750" cy="51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4722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7604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6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22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3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0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6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7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174"/>
            <a:ext cx="10515600" cy="479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8C64-D527-45C2-9C54-7B1710183074}" type="datetimeFigureOut">
              <a:rPr lang="zh-CN" altLang="en-US" smtClean="0"/>
              <a:t>2017/8/11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E88E-51BA-4F16-B81C-EA1CE0F6A7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logo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3536" y="230188"/>
            <a:ext cx="1388464" cy="101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-31805" y="6726803"/>
            <a:ext cx="12223805" cy="190832"/>
          </a:xfrm>
          <a:prstGeom prst="rect">
            <a:avLst/>
          </a:prstGeom>
          <a:gradFill flip="none" rotWithShape="1">
            <a:gsLst>
              <a:gs pos="51000">
                <a:srgbClr val="FFFF00"/>
              </a:gs>
              <a:gs pos="0">
                <a:srgbClr val="FF0000"/>
              </a:gs>
              <a:gs pos="33000">
                <a:srgbClr val="FF0066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68" tIns="54434" rIns="108868" bIns="54434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26113" y="6540500"/>
            <a:ext cx="33342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pPr algn="ctr" defTabSz="412750" hangingPunct="0"/>
            <a:fld id="{86CB4B4D-7CA3-9044-876B-883B54F8677D}" type="slidenum">
              <a:rPr lang="en-US" altLang="zh-CN" kern="0" smtClean="0">
                <a:solidFill>
                  <a:srgbClr val="000000"/>
                </a:solidFill>
                <a:sym typeface="Helvetica Light"/>
              </a:rPr>
              <a:pPr algn="ctr" defTabSz="412750" hangingPunct="0"/>
              <a:t>‹#›</a:t>
            </a:fld>
            <a:endParaRPr lang="en-US" altLang="zh-CN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41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26113" y="6540500"/>
            <a:ext cx="33342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pPr algn="ctr" defTabSz="412750" hangingPunct="0"/>
            <a:fld id="{86CB4B4D-7CA3-9044-876B-883B54F8677D}" type="slidenum">
              <a:rPr lang="en-US" altLang="zh-CN" kern="0" smtClean="0">
                <a:solidFill>
                  <a:srgbClr val="000000"/>
                </a:solidFill>
                <a:sym typeface="Helvetica Light"/>
              </a:rPr>
              <a:pPr algn="ctr" defTabSz="412750" hangingPunct="0"/>
              <a:t>‹#›</a:t>
            </a:fld>
            <a:endParaRPr lang="en-US" altLang="zh-CN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92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9动态背景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58000"/>
          </a:xfrm>
          <a:prstGeom prst="rect">
            <a:avLst/>
          </a:prstGeom>
        </p:spPr>
      </p:pic>
      <p:sp>
        <p:nvSpPr>
          <p:cNvPr id="129" name="Shape 129"/>
          <p:cNvSpPr/>
          <p:nvPr/>
        </p:nvSpPr>
        <p:spPr>
          <a:xfrm>
            <a:off x="1520007" y="2624951"/>
            <a:ext cx="6409959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8800" spc="176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4800" dirty="0" smtClean="0"/>
              <a:t>电器－前置仓调拨项目</a:t>
            </a:r>
            <a:endParaRPr sz="4500" dirty="0">
              <a:latin typeface="黑体"/>
              <a:ea typeface="黑体"/>
              <a:cs typeface="黑体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51431" y="3445328"/>
            <a:ext cx="87203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4000" spc="79">
                <a:solidFill>
                  <a:srgbClr val="FFFFFF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lvl1pPr>
          </a:lstStyle>
          <a:p>
            <a:r>
              <a:rPr lang="en-US" altLang="zh-CN" sz="2000" dirty="0" smtClean="0">
                <a:latin typeface="黑体"/>
                <a:ea typeface="黑体"/>
                <a:cs typeface="黑体"/>
              </a:rPr>
              <a:t>2017.7 </a:t>
            </a:r>
            <a:endParaRPr sz="2000" dirty="0">
              <a:latin typeface="黑体"/>
              <a:ea typeface="黑体"/>
              <a:cs typeface="黑体"/>
            </a:endParaRPr>
          </a:p>
        </p:txBody>
      </p:sp>
      <p:pic>
        <p:nvPicPr>
          <p:cNvPr id="131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452634" y="442923"/>
            <a:ext cx="1372990" cy="47766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本框 2"/>
          <p:cNvSpPr txBox="1"/>
          <p:nvPr/>
        </p:nvSpPr>
        <p:spPr>
          <a:xfrm>
            <a:off x="1561860" y="4919949"/>
            <a:ext cx="842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调研问卷：</a:t>
            </a:r>
            <a:r>
              <a:rPr kumimoji="1" lang="en-US" altLang="zh-CN" sz="2400" dirty="0"/>
              <a:t>https://</a:t>
            </a:r>
            <a:r>
              <a:rPr kumimoji="1" lang="en-US" altLang="zh-CN" sz="2400" dirty="0" err="1"/>
              <a:t>survey.taobao.com</a:t>
            </a:r>
            <a:r>
              <a:rPr kumimoji="1" lang="en-US" altLang="zh-CN" sz="2400" dirty="0"/>
              <a:t>/survey/A0YorAm0R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74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805689" y="2811581"/>
            <a:ext cx="466794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sz="4000" dirty="0" smtClean="0">
                <a:latin typeface="黑体"/>
                <a:ea typeface="黑体"/>
                <a:cs typeface="黑体"/>
              </a:rPr>
              <a:t>商家端调拨界面详情</a:t>
            </a:r>
            <a:endParaRPr sz="4000" dirty="0">
              <a:latin typeface="黑体"/>
              <a:ea typeface="黑体"/>
              <a:cs typeface="黑体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714268" y="1968199"/>
            <a:ext cx="764507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00" dirty="0" smtClean="0"/>
              <a:t>0</a:t>
            </a:r>
            <a:r>
              <a:rPr lang="zh-CN" altLang="zh-CN" sz="5000" dirty="0"/>
              <a:t>2</a:t>
            </a:r>
            <a:endParaRPr sz="5000" dirty="0"/>
          </a:p>
        </p:txBody>
      </p:sp>
      <p:sp>
        <p:nvSpPr>
          <p:cNvPr id="135" name="Shape 135"/>
          <p:cNvSpPr/>
          <p:nvPr/>
        </p:nvSpPr>
        <p:spPr>
          <a:xfrm>
            <a:off x="4576679" y="3477639"/>
            <a:ext cx="305885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354308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4" y="1011444"/>
            <a:ext cx="11662718" cy="48102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6400" y="-153988"/>
            <a:ext cx="10515600" cy="838201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10437668" y="4498800"/>
            <a:ext cx="1575924" cy="599131"/>
          </a:xfrm>
          <a:prstGeom prst="wedgeRectCallout">
            <a:avLst>
              <a:gd name="adj1" fmla="val -4878"/>
              <a:gd name="adj2" fmla="val -167655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000" dirty="0" smtClean="0">
                <a:solidFill>
                  <a:srgbClr val="000000"/>
                </a:solidFill>
              </a:rPr>
              <a:t>点击“查看详情”可以查看每一个调拨单详细信息</a:t>
            </a:r>
            <a:endParaRPr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10040035" y="2319582"/>
            <a:ext cx="1007918" cy="599131"/>
          </a:xfrm>
          <a:prstGeom prst="wedgeRectCallout">
            <a:avLst>
              <a:gd name="adj1" fmla="val 95806"/>
              <a:gd name="adj2" fmla="val 155173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000" b="1" dirty="0" smtClean="0">
                <a:solidFill>
                  <a:srgbClr val="000000"/>
                </a:solidFill>
              </a:rPr>
              <a:t>取消调拨单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955" y="6089257"/>
            <a:ext cx="1013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路径：</a:t>
            </a:r>
            <a:r>
              <a:rPr lang="zh-CN" altLang="en-US" b="1" dirty="0">
                <a:solidFill>
                  <a:srgbClr val="FF0000"/>
                </a:solidFill>
              </a:rPr>
              <a:t>商家工作台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</a:rPr>
              <a:t>&gt;</a:t>
            </a:r>
            <a:r>
              <a:rPr lang="zh-CN" altLang="en-US" dirty="0">
                <a:solidFill>
                  <a:srgbClr val="FF0000"/>
                </a:solidFill>
              </a:rPr>
              <a:t>便捷入仓</a:t>
            </a:r>
            <a:r>
              <a:rPr lang="en-US" altLang="zh-CN" b="1" dirty="0" smtClean="0">
                <a:solidFill>
                  <a:srgbClr val="FF0000"/>
                </a:solidFill>
              </a:rPr>
              <a:t>-&gt;</a:t>
            </a:r>
            <a:r>
              <a:rPr lang="zh-CN" altLang="en-US" dirty="0">
                <a:solidFill>
                  <a:srgbClr val="FF0000"/>
                </a:solidFill>
              </a:rPr>
              <a:t>调拨管理</a:t>
            </a:r>
            <a:r>
              <a:rPr lang="en-US" altLang="zh-CN" b="1" dirty="0" smtClean="0">
                <a:solidFill>
                  <a:srgbClr val="FF0000"/>
                </a:solidFill>
              </a:rPr>
              <a:t>-&gt;</a:t>
            </a:r>
            <a:r>
              <a:rPr lang="zh-CN" altLang="en-US" dirty="0" smtClean="0">
                <a:solidFill>
                  <a:srgbClr val="FF0000"/>
                </a:solidFill>
              </a:rPr>
              <a:t>调拨单查询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869316" y="1412109"/>
            <a:ext cx="1092093" cy="599131"/>
          </a:xfrm>
          <a:prstGeom prst="wedgeRectCallout">
            <a:avLst>
              <a:gd name="adj1" fmla="val -48685"/>
              <a:gd name="adj2" fmla="val 146502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000" b="1" dirty="0">
                <a:solidFill>
                  <a:srgbClr val="000000"/>
                </a:solidFill>
              </a:rPr>
              <a:t>导出</a:t>
            </a:r>
            <a:r>
              <a:rPr lang="zh-CN" altLang="en-US" sz="1000" b="1" dirty="0" smtClean="0">
                <a:solidFill>
                  <a:srgbClr val="000000"/>
                </a:solidFill>
              </a:rPr>
              <a:t>调拨单详情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26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961409" y="0"/>
            <a:ext cx="10515600" cy="8382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详情查询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4" y="1060714"/>
            <a:ext cx="9126992" cy="51233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3129" y="1387206"/>
            <a:ext cx="23118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执行进度：</a:t>
            </a:r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一个调拨单可能对应多个调拨出库单、多个调拨入库单，故存在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概念。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出库信息</a:t>
            </a:r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入库信息：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该调拨单对应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的多个调拨出、入单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信息。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952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971800" y="0"/>
            <a:ext cx="10515600" cy="8382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详情查询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3129" y="968503"/>
            <a:ext cx="23118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货品信息：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该调拨单下发的</a:t>
            </a:r>
            <a:r>
              <a:rPr lang="en-US" altLang="zh-CN" sz="1400" dirty="0" err="1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包括计划调拨数量、实际调出数量、实际入库数量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注：实际出库数量与实际入库数量，对比形成调拨差异单，触发投诉理赔。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14" y="1034321"/>
            <a:ext cx="8819475" cy="45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20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774373" y="0"/>
            <a:ext cx="10515600" cy="8382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调拨单详情查询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详情查询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796"/>
            <a:ext cx="9668665" cy="422316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802060" y="2799570"/>
            <a:ext cx="1575924" cy="402810"/>
          </a:xfrm>
          <a:prstGeom prst="wedgeRectCallout">
            <a:avLst>
              <a:gd name="adj1" fmla="val -4878"/>
              <a:gd name="adj2" fmla="val -167655"/>
            </a:avLst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000" dirty="0" smtClean="0">
                <a:solidFill>
                  <a:srgbClr val="000000"/>
                </a:solidFill>
              </a:rPr>
              <a:t>点击“查看详情”可以</a:t>
            </a:r>
            <a:r>
              <a:rPr lang="zh-CN" altLang="en-US" sz="1000" dirty="0">
                <a:solidFill>
                  <a:srgbClr val="000000"/>
                </a:solidFill>
              </a:rPr>
              <a:t>跳</a:t>
            </a:r>
            <a:r>
              <a:rPr lang="zh-CN" altLang="en-US" sz="1000" dirty="0" smtClean="0">
                <a:solidFill>
                  <a:srgbClr val="000000"/>
                </a:solidFill>
              </a:rPr>
              <a:t>转到客服平台</a:t>
            </a:r>
            <a:endParaRPr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3129" y="968503"/>
            <a:ext cx="2311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投诉信息：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基于调拨差异系统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准实时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（一般入库单完成后的</a:t>
            </a:r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小时）生成投诉工单，可支持商家查看详情。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32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682869" y="2782624"/>
            <a:ext cx="5193729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lvl="0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调拨异常自动投诉理赔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714269" y="1960509"/>
            <a:ext cx="778767" cy="836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 smtClean="0"/>
              <a:t>0</a:t>
            </a:r>
            <a:r>
              <a:rPr lang="zh-CN" altLang="zh-CN" sz="5100" dirty="0"/>
              <a:t>3</a:t>
            </a:r>
            <a:endParaRPr sz="5100" dirty="0"/>
          </a:p>
        </p:txBody>
      </p:sp>
      <p:sp>
        <p:nvSpPr>
          <p:cNvPr id="135" name="Shape 135"/>
          <p:cNvSpPr/>
          <p:nvPr/>
        </p:nvSpPr>
        <p:spPr>
          <a:xfrm>
            <a:off x="4576680" y="3477652"/>
            <a:ext cx="305885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047981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6520" y="443341"/>
            <a:ext cx="105029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kumimoji="1" lang="zh-CN" altLang="en-US" sz="3200" b="1" kern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微软雅黑" pitchFamily="34" charset="-122"/>
                <a:cs typeface="+mj-cs"/>
              </a:rPr>
              <a:t>仓间调拨投诉背景</a:t>
            </a:r>
            <a:endParaRPr kumimoji="1" lang="zh-CN" altLang="en-US" sz="3200" b="1" kern="12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000" y="1413001"/>
            <a:ext cx="11136000" cy="3919019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r>
              <a:rPr lang="zh-CN" altLang="en-US" dirty="0" smtClean="0"/>
              <a:t>投诉赔付场景：区域仓与区域仓之间调拨中的差异场景</a:t>
            </a:r>
            <a:r>
              <a:rPr lang="zh-CN" altLang="en-US" dirty="0" smtClean="0">
                <a:solidFill>
                  <a:srgbClr val="FF6600"/>
                </a:solidFill>
              </a:rPr>
              <a:t>丢失、破损</a:t>
            </a:r>
            <a:endParaRPr lang="en-US" altLang="zh-CN" dirty="0">
              <a:solidFill>
                <a:srgbClr val="FF6600"/>
              </a:solidFill>
            </a:endParaRPr>
          </a:p>
          <a:p>
            <a:r>
              <a:rPr lang="zh-CN" altLang="en-US" dirty="0" smtClean="0"/>
              <a:t>发起方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单据：基于</a:t>
            </a:r>
            <a:r>
              <a:rPr lang="zh-CN" altLang="en-US" dirty="0" smtClean="0">
                <a:solidFill>
                  <a:srgbClr val="FF0000"/>
                </a:solidFill>
              </a:rPr>
              <a:t>调拨入库单与调拨出库单差异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008000"/>
                </a:solidFill>
              </a:rPr>
              <a:t>在调拨入库单上</a:t>
            </a:r>
            <a:r>
              <a:rPr lang="zh-CN" altLang="en-US" dirty="0" smtClean="0"/>
              <a:t>系统</a:t>
            </a:r>
            <a:r>
              <a:rPr lang="zh-CN" altLang="en-US" dirty="0" smtClean="0">
                <a:solidFill>
                  <a:schemeClr val="accent2"/>
                </a:solidFill>
              </a:rPr>
              <a:t>自动发起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投诉场景类型：</a:t>
            </a:r>
            <a:endParaRPr lang="en-US" altLang="zh-CN" dirty="0" smtClean="0"/>
          </a:p>
          <a:p>
            <a:r>
              <a:rPr lang="zh-CN" altLang="en-US" dirty="0" smtClean="0"/>
              <a:t>调拨外包破损</a:t>
            </a:r>
            <a:r>
              <a:rPr lang="zh-CN" altLang="en-US" dirty="0"/>
              <a:t>，货品丢失</a:t>
            </a:r>
          </a:p>
          <a:p>
            <a:r>
              <a:rPr lang="zh-CN" altLang="en-US" dirty="0"/>
              <a:t>调拨外包破损，货品破损</a:t>
            </a:r>
          </a:p>
          <a:p>
            <a:r>
              <a:rPr lang="zh-CN" altLang="en-US" dirty="0"/>
              <a:t>调拨外包完好，货品丢失</a:t>
            </a:r>
          </a:p>
          <a:p>
            <a:r>
              <a:rPr lang="zh-CN" altLang="en-US" dirty="0"/>
              <a:t>调拨外包完好，货品破损</a:t>
            </a:r>
          </a:p>
          <a:p>
            <a:r>
              <a:rPr lang="zh-CN" altLang="en-US" dirty="0" smtClean="0"/>
              <a:t>调拨整箱丢失</a:t>
            </a:r>
            <a:endParaRPr lang="en-US" altLang="zh-CN" dirty="0" smtClean="0"/>
          </a:p>
          <a:p>
            <a:endParaRPr lang="zh-CN" altLang="en-US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  <a:p>
            <a:r>
              <a:rPr lang="zh-CN" altLang="en-US" sz="2100" dirty="0"/>
              <a:t>注：一个投诉工单处理一个调拨入库单的一个投诉场景，故可能存在一个调拨入库单投诉多个工单</a:t>
            </a:r>
          </a:p>
        </p:txBody>
      </p:sp>
    </p:spTree>
    <p:extLst>
      <p:ext uri="{BB962C8B-B14F-4D97-AF65-F5344CB8AC3E}">
        <p14:creationId xmlns:p14="http://schemas.microsoft.com/office/powerpoint/2010/main" val="26354705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639050" y="476251"/>
            <a:ext cx="4156075" cy="1016000"/>
          </a:xfrm>
          <a:prstGeom prst="rect">
            <a:avLst/>
          </a:prstGeom>
        </p:spPr>
        <p:txBody>
          <a:bodyPr/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kumimoji="1" lang="zh-CN" altLang="en-US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微软雅黑" pitchFamily="34" charset="-122"/>
                <a:cs typeface="+mj-cs"/>
              </a:rPr>
              <a:t>投诉场景及判责赔付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24536"/>
              </p:ext>
            </p:extLst>
          </p:nvPr>
        </p:nvGraphicFramePr>
        <p:xfrm>
          <a:off x="575942" y="1250442"/>
          <a:ext cx="9838058" cy="465505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7206"/>
                <a:gridCol w="4638487"/>
                <a:gridCol w="2292365"/>
              </a:tblGrid>
              <a:tr h="618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投诉类型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仓库登记场景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 smtClean="0"/>
                        <a:t>赔付商家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</a:tr>
              <a:tr h="84565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调拨外包破损，货品丢失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effectLst/>
                        </a:rPr>
                        <a:t>运输包装破损，货物丢失</a:t>
                      </a:r>
                      <a:endParaRPr lang="en-US" altLang="zh-CN" sz="1500" kern="1200" dirty="0" smtClean="0">
                        <a:effectLst/>
                      </a:endParaRPr>
                    </a:p>
                    <a:p>
                      <a:pPr algn="ctr"/>
                      <a:r>
                        <a:rPr lang="zh-CN" altLang="en-US" sz="1500" kern="1200" dirty="0" smtClean="0">
                          <a:effectLst/>
                        </a:rPr>
                        <a:t>／货物全损（机损）仓库拒收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/>
                        <a:t>100%</a:t>
                      </a:r>
                      <a:r>
                        <a:rPr lang="zh-CN" altLang="en-US" sz="1500" dirty="0" smtClean="0"/>
                        <a:t>货值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</a:tr>
              <a:tr h="85761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调拨外包破损，货品破损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zh-CN" altLang="zh-CN" sz="1500" kern="1200" dirty="0" smtClean="0">
                          <a:effectLst/>
                        </a:rPr>
                        <a:t>运输包装调拨破损，销售包装破损</a:t>
                      </a:r>
                      <a:r>
                        <a:rPr lang="zh-CN" altLang="en-US" sz="1500" kern="1200" dirty="0" smtClean="0">
                          <a:effectLst/>
                        </a:rPr>
                        <a:t>（箱损）</a:t>
                      </a:r>
                      <a:r>
                        <a:rPr lang="zh-CN" altLang="zh-CN" sz="1500" kern="1200" dirty="0" smtClean="0">
                          <a:effectLst/>
                        </a:rPr>
                        <a:t>，货物完好</a:t>
                      </a:r>
                      <a:endParaRPr lang="zh-CN" altLang="zh-CN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 smtClean="0"/>
                        <a:t>3%</a:t>
                      </a:r>
                      <a:r>
                        <a:rPr lang="zh-CN" altLang="en-US" sz="1500" dirty="0" smtClean="0"/>
                        <a:t>货值最高不超过</a:t>
                      </a:r>
                      <a:r>
                        <a:rPr lang="en-US" altLang="zh-CN" sz="1500" dirty="0" smtClean="0"/>
                        <a:t>50</a:t>
                      </a:r>
                      <a:r>
                        <a:rPr lang="zh-CN" altLang="en-US" sz="1500" dirty="0" smtClean="0"/>
                        <a:t>元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</a:tr>
              <a:tr h="85761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调拨外包完好，货品丢失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effectLst/>
                        </a:rPr>
                        <a:t>运输包装完好，货物丢失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en-US" altLang="zh-CN" sz="1500" dirty="0" smtClean="0">
                        <a:effectLst/>
                      </a:endParaRPr>
                    </a:p>
                    <a:p>
                      <a:pPr algn="ctr"/>
                      <a:r>
                        <a:rPr lang="zh-CN" altLang="en-US" sz="1500" dirty="0" smtClean="0">
                          <a:effectLst/>
                        </a:rPr>
                        <a:t>／</a:t>
                      </a:r>
                      <a:r>
                        <a:rPr lang="zh-CN" altLang="en-US" sz="1500" kern="1200" dirty="0" smtClean="0">
                          <a:effectLst/>
                        </a:rPr>
                        <a:t>货物全损（机损）仓库拒收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100%</a:t>
                      </a:r>
                      <a:r>
                        <a:rPr lang="zh-CN" altLang="en-US" sz="1500" dirty="0" smtClean="0"/>
                        <a:t>货值</a:t>
                      </a:r>
                    </a:p>
                  </a:txBody>
                  <a:tcPr marL="121920" marR="121920" marT="60960" marB="60960" anchor="ctr"/>
                </a:tc>
              </a:tr>
              <a:tr h="85761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调拨外包完好，货品破损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effectLst/>
                        </a:rPr>
                        <a:t>运输包装完好，销售包装破损</a:t>
                      </a:r>
                      <a:r>
                        <a:rPr lang="zh-CN" altLang="en-US" sz="1500" kern="1200" dirty="0" smtClean="0">
                          <a:effectLst/>
                        </a:rPr>
                        <a:t>（箱损）</a:t>
                      </a:r>
                      <a:r>
                        <a:rPr lang="zh-CN" altLang="zh-CN" sz="1500" kern="1200" dirty="0" smtClean="0">
                          <a:effectLst/>
                        </a:rPr>
                        <a:t>，货物完好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3%</a:t>
                      </a:r>
                      <a:r>
                        <a:rPr lang="zh-CN" altLang="en-US" sz="1500" dirty="0" smtClean="0"/>
                        <a:t>货值最高不超过</a:t>
                      </a:r>
                      <a:r>
                        <a:rPr lang="en-US" altLang="zh-CN" sz="1500" dirty="0" smtClean="0"/>
                        <a:t>50</a:t>
                      </a:r>
                      <a:r>
                        <a:rPr lang="zh-CN" altLang="en-US" sz="1500" dirty="0" smtClean="0"/>
                        <a:t>元</a:t>
                      </a:r>
                    </a:p>
                  </a:txBody>
                  <a:tcPr marL="121920" marR="121920" marT="60960" marB="60960" anchor="ctr"/>
                </a:tc>
              </a:tr>
              <a:tr h="61827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调拨整箱丢失</a:t>
                      </a:r>
                    </a:p>
                    <a:p>
                      <a:pPr algn="ctr"/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500" kern="1200" dirty="0" smtClean="0">
                          <a:effectLst/>
                        </a:rPr>
                        <a:t>运输箱包装整箱丢失</a:t>
                      </a:r>
                      <a:r>
                        <a:rPr lang="zh-CN" altLang="zh-CN" sz="1500" dirty="0" smtClean="0">
                          <a:effectLst/>
                        </a:rPr>
                        <a:t> </a:t>
                      </a:r>
                      <a:endParaRPr lang="zh-CN" alt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100%</a:t>
                      </a:r>
                      <a:r>
                        <a:rPr lang="zh-CN" altLang="en-US" sz="1500" dirty="0" smtClean="0"/>
                        <a:t>货值</a:t>
                      </a: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78345" y="5690903"/>
            <a:ext cx="8499215" cy="969495"/>
          </a:xfrm>
          <a:prstGeom prst="rect">
            <a:avLst/>
          </a:prstGeom>
        </p:spPr>
        <p:txBody>
          <a:bodyPr wrap="square" lIns="91422" tIns="45718" rIns="91422" bIns="45718">
            <a:spAutoFit/>
          </a:bodyPr>
          <a:lstStyle/>
          <a:p>
            <a:endParaRPr lang="en-US" altLang="zh-CN" dirty="0"/>
          </a:p>
          <a:p>
            <a:r>
              <a:rPr lang="zh-CN" altLang="en-US" dirty="0" smtClean="0"/>
              <a:t>注：此调拨外包</a:t>
            </a:r>
            <a:r>
              <a:rPr lang="zh-CN" altLang="en-US" dirty="0" smtClean="0">
                <a:solidFill>
                  <a:srgbClr val="DC5C31"/>
                </a:solidFill>
              </a:rPr>
              <a:t>指物流运输包装（商家入库包装）</a:t>
            </a:r>
            <a:endParaRPr lang="en-US" altLang="zh-CN" dirty="0">
              <a:solidFill>
                <a:srgbClr val="DC5C31"/>
              </a:solidFill>
            </a:endParaRPr>
          </a:p>
          <a:p>
            <a:r>
              <a:rPr lang="en-US" altLang="zh-CN" dirty="0" smtClean="0"/>
              <a:t>         </a:t>
            </a:r>
            <a:r>
              <a:rPr lang="zh-CN" altLang="en-US" dirty="0" smtClean="0"/>
              <a:t>货物破损</a:t>
            </a:r>
            <a:r>
              <a:rPr lang="zh-CN" altLang="en-US" dirty="0" smtClean="0">
                <a:solidFill>
                  <a:srgbClr val="DC5C31"/>
                </a:solidFill>
              </a:rPr>
              <a:t>指销售包装破损</a:t>
            </a:r>
            <a:r>
              <a:rPr lang="zh-CN" altLang="en-US" dirty="0">
                <a:solidFill>
                  <a:srgbClr val="DC5C31"/>
                </a:solidFill>
              </a:rPr>
              <a:t>，</a:t>
            </a:r>
            <a:r>
              <a:rPr lang="zh-CN" altLang="en-US" dirty="0">
                <a:solidFill>
                  <a:srgbClr val="000000"/>
                </a:solidFill>
              </a:rPr>
              <a:t>入库残次</a:t>
            </a:r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68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258174" y="337182"/>
            <a:ext cx="3536951" cy="726443"/>
          </a:xfrm>
          <a:prstGeom prst="rect">
            <a:avLst/>
          </a:prstGeom>
        </p:spPr>
        <p:txBody>
          <a:bodyPr/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kumimoji="1"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微软雅黑" pitchFamily="34" charset="-122"/>
                <a:cs typeface="+mj-cs"/>
              </a:rPr>
              <a:t>投诉工单</a:t>
            </a:r>
            <a:r>
              <a:rPr kumimoji="1" lang="zh-CN" altLang="en-US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微软雅黑" pitchFamily="34" charset="-122"/>
                <a:cs typeface="+mj-cs"/>
              </a:rPr>
              <a:t>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0" y="1029004"/>
            <a:ext cx="8255999" cy="47998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33" y="771669"/>
            <a:ext cx="5952000" cy="63761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84000" y="1221001"/>
            <a:ext cx="3264000" cy="3046984"/>
          </a:xfrm>
          <a:prstGeom prst="rect">
            <a:avLst/>
          </a:prstGeom>
        </p:spPr>
        <p:txBody>
          <a:bodyPr wrap="square" lIns="121901" tIns="60950" rIns="121901" bIns="60950">
            <a:spAutoFit/>
          </a:bodyPr>
          <a:lstStyle/>
          <a:p>
            <a:pPr defTabSz="1218142"/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1.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调拨投诉场景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en-US" dirty="0" smtClean="0">
                <a:solidFill>
                  <a:srgbClr val="4B4D4F"/>
                </a:solidFill>
                <a:latin typeface="Calibri"/>
                <a:ea typeface="幼圆"/>
              </a:rPr>
              <a:t>可通过投诉类型及发起方判定是否属于调拨场景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下的系统自动触发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zh-CN" dirty="0">
                <a:solidFill>
                  <a:srgbClr val="4B4D4F"/>
                </a:solidFill>
                <a:latin typeface="Calibri"/>
                <a:ea typeface="幼圆"/>
              </a:rPr>
              <a:t>2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关联投诉编号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一个调拨入库单可能存在多个投诉工单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zh-CN" dirty="0">
                <a:solidFill>
                  <a:srgbClr val="4B4D4F"/>
                </a:solidFill>
                <a:latin typeface="Calibri"/>
                <a:ea typeface="幼圆"/>
              </a:rPr>
              <a:t>3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投诉赔付金额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142"/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参考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bi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取值，如无，商家提供货值证明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48191" y="4280650"/>
            <a:ext cx="2989836" cy="129265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8292"/>
            <a:r>
              <a:rPr lang="zh-CN" altLang="zh-CN" dirty="0">
                <a:solidFill>
                  <a:srgbClr val="4B4D4F"/>
                </a:solidFill>
                <a:latin typeface="Calibri"/>
                <a:ea typeface="幼圆"/>
              </a:rPr>
              <a:t>4</a:t>
            </a:r>
            <a:r>
              <a:rPr lang="en-US" altLang="zh-CN" dirty="0">
                <a:solidFill>
                  <a:srgbClr val="4B4D4F"/>
                </a:solidFill>
                <a:latin typeface="Calibri"/>
                <a:ea typeface="幼圆"/>
              </a:rPr>
              <a:t>.</a:t>
            </a:r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投诉凭证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  <a:p>
            <a:pPr defTabSz="1218292"/>
            <a:r>
              <a:rPr lang="zh-CN" altLang="en-US" dirty="0">
                <a:solidFill>
                  <a:srgbClr val="4B4D4F"/>
                </a:solidFill>
                <a:latin typeface="Calibri"/>
                <a:ea typeface="幼圆"/>
              </a:rPr>
              <a:t>收货仓库与干线交接登记确认的差异情况及签字，照</a:t>
            </a:r>
            <a:r>
              <a:rPr lang="zh-CN" altLang="en-US" dirty="0" smtClean="0">
                <a:solidFill>
                  <a:srgbClr val="4B4D4F"/>
                </a:solidFill>
                <a:latin typeface="Calibri"/>
                <a:ea typeface="幼圆"/>
              </a:rPr>
              <a:t>片上传</a:t>
            </a:r>
            <a:endParaRPr lang="en-US" altLang="zh-CN" dirty="0">
              <a:solidFill>
                <a:srgbClr val="4B4D4F"/>
              </a:solidFill>
              <a:latin typeface="Calibri"/>
              <a:ea typeface="幼圆"/>
            </a:endParaRPr>
          </a:p>
        </p:txBody>
      </p:sp>
    </p:spTree>
    <p:extLst>
      <p:ext uri="{BB962C8B-B14F-4D97-AF65-F5344CB8AC3E}">
        <p14:creationId xmlns:p14="http://schemas.microsoft.com/office/powerpoint/2010/main" val="2334257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idx="4294967295"/>
          </p:nvPr>
        </p:nvSpPr>
        <p:spPr>
          <a:xfrm>
            <a:off x="0" y="2508250"/>
            <a:ext cx="3986213" cy="83978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谢  谢！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86854" y="4458166"/>
            <a:ext cx="813308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帮派链接：</a:t>
            </a:r>
            <a:r>
              <a:rPr lang="en-US" altLang="zh-CN" sz="2000" dirty="0">
                <a:solidFill>
                  <a:srgbClr val="000000"/>
                </a:solidFill>
                <a:sym typeface="Helvetica Light"/>
              </a:rPr>
              <a:t>https://</a:t>
            </a:r>
            <a:r>
              <a:rPr lang="en-US" altLang="zh-CN" sz="2000" dirty="0" err="1">
                <a:solidFill>
                  <a:srgbClr val="000000"/>
                </a:solidFill>
                <a:sym typeface="Helvetica Light"/>
              </a:rPr>
              <a:t>cainiao.bbs.taobao.com</a:t>
            </a:r>
            <a:r>
              <a:rPr lang="en-US" altLang="zh-CN" sz="2000" dirty="0">
                <a:solidFill>
                  <a:srgbClr val="000000"/>
                </a:solidFill>
                <a:sym typeface="Helvetica Light"/>
              </a:rPr>
              <a:t>/</a:t>
            </a:r>
            <a:r>
              <a:rPr lang="en-US" altLang="zh-CN" sz="2000" dirty="0" err="1">
                <a:solidFill>
                  <a:srgbClr val="000000"/>
                </a:solidFill>
                <a:sym typeface="Helvetica Light"/>
              </a:rPr>
              <a:t>detail.html?spm</a:t>
            </a:r>
            <a:r>
              <a:rPr lang="en-US" altLang="zh-CN" sz="2000" dirty="0">
                <a:solidFill>
                  <a:srgbClr val="000000"/>
                </a:solidFill>
                <a:sym typeface="Helvetica Light"/>
              </a:rPr>
              <a:t>=a210m.7824040.0.0.l91Cqh&amp;appId=18703&amp;postId=7226125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5457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838200" y="304177"/>
            <a:ext cx="10515600" cy="838663"/>
          </a:xfrm>
          <a:prstGeom prst="rect">
            <a:avLst/>
          </a:prstGeom>
        </p:spPr>
        <p:txBody>
          <a:bodyPr lIns="91422" tIns="45718" rIns="91422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000000"/>
                </a:solidFill>
              </a:rPr>
              <a:t>中小件仓间调拨</a:t>
            </a:r>
            <a:r>
              <a:rPr lang="en-US" altLang="zh-CN" dirty="0" smtClean="0">
                <a:solidFill>
                  <a:srgbClr val="000000"/>
                </a:solidFill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</a:rPr>
              <a:t>调拨平台系统操作介绍</a:t>
            </a:r>
            <a:endParaRPr lang="zh-CN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811012"/>
              </p:ext>
            </p:extLst>
          </p:nvPr>
        </p:nvGraphicFramePr>
        <p:xfrm>
          <a:off x="838200" y="1382713"/>
          <a:ext cx="10515600" cy="479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680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idx="4294967295"/>
          </p:nvPr>
        </p:nvSpPr>
        <p:spPr>
          <a:xfrm>
            <a:off x="1009062" y="130936"/>
            <a:ext cx="10515600" cy="838200"/>
          </a:xfrm>
        </p:spPr>
        <p:txBody>
          <a:bodyPr>
            <a:normAutofit/>
          </a:bodyPr>
          <a:lstStyle/>
          <a:p>
            <a:pPr algn="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中小件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间调拨整体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335360" y="1523101"/>
            <a:ext cx="11377264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 smtClean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151" y="1049681"/>
            <a:ext cx="1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小二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9"/>
          <p:cNvCxnSpPr/>
          <p:nvPr/>
        </p:nvCxnSpPr>
        <p:spPr>
          <a:xfrm>
            <a:off x="1775520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1847528" y="1049681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小二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5063" y="1700808"/>
            <a:ext cx="1368000" cy="576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调拨线路需求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27928" y="1049681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配运营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9896" y="1049681"/>
            <a:ext cx="177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菜鸟调拨平台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6743" y="1049681"/>
            <a:ext cx="162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47"/>
          <p:cNvCxnSpPr/>
          <p:nvPr/>
        </p:nvCxnSpPr>
        <p:spPr>
          <a:xfrm>
            <a:off x="3431704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18" name="直接连接符 48"/>
          <p:cNvCxnSpPr/>
          <p:nvPr/>
        </p:nvCxnSpPr>
        <p:spPr>
          <a:xfrm>
            <a:off x="50878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19" name="直接连接符 49"/>
          <p:cNvCxnSpPr/>
          <p:nvPr/>
        </p:nvCxnSpPr>
        <p:spPr>
          <a:xfrm>
            <a:off x="68880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20" name="直接连接符 51"/>
          <p:cNvCxnSpPr/>
          <p:nvPr/>
        </p:nvCxnSpPr>
        <p:spPr>
          <a:xfrm>
            <a:off x="86882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cxnSp>
        <p:nvCxnSpPr>
          <p:cNvPr id="21" name="直接连接符 53"/>
          <p:cNvCxnSpPr/>
          <p:nvPr/>
        </p:nvCxnSpPr>
        <p:spPr>
          <a:xfrm>
            <a:off x="10488488" y="1057200"/>
            <a:ext cx="0" cy="5688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/>
        </p:spPr>
      </p:cxnSp>
      <p:sp>
        <p:nvSpPr>
          <p:cNvPr id="22" name="圆角矩形 21"/>
          <p:cNvSpPr/>
          <p:nvPr/>
        </p:nvSpPr>
        <p:spPr>
          <a:xfrm>
            <a:off x="3575720" y="1700808"/>
            <a:ext cx="1368000" cy="576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1" lang="en-US" altLang="zh-CN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CP</a:t>
            </a:r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招标报价和商家报价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575720" y="2420888"/>
            <a:ext cx="136800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维护干线资源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1912923" y="2420888"/>
            <a:ext cx="136800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设置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调拨线路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104264" y="1700808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发货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62391" y="1049681"/>
            <a:ext cx="1620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干线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832304" y="2529954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派车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运输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7086053" y="4968544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收货</a:t>
            </a:r>
          </a:p>
        </p:txBody>
      </p:sp>
      <p:cxnSp>
        <p:nvCxnSpPr>
          <p:cNvPr id="30" name="肘形连接符 29"/>
          <p:cNvCxnSpPr>
            <a:stCxn id="28" idx="2"/>
            <a:endCxn id="29" idx="3"/>
          </p:cNvCxnSpPr>
          <p:nvPr/>
        </p:nvCxnSpPr>
        <p:spPr>
          <a:xfrm rot="5400000">
            <a:off x="7909884" y="3650124"/>
            <a:ext cx="2150590" cy="1062251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76"/>
          <p:cNvCxnSpPr>
            <a:stCxn id="29" idx="1"/>
            <a:endCxn id="38" idx="3"/>
          </p:cNvCxnSpPr>
          <p:nvPr/>
        </p:nvCxnSpPr>
        <p:spPr>
          <a:xfrm flipH="1">
            <a:off x="6700113" y="5256544"/>
            <a:ext cx="385940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1912923" y="3399708"/>
            <a:ext cx="1368000" cy="57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设置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商家调拨方案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325063" y="5229264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创建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</a:t>
            </a:r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单</a:t>
            </a:r>
            <a:endParaRPr kumimoji="1" lang="zh-CN" altLang="en-US" sz="1200" kern="0" dirty="0">
              <a:solidFill>
                <a:prstClr val="black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34" name="肘形连接符 33"/>
          <p:cNvCxnSpPr>
            <a:stCxn id="33" idx="2"/>
            <a:endCxn id="42" idx="1"/>
          </p:cNvCxnSpPr>
          <p:nvPr/>
        </p:nvCxnSpPr>
        <p:spPr>
          <a:xfrm rot="5400000" flipH="1" flipV="1">
            <a:off x="2079550" y="2542712"/>
            <a:ext cx="2192064" cy="4333039"/>
          </a:xfrm>
          <a:prstGeom prst="bentConnector4">
            <a:avLst>
              <a:gd name="adj1" fmla="val -10429"/>
              <a:gd name="adj2" fmla="val 57893"/>
            </a:avLst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0560496" y="1049681"/>
            <a:ext cx="125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kern="0" dirty="0" smtClean="0">
                <a:solidFill>
                  <a:prstClr val="black"/>
                </a:solidFill>
              </a:rPr>
              <a:t>商家运营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0636896" y="5946988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索赔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处理</a:t>
            </a:r>
          </a:p>
        </p:txBody>
      </p:sp>
      <p:cxnSp>
        <p:nvCxnSpPr>
          <p:cNvPr id="37" name="肘形连接符 36"/>
          <p:cNvCxnSpPr>
            <a:stCxn id="38" idx="2"/>
            <a:endCxn id="39" idx="1"/>
          </p:cNvCxnSpPr>
          <p:nvPr/>
        </p:nvCxnSpPr>
        <p:spPr>
          <a:xfrm rot="16200000" flipH="1">
            <a:off x="6663446" y="4897210"/>
            <a:ext cx="690444" cy="1985111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5332113" y="4968544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调拨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差异单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8001224" y="5946988"/>
            <a:ext cx="1374127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差异</a:t>
            </a:r>
            <a:r>
              <a:rPr kumimoji="1" lang="en-US" altLang="zh-CN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&amp;</a:t>
            </a:r>
            <a:r>
              <a:rPr kumimoji="1" lang="zh-CN" altLang="en-US" sz="1200" kern="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判责处理</a:t>
            </a:r>
          </a:p>
        </p:txBody>
      </p:sp>
      <p:cxnSp>
        <p:nvCxnSpPr>
          <p:cNvPr id="40" name="直接箭头连接符 16"/>
          <p:cNvCxnSpPr>
            <a:stCxn id="39" idx="3"/>
            <a:endCxn id="36" idx="1"/>
          </p:cNvCxnSpPr>
          <p:nvPr/>
        </p:nvCxnSpPr>
        <p:spPr>
          <a:xfrm>
            <a:off x="9375351" y="6234988"/>
            <a:ext cx="1261545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圆角矩形 41"/>
          <p:cNvSpPr/>
          <p:nvPr/>
        </p:nvSpPr>
        <p:spPr>
          <a:xfrm>
            <a:off x="5342102" y="3325200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下发调拨出库单</a:t>
            </a:r>
            <a:endParaRPr kumimoji="1" lang="zh-CN" altLang="en-US" sz="1200" kern="0" dirty="0">
              <a:solidFill>
                <a:prstClr val="black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43" name="直线箭头连接符 1139"/>
          <p:cNvCxnSpPr>
            <a:stCxn id="13" idx="3"/>
            <a:endCxn id="22" idx="1"/>
          </p:cNvCxnSpPr>
          <p:nvPr/>
        </p:nvCxnSpPr>
        <p:spPr>
          <a:xfrm>
            <a:off x="1693063" y="1988808"/>
            <a:ext cx="1882657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1143"/>
          <p:cNvCxnSpPr>
            <a:stCxn id="23" idx="1"/>
            <a:endCxn id="24" idx="3"/>
          </p:cNvCxnSpPr>
          <p:nvPr/>
        </p:nvCxnSpPr>
        <p:spPr>
          <a:xfrm flipH="1">
            <a:off x="3280923" y="2708888"/>
            <a:ext cx="294797" cy="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1147"/>
          <p:cNvCxnSpPr>
            <a:stCxn id="24" idx="2"/>
            <a:endCxn id="32" idx="0"/>
          </p:cNvCxnSpPr>
          <p:nvPr/>
        </p:nvCxnSpPr>
        <p:spPr>
          <a:xfrm>
            <a:off x="2596923" y="2996888"/>
            <a:ext cx="0" cy="40282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stCxn id="26" idx="3"/>
            <a:endCxn id="28" idx="0"/>
          </p:cNvCxnSpPr>
          <p:nvPr/>
        </p:nvCxnSpPr>
        <p:spPr>
          <a:xfrm>
            <a:off x="8472264" y="1988808"/>
            <a:ext cx="1044040" cy="541146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1167"/>
          <p:cNvCxnSpPr>
            <a:stCxn id="22" idx="2"/>
            <a:endCxn id="23" idx="0"/>
          </p:cNvCxnSpPr>
          <p:nvPr/>
        </p:nvCxnSpPr>
        <p:spPr>
          <a:xfrm>
            <a:off x="4259720" y="2276808"/>
            <a:ext cx="0" cy="144080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579403" y="2636912"/>
            <a:ext cx="859321" cy="288000"/>
          </a:xfrm>
          <a:prstGeom prst="ellips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smtClean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开始</a:t>
            </a:r>
            <a:endParaRPr kumimoji="1" lang="zh-CN" altLang="en-US" sz="1200">
              <a:solidFill>
                <a:srgbClr val="0000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0886996" y="5229232"/>
            <a:ext cx="859321" cy="288000"/>
          </a:xfrm>
          <a:prstGeom prst="ellips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 smtClean="0">
                <a:solidFill>
                  <a:srgbClr val="000000"/>
                </a:solidFill>
                <a:latin typeface="Microsoft YaHei" charset="0"/>
                <a:ea typeface="Microsoft YaHei" charset="0"/>
                <a:cs typeface="Microsoft YaHei" charset="0"/>
              </a:rPr>
              <a:t>结束</a:t>
            </a:r>
            <a:endParaRPr kumimoji="1" lang="zh-CN" altLang="en-US" sz="1200" dirty="0">
              <a:solidFill>
                <a:srgbClr val="0000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55" name="直线箭头连接符 11"/>
          <p:cNvCxnSpPr>
            <a:stCxn id="53" idx="0"/>
            <a:endCxn id="13" idx="2"/>
          </p:cNvCxnSpPr>
          <p:nvPr/>
        </p:nvCxnSpPr>
        <p:spPr>
          <a:xfrm flipH="1" flipV="1">
            <a:off x="1009063" y="2276808"/>
            <a:ext cx="1" cy="360104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13"/>
          <p:cNvCxnSpPr>
            <a:stCxn id="36" idx="0"/>
            <a:endCxn id="54" idx="4"/>
          </p:cNvCxnSpPr>
          <p:nvPr/>
        </p:nvCxnSpPr>
        <p:spPr>
          <a:xfrm flipH="1" flipV="1">
            <a:off x="11316657" y="5517232"/>
            <a:ext cx="4239" cy="429756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42" idx="0"/>
            <a:endCxn id="26" idx="2"/>
          </p:cNvCxnSpPr>
          <p:nvPr/>
        </p:nvCxnSpPr>
        <p:spPr>
          <a:xfrm rot="5400000" flipH="1" flipV="1">
            <a:off x="6382987" y="1919923"/>
            <a:ext cx="1048392" cy="1762162"/>
          </a:xfrm>
          <a:prstGeom prst="bentConnector3">
            <a:avLst>
              <a:gd name="adj1" fmla="val 50000"/>
            </a:avLst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>
            <a:off x="5322124" y="4104898"/>
            <a:ext cx="1368000" cy="57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kumimoji="1" lang="zh-CN" altLang="en-US" sz="1200" kern="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下发调拨入库单</a:t>
            </a:r>
            <a:endParaRPr kumimoji="1" lang="zh-CN" altLang="en-US" sz="1200" kern="0" dirty="0">
              <a:solidFill>
                <a:prstClr val="black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cxnSp>
        <p:nvCxnSpPr>
          <p:cNvPr id="80" name="肘形连接符 79"/>
          <p:cNvCxnSpPr>
            <a:stCxn id="59" idx="3"/>
            <a:endCxn id="29" idx="0"/>
          </p:cNvCxnSpPr>
          <p:nvPr/>
        </p:nvCxnSpPr>
        <p:spPr>
          <a:xfrm>
            <a:off x="6690124" y="4392898"/>
            <a:ext cx="1079929" cy="575646"/>
          </a:xfrm>
          <a:prstGeom prst="bentConnector2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62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838200" y="304177"/>
            <a:ext cx="10515600" cy="838663"/>
          </a:xfrm>
          <a:prstGeom prst="rect">
            <a:avLst/>
          </a:prstGeom>
        </p:spPr>
        <p:txBody>
          <a:bodyPr lIns="91422" tIns="45718" rIns="91422" bIns="45718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000000"/>
                </a:solidFill>
              </a:rPr>
              <a:t>电器前置仓调拨</a:t>
            </a:r>
            <a:r>
              <a:rPr lang="en-US" altLang="zh-CN" dirty="0" smtClean="0">
                <a:solidFill>
                  <a:srgbClr val="000000"/>
                </a:solidFill>
              </a:rPr>
              <a:t>-</a:t>
            </a:r>
            <a:r>
              <a:rPr lang="zh-CN" altLang="en-US" dirty="0" smtClean="0">
                <a:solidFill>
                  <a:srgbClr val="000000"/>
                </a:solidFill>
              </a:rPr>
              <a:t>调拨平台系统操作介绍</a:t>
            </a:r>
            <a:endParaRPr lang="zh-CN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246030"/>
              </p:ext>
            </p:extLst>
          </p:nvPr>
        </p:nvGraphicFramePr>
        <p:xfrm>
          <a:off x="838200" y="1382713"/>
          <a:ext cx="10515600" cy="479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494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762029" y="2781763"/>
            <a:ext cx="5706686" cy="66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>
              <a:defRPr sz="8400">
                <a:solidFill>
                  <a:srgbClr val="373D41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lvl="0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电器前置仓调拨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整体流程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714269" y="1960509"/>
            <a:ext cx="778767" cy="836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10000">
                <a:solidFill>
                  <a:srgbClr val="2E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100" dirty="0" smtClean="0"/>
              <a:t>0</a:t>
            </a:r>
            <a:r>
              <a:rPr lang="zh-CN" altLang="zh-CN" sz="5100" dirty="0"/>
              <a:t>1</a:t>
            </a:r>
            <a:endParaRPr sz="5100" dirty="0"/>
          </a:p>
        </p:txBody>
      </p:sp>
      <p:sp>
        <p:nvSpPr>
          <p:cNvPr id="135" name="Shape 135"/>
          <p:cNvSpPr/>
          <p:nvPr/>
        </p:nvSpPr>
        <p:spPr>
          <a:xfrm>
            <a:off x="4576680" y="3477652"/>
            <a:ext cx="305885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398" tIns="25398" rIns="25398" bIns="25398" anchor="ctr">
            <a:spAutoFit/>
          </a:bodyPr>
          <a:lstStyle>
            <a:lvl1pPr algn="l">
              <a:defRPr sz="3000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500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735983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标注 60"/>
          <p:cNvSpPr/>
          <p:nvPr/>
        </p:nvSpPr>
        <p:spPr>
          <a:xfrm>
            <a:off x="7548308" y="1094982"/>
            <a:ext cx="3187824" cy="1141507"/>
          </a:xfrm>
          <a:prstGeom prst="wedgeRoundRectCallout">
            <a:avLst>
              <a:gd name="adj1" fmla="val -42262"/>
              <a:gd name="adj2" fmla="val 74487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904" y="2514921"/>
            <a:ext cx="226872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生成调拨建议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（根据前置仓选品入仓</a:t>
            </a:r>
            <a:r>
              <a:rPr lang="en-US" altLang="zh-CN" sz="1400" dirty="0" smtClean="0"/>
              <a:t>SKU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2661532" y="2514921"/>
            <a:ext cx="16764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待商家确认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4595488" y="2514921"/>
            <a:ext cx="16764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商家修改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确认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6933304" y="2514921"/>
            <a:ext cx="123000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12</a:t>
            </a:r>
            <a:r>
              <a:rPr lang="zh-CN" altLang="en-US" sz="1400" dirty="0" smtClean="0"/>
              <a:t>点系统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自动确认</a:t>
            </a:r>
            <a:endParaRPr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176904" y="3922553"/>
            <a:ext cx="226872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导入调拨建议（小二）</a:t>
            </a:r>
            <a:endParaRPr lang="zh-CN" altLang="en-US" sz="1400" dirty="0"/>
          </a:p>
        </p:txBody>
      </p:sp>
      <p:cxnSp>
        <p:nvCxnSpPr>
          <p:cNvPr id="7" name="直接箭头连接符 6"/>
          <p:cNvCxnSpPr>
            <a:stCxn id="2" idx="3"/>
            <a:endCxn id="3" idx="1"/>
          </p:cNvCxnSpPr>
          <p:nvPr/>
        </p:nvCxnSpPr>
        <p:spPr>
          <a:xfrm>
            <a:off x="2445632" y="2902271"/>
            <a:ext cx="21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/>
          <p:cNvCxnSpPr>
            <a:stCxn id="3" idx="3"/>
            <a:endCxn id="4" idx="1"/>
          </p:cNvCxnSpPr>
          <p:nvPr/>
        </p:nvCxnSpPr>
        <p:spPr>
          <a:xfrm>
            <a:off x="4337932" y="2902271"/>
            <a:ext cx="257556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stCxn id="4" idx="3"/>
            <a:endCxn id="56" idx="1"/>
          </p:cNvCxnSpPr>
          <p:nvPr/>
        </p:nvCxnSpPr>
        <p:spPr>
          <a:xfrm>
            <a:off x="6271888" y="2902271"/>
            <a:ext cx="558826" cy="12223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417426" y="2509479"/>
            <a:ext cx="16764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系统自动下发调拨单到仓库作业</a:t>
            </a:r>
            <a:endParaRPr lang="zh-CN" altLang="en-US" sz="1400" dirty="0"/>
          </a:p>
        </p:txBody>
      </p:sp>
      <p:cxnSp>
        <p:nvCxnSpPr>
          <p:cNvPr id="11" name="肘形连接符 10"/>
          <p:cNvCxnSpPr>
            <a:stCxn id="5" idx="3"/>
          </p:cNvCxnSpPr>
          <p:nvPr/>
        </p:nvCxnSpPr>
        <p:spPr>
          <a:xfrm>
            <a:off x="8163312" y="2902271"/>
            <a:ext cx="215024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437214" y="2509479"/>
            <a:ext cx="16764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调拨出库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入库状态</a:t>
            </a:r>
            <a:endParaRPr lang="zh-CN" altLang="en-US" sz="1400" dirty="0"/>
          </a:p>
        </p:txBody>
      </p:sp>
      <p:cxnSp>
        <p:nvCxnSpPr>
          <p:cNvPr id="13" name="直接箭头连接符 12"/>
          <p:cNvCxnSpPr>
            <a:stCxn id="10" idx="3"/>
            <a:endCxn id="12" idx="1"/>
          </p:cNvCxnSpPr>
          <p:nvPr/>
        </p:nvCxnSpPr>
        <p:spPr>
          <a:xfrm>
            <a:off x="10093826" y="2896829"/>
            <a:ext cx="343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6" idx="3"/>
            <a:endCxn id="3" idx="2"/>
          </p:cNvCxnSpPr>
          <p:nvPr/>
        </p:nvCxnSpPr>
        <p:spPr>
          <a:xfrm flipV="1">
            <a:off x="2445632" y="3289621"/>
            <a:ext cx="1054100" cy="10202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2"/>
          <p:cNvSpPr txBox="1"/>
          <p:nvPr/>
        </p:nvSpPr>
        <p:spPr>
          <a:xfrm>
            <a:off x="7548308" y="1227116"/>
            <a:ext cx="3091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1.</a:t>
            </a:r>
            <a:r>
              <a:rPr lang="zh-CN" altLang="en-US" sz="1400" dirty="0" smtClean="0">
                <a:solidFill>
                  <a:srgbClr val="FF0000"/>
                </a:solidFill>
              </a:rPr>
              <a:t>实时提交审核通过的调拨计划单实时下发作业；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2.</a:t>
            </a:r>
            <a:r>
              <a:rPr lang="zh-CN" altLang="en-US" sz="1400" dirty="0" smtClean="0">
                <a:solidFill>
                  <a:srgbClr val="FF0000"/>
                </a:solidFill>
              </a:rPr>
              <a:t>未提交、未审核通过的调拨计划单，系统</a:t>
            </a:r>
            <a:r>
              <a:rPr lang="en-US" altLang="zh-CN" sz="1400" dirty="0" smtClean="0">
                <a:solidFill>
                  <a:srgbClr val="FF0000"/>
                </a:solidFill>
              </a:rPr>
              <a:t>12</a:t>
            </a:r>
            <a:r>
              <a:rPr lang="zh-CN" altLang="en-US" sz="1400" dirty="0" smtClean="0">
                <a:solidFill>
                  <a:srgbClr val="FF0000"/>
                </a:solidFill>
              </a:rPr>
              <a:t>点直接自动确认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87630" y="1946535"/>
            <a:ext cx="3729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一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、调拨计划时间点：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文本框 42"/>
          <p:cNvSpPr txBox="1"/>
          <p:nvPr/>
        </p:nvSpPr>
        <p:spPr>
          <a:xfrm>
            <a:off x="204539" y="3294381"/>
            <a:ext cx="2437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调拨频次当天凌晨触发计算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157853" y="3737226"/>
            <a:ext cx="2268728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导入调拨建议（商家）</a:t>
            </a:r>
            <a:endParaRPr lang="zh-CN" altLang="en-US" sz="1400" dirty="0"/>
          </a:p>
        </p:txBody>
      </p:sp>
      <p:sp>
        <p:nvSpPr>
          <p:cNvPr id="56" name="矩形 55"/>
          <p:cNvSpPr/>
          <p:nvPr/>
        </p:nvSpPr>
        <p:spPr>
          <a:xfrm>
            <a:off x="6830714" y="3737225"/>
            <a:ext cx="1420441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调拨单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审核通过</a:t>
            </a:r>
            <a:endParaRPr lang="zh-CN" altLang="en-US" sz="1400" dirty="0"/>
          </a:p>
        </p:txBody>
      </p:sp>
      <p:cxnSp>
        <p:nvCxnSpPr>
          <p:cNvPr id="57" name="肘形连接符 56"/>
          <p:cNvCxnSpPr>
            <a:stCxn id="55" idx="3"/>
            <a:endCxn id="56" idx="1"/>
          </p:cNvCxnSpPr>
          <p:nvPr/>
        </p:nvCxnSpPr>
        <p:spPr>
          <a:xfrm flipV="1">
            <a:off x="6426581" y="4124575"/>
            <a:ext cx="404133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>
            <a:stCxn id="56" idx="0"/>
            <a:endCxn id="5" idx="2"/>
          </p:cNvCxnSpPr>
          <p:nvPr/>
        </p:nvCxnSpPr>
        <p:spPr>
          <a:xfrm rot="5400000" flipH="1" flipV="1">
            <a:off x="7320819" y="3509737"/>
            <a:ext cx="447604" cy="73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>
          <a:xfrm>
            <a:off x="3925554" y="314273"/>
            <a:ext cx="8315325" cy="6465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前置仓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调拨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调拨计划单创建</a:t>
            </a:r>
            <a:endParaRPr kumimoji="1"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800207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38200" y="365126"/>
            <a:ext cx="10515600" cy="838662"/>
          </a:xfrm>
          <a:prstGeom prst="rect">
            <a:avLst/>
          </a:prstGeom>
        </p:spPr>
        <p:txBody>
          <a:bodyPr/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导入调拨建议</a:t>
            </a:r>
          </a:p>
        </p:txBody>
      </p:sp>
      <p:sp>
        <p:nvSpPr>
          <p:cNvPr id="3" name="AutoShape 2" descr="https://mail.alibaba-inc.com/attachment/downloadex?ri=%2Falimail%2FinternalLinks%2FrefreshToken&amp;o=1&amp;et=normal&amp;f=9c9d23f7-1b56-46ec-8716-bfdf53bda5fd&amp;e=hz_ronghua.frh%40alibaba.alibaba-inc.com&amp;n=temp4cj.png&amp;m=2_0%3ADzzzzycnxXL%24----4n82ik8&amp;ext=png"/>
          <p:cNvSpPr>
            <a:spLocks noChangeAspect="1" noChangeArrowheads="1"/>
          </p:cNvSpPr>
          <p:nvPr/>
        </p:nvSpPr>
        <p:spPr bwMode="auto">
          <a:xfrm>
            <a:off x="1468905" y="3805430"/>
            <a:ext cx="304024" cy="3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07" tIns="45604" rIns="91207" bIns="45604" numCol="1" anchor="t" anchorCtr="0" compatLnSpc="1">
            <a:prstTxWarp prst="textNoShape">
              <a:avLst/>
            </a:prstTxWarp>
          </a:bodyPr>
          <a:lstStyle/>
          <a:p>
            <a:endParaRPr lang="zh-CN" altLang="en-US" sz="1895"/>
          </a:p>
        </p:txBody>
      </p:sp>
      <p:sp>
        <p:nvSpPr>
          <p:cNvPr id="4" name="矩形 3"/>
          <p:cNvSpPr/>
          <p:nvPr/>
        </p:nvSpPr>
        <p:spPr>
          <a:xfrm>
            <a:off x="503982" y="1192184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导入</a:t>
            </a:r>
            <a:endParaRPr lang="en-US" altLang="zh-CN" sz="2000" dirty="0" smtClean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商家</a:t>
            </a:r>
            <a:r>
              <a:rPr lang="zh-CN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</a:t>
            </a:r>
            <a:r>
              <a:rPr lang="zh-CN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根据导入模板一次导入多个调拨计划单，导入模板</a:t>
            </a:r>
            <a:r>
              <a:rPr lang="zh-CN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如下</a:t>
            </a:r>
            <a:r>
              <a:rPr lang="zh-CN" alt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74238" y="2987095"/>
            <a:ext cx="2762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导入</a:t>
            </a:r>
            <a:r>
              <a:rPr lang="en-US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excel</a:t>
            </a:r>
            <a:r>
              <a:rPr lang="zh-CN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红色部分必填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2" y="2078468"/>
            <a:ext cx="9630209" cy="7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42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514109" y="173739"/>
            <a:ext cx="10515600" cy="83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商家端：商家确认与创建调拨单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834" y="1012401"/>
            <a:ext cx="11084271" cy="55684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7331150" y="4086544"/>
            <a:ext cx="1302488" cy="1088405"/>
            <a:chOff x="8851605" y="4155657"/>
            <a:chExt cx="1302488" cy="1088405"/>
          </a:xfrm>
        </p:grpSpPr>
        <p:sp>
          <p:nvSpPr>
            <p:cNvPr id="7" name="圆角矩形标注 6"/>
            <p:cNvSpPr/>
            <p:nvPr/>
          </p:nvSpPr>
          <p:spPr>
            <a:xfrm>
              <a:off x="8984512" y="4659271"/>
              <a:ext cx="1169581" cy="584791"/>
            </a:xfrm>
            <a:prstGeom prst="wedgeRoundRectCallout">
              <a:avLst>
                <a:gd name="adj1" fmla="val -53133"/>
                <a:gd name="adj2" fmla="val -7386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rgbClr val="FF0000"/>
                  </a:solidFill>
                </a:rPr>
                <a:t>商家</a:t>
              </a:r>
              <a:r>
                <a:rPr lang="zh-CN" altLang="en-US" sz="1000" dirty="0" smtClean="0">
                  <a:solidFill>
                    <a:srgbClr val="FF0000"/>
                  </a:solidFill>
                </a:rPr>
                <a:t>修改系统生成或小二导入的建议调拨量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" name="七边形 7"/>
            <p:cNvSpPr/>
            <p:nvPr/>
          </p:nvSpPr>
          <p:spPr>
            <a:xfrm>
              <a:off x="8851605" y="4155657"/>
              <a:ext cx="265814" cy="274893"/>
            </a:xfrm>
            <a:prstGeom prst="hep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515597" y="4086544"/>
            <a:ext cx="906642" cy="1088404"/>
            <a:chOff x="11046470" y="4086544"/>
            <a:chExt cx="906642" cy="1088404"/>
          </a:xfrm>
        </p:grpSpPr>
        <p:sp>
          <p:nvSpPr>
            <p:cNvPr id="10" name="圆角矩形标注 9"/>
            <p:cNvSpPr/>
            <p:nvPr/>
          </p:nvSpPr>
          <p:spPr>
            <a:xfrm>
              <a:off x="11046470" y="4590157"/>
              <a:ext cx="906642" cy="584791"/>
            </a:xfrm>
            <a:prstGeom prst="wedgeRoundRectCallout">
              <a:avLst>
                <a:gd name="adj1" fmla="val -23780"/>
                <a:gd name="adj2" fmla="val -8295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 smtClean="0">
                  <a:solidFill>
                    <a:srgbClr val="FF0000"/>
                  </a:solidFill>
                </a:rPr>
                <a:t>提交建议调拨量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1" name="七边形 10"/>
            <p:cNvSpPr/>
            <p:nvPr/>
          </p:nvSpPr>
          <p:spPr>
            <a:xfrm>
              <a:off x="11087986" y="4086544"/>
              <a:ext cx="265814" cy="274893"/>
            </a:xfrm>
            <a:prstGeom prst="hep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10229276" y="841503"/>
            <a:ext cx="1962724" cy="634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</a:t>
            </a:r>
            <a:r>
              <a:rPr lang="zh-CN" altLang="en-US" sz="1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“商家确认数量”。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下发时如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可用库存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，按照调出仓在仓可售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最大库存下发调拨单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点击“提交”保存商家确认数量，调拨单</a:t>
            </a:r>
            <a:r>
              <a:rPr lang="zh-CN" altLang="en-US" sz="1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变成“审核通过” 状态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可在右上角下载调拨模板，通过</a:t>
            </a:r>
            <a:r>
              <a:rPr lang="en-US" altLang="zh-CN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手工导入调拨计划。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商家手工导入的调拨计划，默认为审核通过的补货单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第四步：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批量关闭或单条关闭调拨计划单。所有状态都可以关闭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</a:t>
            </a:r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步：</a:t>
            </a:r>
            <a:endParaRPr lang="en-US" altLang="zh-CN" sz="1400" dirty="0" smtClean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查看历史前置仓调拨建议。</a:t>
            </a:r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endParaRPr lang="en-US" altLang="zh-CN" sz="1400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9" y="1435012"/>
            <a:ext cx="9936017" cy="195496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8693838" y="1444377"/>
            <a:ext cx="1334693" cy="441175"/>
            <a:chOff x="8693838" y="1388622"/>
            <a:chExt cx="1334693" cy="441175"/>
          </a:xfrm>
        </p:grpSpPr>
        <p:sp>
          <p:nvSpPr>
            <p:cNvPr id="14" name="矩形 13"/>
            <p:cNvSpPr/>
            <p:nvPr/>
          </p:nvSpPr>
          <p:spPr bwMode="auto">
            <a:xfrm>
              <a:off x="8984512" y="1469757"/>
              <a:ext cx="1044019" cy="3600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七边形 14"/>
            <p:cNvSpPr/>
            <p:nvPr/>
          </p:nvSpPr>
          <p:spPr>
            <a:xfrm>
              <a:off x="8693838" y="1388622"/>
              <a:ext cx="265814" cy="274893"/>
            </a:xfrm>
            <a:prstGeom prst="hep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63437" y="3259887"/>
            <a:ext cx="2699085" cy="696006"/>
            <a:chOff x="1463437" y="3259887"/>
            <a:chExt cx="2699085" cy="696006"/>
          </a:xfrm>
        </p:grpSpPr>
        <p:grpSp>
          <p:nvGrpSpPr>
            <p:cNvPr id="17" name="组合 16"/>
            <p:cNvGrpSpPr/>
            <p:nvPr/>
          </p:nvGrpSpPr>
          <p:grpSpPr>
            <a:xfrm>
              <a:off x="1463437" y="3259887"/>
              <a:ext cx="774631" cy="472141"/>
              <a:chOff x="1463437" y="3259887"/>
              <a:chExt cx="774631" cy="472141"/>
            </a:xfrm>
          </p:grpSpPr>
          <p:sp>
            <p:nvSpPr>
              <p:cNvPr id="19" name="七边形 18"/>
              <p:cNvSpPr/>
              <p:nvPr/>
            </p:nvSpPr>
            <p:spPr>
              <a:xfrm>
                <a:off x="1463437" y="3259887"/>
                <a:ext cx="265814" cy="274893"/>
              </a:xfrm>
              <a:prstGeom prst="heptag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4</a:t>
                </a:r>
                <a:endParaRPr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1637414" y="3425548"/>
                <a:ext cx="600654" cy="30648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" name="圆角矩形标注 17"/>
            <p:cNvSpPr/>
            <p:nvPr/>
          </p:nvSpPr>
          <p:spPr>
            <a:xfrm>
              <a:off x="2553419" y="3371102"/>
              <a:ext cx="1609103" cy="584791"/>
            </a:xfrm>
            <a:prstGeom prst="wedgeRoundRectCallout">
              <a:avLst>
                <a:gd name="adj1" fmla="val -78081"/>
                <a:gd name="adj2" fmla="val 8131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00" dirty="0">
                  <a:solidFill>
                    <a:srgbClr val="FF0000"/>
                  </a:solidFill>
                </a:rPr>
                <a:t>可关闭所有状态的调拨单，由下游系统返回是否取消成功</a:t>
              </a:r>
            </a:p>
          </p:txBody>
        </p:sp>
      </p:grpSp>
      <p:sp>
        <p:nvSpPr>
          <p:cNvPr id="21" name="七边形 20"/>
          <p:cNvSpPr/>
          <p:nvPr/>
        </p:nvSpPr>
        <p:spPr>
          <a:xfrm>
            <a:off x="63580" y="1553609"/>
            <a:ext cx="265814" cy="274893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 bwMode="auto">
          <a:xfrm>
            <a:off x="237557" y="1719270"/>
            <a:ext cx="888716" cy="31025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8738" y="5957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路径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b="1" dirty="0" smtClean="0">
                <a:solidFill>
                  <a:srgbClr val="FF0000"/>
                </a:solidFill>
              </a:rPr>
              <a:t>商家工作</a:t>
            </a:r>
            <a:r>
              <a:rPr lang="zh-CN" altLang="en-US" b="1" dirty="0">
                <a:solidFill>
                  <a:srgbClr val="FF0000"/>
                </a:solidFill>
              </a:rPr>
              <a:t>台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</a:rPr>
              <a:t>&gt;</a:t>
            </a:r>
            <a:r>
              <a:rPr lang="zh-CN" altLang="en-US" b="1" dirty="0" smtClean="0">
                <a:solidFill>
                  <a:srgbClr val="FF0000"/>
                </a:solidFill>
              </a:rPr>
              <a:t>计划管理</a:t>
            </a:r>
            <a:r>
              <a:rPr lang="en-US" altLang="zh-CN" b="1" dirty="0" smtClean="0">
                <a:solidFill>
                  <a:srgbClr val="FF0000"/>
                </a:solidFill>
              </a:rPr>
              <a:t>-&gt;</a:t>
            </a:r>
            <a:r>
              <a:rPr lang="zh-CN" altLang="en-US" b="1" dirty="0" smtClean="0">
                <a:solidFill>
                  <a:srgbClr val="FF0000"/>
                </a:solidFill>
              </a:rPr>
              <a:t>补货单管理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en-US" altLang="zh-CN" b="1" dirty="0">
                <a:solidFill>
                  <a:srgbClr val="FF0000"/>
                </a:solidFill>
              </a:rPr>
              <a:t>&gt;</a:t>
            </a:r>
            <a:r>
              <a:rPr lang="zh-CN" altLang="en-US" b="1" dirty="0" smtClean="0">
                <a:solidFill>
                  <a:srgbClr val="FF0000"/>
                </a:solidFill>
              </a:rPr>
              <a:t>调拨计划单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75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670464" y="188479"/>
            <a:ext cx="10515600" cy="838200"/>
          </a:xfrm>
        </p:spPr>
        <p:txBody>
          <a:bodyPr>
            <a:normAutofit/>
          </a:bodyPr>
          <a:lstStyle/>
          <a:p>
            <a:r>
              <a:rPr lang="zh-CN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指令下发相关业务规则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446213"/>
            <a:ext cx="11080750" cy="4792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残损库存不可调拨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下发时调拨计划单时如果</a:t>
            </a:r>
            <a:r>
              <a:rPr lang="en-US" altLang="zh-CN" sz="2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调拨量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可用库存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在仓可售良品库存量下发调拨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小电区域仓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前置仓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调拨支持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零散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调拨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本期项目商家可查考预计出库／入库时间在调拨安排，如有某入库单无及时上架的情况，小二在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T+3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人工线下介入做入库处理，请商家耐心等待。结果自动触发投诉理赔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3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50634</TotalTime>
  <Words>1160</Words>
  <Application>Microsoft Office PowerPoint</Application>
  <PresentationFormat>自定义</PresentationFormat>
  <Paragraphs>169</Paragraphs>
  <Slides>19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Office 主题</vt:lpstr>
      <vt:lpstr>White</vt:lpstr>
      <vt:lpstr>1_White</vt:lpstr>
      <vt:lpstr>PowerPoint 演示文稿</vt:lpstr>
      <vt:lpstr>PowerPoint 演示文稿</vt:lpstr>
      <vt:lpstr>中小件仓间调拨整体流程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调拨指令下发相关业务规则</vt:lpstr>
      <vt:lpstr>PowerPoint 演示文稿</vt:lpstr>
      <vt:lpstr>调拨单详情查询</vt:lpstr>
      <vt:lpstr>调拨单详情查询-详情查询</vt:lpstr>
      <vt:lpstr>调拨单详情查询-详情查询</vt:lpstr>
      <vt:lpstr>调拨单详情查询-详情查询</vt:lpstr>
      <vt:lpstr>PowerPoint 演示文稿</vt:lpstr>
      <vt:lpstr>PowerPoint 演示文稿</vt:lpstr>
      <vt:lpstr>PowerPoint 演示文稿</vt:lpstr>
      <vt:lpstr>PowerPoint 演示文稿</vt:lpstr>
      <vt:lpstr>谢  谢！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阿里供应链及管理</dc:title>
  <dc:creator>无龄</dc:creator>
  <cp:lastModifiedBy>蔡圣淼</cp:lastModifiedBy>
  <cp:revision>1856</cp:revision>
  <dcterms:created xsi:type="dcterms:W3CDTF">2015-05-02T08:20:37Z</dcterms:created>
  <dcterms:modified xsi:type="dcterms:W3CDTF">2017-08-11T08:16:09Z</dcterms:modified>
</cp:coreProperties>
</file>