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2"/>
  </p:notesMasterIdLst>
  <p:handoutMasterIdLst>
    <p:handoutMasterId r:id="rId53"/>
  </p:handoutMasterIdLst>
  <p:sldIdLst>
    <p:sldId id="256" r:id="rId3"/>
    <p:sldId id="338" r:id="rId4"/>
    <p:sldId id="292" r:id="rId5"/>
    <p:sldId id="258" r:id="rId6"/>
    <p:sldId id="259" r:id="rId7"/>
    <p:sldId id="263" r:id="rId8"/>
    <p:sldId id="264" r:id="rId9"/>
    <p:sldId id="275" r:id="rId10"/>
    <p:sldId id="278" r:id="rId11"/>
    <p:sldId id="267" r:id="rId12"/>
    <p:sldId id="276" r:id="rId13"/>
    <p:sldId id="266" r:id="rId14"/>
    <p:sldId id="277" r:id="rId15"/>
    <p:sldId id="265" r:id="rId16"/>
    <p:sldId id="269" r:id="rId17"/>
    <p:sldId id="268" r:id="rId18"/>
    <p:sldId id="270" r:id="rId19"/>
    <p:sldId id="314" r:id="rId20"/>
    <p:sldId id="280" r:id="rId21"/>
    <p:sldId id="315" r:id="rId22"/>
    <p:sldId id="316" r:id="rId23"/>
    <p:sldId id="317" r:id="rId24"/>
    <p:sldId id="281" r:id="rId25"/>
    <p:sldId id="282" r:id="rId26"/>
    <p:sldId id="283" r:id="rId27"/>
    <p:sldId id="284" r:id="rId28"/>
    <p:sldId id="285" r:id="rId29"/>
    <p:sldId id="286" r:id="rId30"/>
    <p:sldId id="290" r:id="rId31"/>
    <p:sldId id="291" r:id="rId32"/>
    <p:sldId id="293" r:id="rId33"/>
    <p:sldId id="318" r:id="rId34"/>
    <p:sldId id="319" r:id="rId35"/>
    <p:sldId id="339" r:id="rId36"/>
    <p:sldId id="322" r:id="rId37"/>
    <p:sldId id="323" r:id="rId38"/>
    <p:sldId id="324" r:id="rId39"/>
    <p:sldId id="326" r:id="rId40"/>
    <p:sldId id="327" r:id="rId41"/>
    <p:sldId id="331" r:id="rId42"/>
    <p:sldId id="332" r:id="rId43"/>
    <p:sldId id="328" r:id="rId44"/>
    <p:sldId id="329" r:id="rId45"/>
    <p:sldId id="330" r:id="rId46"/>
    <p:sldId id="311" r:id="rId47"/>
    <p:sldId id="312" r:id="rId48"/>
    <p:sldId id="313" r:id="rId49"/>
    <p:sldId id="337" r:id="rId50"/>
    <p:sldId id="274"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7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3396" autoAdjust="0"/>
  </p:normalViewPr>
  <p:slideViewPr>
    <p:cSldViewPr snapToGrid="0">
      <p:cViewPr varScale="1">
        <p:scale>
          <a:sx n="77" d="100"/>
          <a:sy n="77" d="100"/>
        </p:scale>
        <p:origin x="336" y="54"/>
      </p:cViewPr>
      <p:guideLst/>
    </p:cSldViewPr>
  </p:slideViewPr>
  <p:notesTextViewPr>
    <p:cViewPr>
      <p:scale>
        <a:sx n="1" d="1"/>
        <a:sy n="1" d="1"/>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F62EB-D40C-4E98-B775-CCF153CAB9A5}" type="doc">
      <dgm:prSet loTypeId="urn:microsoft.com/office/officeart/2005/8/layout/chevron1" loCatId="process" qsTypeId="urn:microsoft.com/office/officeart/2005/8/quickstyle/simple1" qsCatId="simple" csTypeId="urn:microsoft.com/office/officeart/2005/8/colors/accent1_2" csCatId="accent1" phldr="1"/>
      <dgm:spPr/>
    </dgm:pt>
    <dgm:pt modelId="{7B7D25C0-7A5C-4BE4-9837-A91C5BD91BCD}">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仓内问题</a:t>
          </a:r>
          <a:endParaRPr lang="zh-CN" altLang="en-US" sz="2400" b="1" dirty="0">
            <a:latin typeface="微软雅黑" panose="020B0503020204020204" pitchFamily="34" charset="-122"/>
            <a:ea typeface="微软雅黑" panose="020B0503020204020204" pitchFamily="34" charset="-122"/>
          </a:endParaRPr>
        </a:p>
      </dgm:t>
    </dgm:pt>
    <dgm:pt modelId="{49CDAC3A-6FB0-4070-910B-294E4B29B7E1}" type="parTrans" cxnId="{C685F70A-970C-48AE-B0F6-FBDFB42B54DF}">
      <dgm:prSet/>
      <dgm:spPr/>
      <dgm:t>
        <a:bodyPr/>
        <a:lstStyle/>
        <a:p>
          <a:endParaRPr lang="zh-CN" altLang="en-US"/>
        </a:p>
      </dgm:t>
    </dgm:pt>
    <dgm:pt modelId="{E22A59D9-85B4-4CB5-A250-C7D50552D8EC}" type="sibTrans" cxnId="{C685F70A-970C-48AE-B0F6-FBDFB42B54DF}">
      <dgm:prSet/>
      <dgm:spPr/>
      <dgm:t>
        <a:bodyPr/>
        <a:lstStyle/>
        <a:p>
          <a:endParaRPr lang="zh-CN" altLang="en-US"/>
        </a:p>
      </dgm:t>
    </dgm:pt>
    <dgm:pt modelId="{5D2C9BA9-9326-4640-9406-847034A63C64}">
      <dgm:prSet phldrT="[文本]" custT="1"/>
      <dgm:spPr>
        <a:noFill/>
        <a:ln>
          <a:solidFill>
            <a:srgbClr val="0066FF"/>
          </a:solidFill>
        </a:ln>
      </dgm:spPr>
      <dgm:t>
        <a:bodyPr/>
        <a:lstStyle/>
        <a:p>
          <a:r>
            <a:rPr lang="zh-CN" altLang="en-US" sz="2400" dirty="0" smtClean="0">
              <a:solidFill>
                <a:schemeClr val="tx1"/>
              </a:solidFill>
              <a:latin typeface="微软雅黑" panose="020B0503020204020204" pitchFamily="34" charset="-122"/>
              <a:ea typeface="微软雅黑" panose="020B0503020204020204" pitchFamily="34" charset="-122"/>
            </a:rPr>
            <a:t>配送问题</a:t>
          </a:r>
          <a:endParaRPr lang="zh-CN" altLang="en-US" sz="2400" dirty="0">
            <a:solidFill>
              <a:schemeClr val="tx1"/>
            </a:solidFill>
            <a:latin typeface="微软雅黑" panose="020B0503020204020204" pitchFamily="34" charset="-122"/>
            <a:ea typeface="微软雅黑" panose="020B0503020204020204" pitchFamily="34" charset="-122"/>
          </a:endParaRPr>
        </a:p>
      </dgm:t>
    </dgm:pt>
    <dgm:pt modelId="{0569AFE6-45E5-4D0C-85CE-DD6C087A366A}" type="parTrans" cxnId="{722A70F6-A662-4AA4-8D61-D6CD8446C10E}">
      <dgm:prSet/>
      <dgm:spPr/>
      <dgm:t>
        <a:bodyPr/>
        <a:lstStyle/>
        <a:p>
          <a:endParaRPr lang="zh-CN" altLang="en-US"/>
        </a:p>
      </dgm:t>
    </dgm:pt>
    <dgm:pt modelId="{9276FC6E-C5B9-48EA-A4B3-3C2FEA12C89E}" type="sibTrans" cxnId="{722A70F6-A662-4AA4-8D61-D6CD8446C10E}">
      <dgm:prSet/>
      <dgm:spPr/>
      <dgm:t>
        <a:bodyPr/>
        <a:lstStyle/>
        <a:p>
          <a:endParaRPr lang="zh-CN" altLang="en-US"/>
        </a:p>
      </dgm:t>
    </dgm:pt>
    <dgm:pt modelId="{AE411F57-8329-45B1-936E-8BD02281F9BB}">
      <dgm:prSet phldrT="[文本]" custT="1"/>
      <dgm:spPr>
        <a:noFill/>
        <a:ln>
          <a:solidFill>
            <a:srgbClr val="0066FF"/>
          </a:solidFill>
        </a:ln>
      </dgm:spPr>
      <dgm:t>
        <a:bodyPr/>
        <a:lstStyle/>
        <a:p>
          <a:r>
            <a:rPr lang="zh-CN" altLang="en-US" sz="2400" dirty="0" smtClean="0">
              <a:solidFill>
                <a:schemeClr val="tx1"/>
              </a:solidFill>
              <a:latin typeface="微软雅黑" panose="020B0503020204020204" pitchFamily="34" charset="-122"/>
              <a:ea typeface="微软雅黑" panose="020B0503020204020204" pitchFamily="34" charset="-122"/>
            </a:rPr>
            <a:t>其他类问题</a:t>
          </a:r>
          <a:endParaRPr lang="zh-CN" altLang="en-US" sz="2400" dirty="0">
            <a:solidFill>
              <a:schemeClr val="tx1"/>
            </a:solidFill>
            <a:latin typeface="微软雅黑" panose="020B0503020204020204" pitchFamily="34" charset="-122"/>
            <a:ea typeface="微软雅黑" panose="020B0503020204020204" pitchFamily="34" charset="-122"/>
          </a:endParaRPr>
        </a:p>
      </dgm:t>
    </dgm:pt>
    <dgm:pt modelId="{389FC8B0-1D05-41B6-92E5-3A272CA6CF99}" type="parTrans" cxnId="{6A78BBB2-5F57-491F-96BE-52050BDB61C3}">
      <dgm:prSet/>
      <dgm:spPr/>
      <dgm:t>
        <a:bodyPr/>
        <a:lstStyle/>
        <a:p>
          <a:endParaRPr lang="zh-CN" altLang="en-US"/>
        </a:p>
      </dgm:t>
    </dgm:pt>
    <dgm:pt modelId="{79F372B3-0E21-4233-989A-25ADA2578196}" type="sibTrans" cxnId="{6A78BBB2-5F57-491F-96BE-52050BDB61C3}">
      <dgm:prSet/>
      <dgm:spPr/>
      <dgm:t>
        <a:bodyPr/>
        <a:lstStyle/>
        <a:p>
          <a:endParaRPr lang="zh-CN" altLang="en-US"/>
        </a:p>
      </dgm:t>
    </dgm:pt>
    <dgm:pt modelId="{41CD4F56-E9CF-406A-A8EF-FB6243158336}" type="pres">
      <dgm:prSet presAssocID="{5F9F62EB-D40C-4E98-B775-CCF153CAB9A5}" presName="Name0" presStyleCnt="0">
        <dgm:presLayoutVars>
          <dgm:dir/>
          <dgm:animLvl val="lvl"/>
          <dgm:resizeHandles val="exact"/>
        </dgm:presLayoutVars>
      </dgm:prSet>
      <dgm:spPr/>
    </dgm:pt>
    <dgm:pt modelId="{D12CC20D-24B1-4EE1-AF74-537ADE056D5C}" type="pres">
      <dgm:prSet presAssocID="{7B7D25C0-7A5C-4BE4-9837-A91C5BD91BCD}" presName="parTxOnly" presStyleLbl="node1" presStyleIdx="0" presStyleCnt="3">
        <dgm:presLayoutVars>
          <dgm:chMax val="0"/>
          <dgm:chPref val="0"/>
          <dgm:bulletEnabled val="1"/>
        </dgm:presLayoutVars>
      </dgm:prSet>
      <dgm:spPr/>
      <dgm:t>
        <a:bodyPr/>
        <a:lstStyle/>
        <a:p>
          <a:endParaRPr lang="zh-CN" altLang="en-US"/>
        </a:p>
      </dgm:t>
    </dgm:pt>
    <dgm:pt modelId="{BB4F29B8-74E1-4390-A341-7AB54191AB43}" type="pres">
      <dgm:prSet presAssocID="{E22A59D9-85B4-4CB5-A250-C7D50552D8EC}" presName="parTxOnlySpace" presStyleCnt="0"/>
      <dgm:spPr/>
    </dgm:pt>
    <dgm:pt modelId="{D55B2DC5-7D1D-4A3D-803F-267E1C6906F6}" type="pres">
      <dgm:prSet presAssocID="{5D2C9BA9-9326-4640-9406-847034A63C64}" presName="parTxOnly" presStyleLbl="node1" presStyleIdx="1" presStyleCnt="3">
        <dgm:presLayoutVars>
          <dgm:chMax val="0"/>
          <dgm:chPref val="0"/>
          <dgm:bulletEnabled val="1"/>
        </dgm:presLayoutVars>
      </dgm:prSet>
      <dgm:spPr/>
      <dgm:t>
        <a:bodyPr/>
        <a:lstStyle/>
        <a:p>
          <a:endParaRPr lang="zh-CN" altLang="en-US"/>
        </a:p>
      </dgm:t>
    </dgm:pt>
    <dgm:pt modelId="{0734AC02-56BD-46FA-9418-F16CFC294141}" type="pres">
      <dgm:prSet presAssocID="{9276FC6E-C5B9-48EA-A4B3-3C2FEA12C89E}" presName="parTxOnlySpace" presStyleCnt="0"/>
      <dgm:spPr/>
    </dgm:pt>
    <dgm:pt modelId="{91B34E4F-D47D-46C0-941D-89881E702D83}" type="pres">
      <dgm:prSet presAssocID="{AE411F57-8329-45B1-936E-8BD02281F9BB}" presName="parTxOnly" presStyleLbl="node1" presStyleIdx="2" presStyleCnt="3" custLinFactX="76242" custLinFactNeighborX="100000">
        <dgm:presLayoutVars>
          <dgm:chMax val="0"/>
          <dgm:chPref val="0"/>
          <dgm:bulletEnabled val="1"/>
        </dgm:presLayoutVars>
      </dgm:prSet>
      <dgm:spPr/>
      <dgm:t>
        <a:bodyPr/>
        <a:lstStyle/>
        <a:p>
          <a:endParaRPr lang="zh-CN" altLang="en-US"/>
        </a:p>
      </dgm:t>
    </dgm:pt>
  </dgm:ptLst>
  <dgm:cxnLst>
    <dgm:cxn modelId="{E033C02F-13E4-429B-AFC5-B68EEA520D83}" type="presOf" srcId="{5D2C9BA9-9326-4640-9406-847034A63C64}" destId="{D55B2DC5-7D1D-4A3D-803F-267E1C6906F6}" srcOrd="0" destOrd="0" presId="urn:microsoft.com/office/officeart/2005/8/layout/chevron1"/>
    <dgm:cxn modelId="{872E1417-19BF-43A8-896A-BD557AFF1366}" type="presOf" srcId="{AE411F57-8329-45B1-936E-8BD02281F9BB}" destId="{91B34E4F-D47D-46C0-941D-89881E702D83}" srcOrd="0" destOrd="0" presId="urn:microsoft.com/office/officeart/2005/8/layout/chevron1"/>
    <dgm:cxn modelId="{D4AEA236-0BD2-4F29-BF09-494FB9C8A820}" type="presOf" srcId="{5F9F62EB-D40C-4E98-B775-CCF153CAB9A5}" destId="{41CD4F56-E9CF-406A-A8EF-FB6243158336}" srcOrd="0" destOrd="0" presId="urn:microsoft.com/office/officeart/2005/8/layout/chevron1"/>
    <dgm:cxn modelId="{722A70F6-A662-4AA4-8D61-D6CD8446C10E}" srcId="{5F9F62EB-D40C-4E98-B775-CCF153CAB9A5}" destId="{5D2C9BA9-9326-4640-9406-847034A63C64}" srcOrd="1" destOrd="0" parTransId="{0569AFE6-45E5-4D0C-85CE-DD6C087A366A}" sibTransId="{9276FC6E-C5B9-48EA-A4B3-3C2FEA12C89E}"/>
    <dgm:cxn modelId="{FF28D784-8990-4B2B-A8C5-654AEE1A83AD}" type="presOf" srcId="{7B7D25C0-7A5C-4BE4-9837-A91C5BD91BCD}" destId="{D12CC20D-24B1-4EE1-AF74-537ADE056D5C}" srcOrd="0" destOrd="0" presId="urn:microsoft.com/office/officeart/2005/8/layout/chevron1"/>
    <dgm:cxn modelId="{6A78BBB2-5F57-491F-96BE-52050BDB61C3}" srcId="{5F9F62EB-D40C-4E98-B775-CCF153CAB9A5}" destId="{AE411F57-8329-45B1-936E-8BD02281F9BB}" srcOrd="2" destOrd="0" parTransId="{389FC8B0-1D05-41B6-92E5-3A272CA6CF99}" sibTransId="{79F372B3-0E21-4233-989A-25ADA2578196}"/>
    <dgm:cxn modelId="{C685F70A-970C-48AE-B0F6-FBDFB42B54DF}" srcId="{5F9F62EB-D40C-4E98-B775-CCF153CAB9A5}" destId="{7B7D25C0-7A5C-4BE4-9837-A91C5BD91BCD}" srcOrd="0" destOrd="0" parTransId="{49CDAC3A-6FB0-4070-910B-294E4B29B7E1}" sibTransId="{E22A59D9-85B4-4CB5-A250-C7D50552D8EC}"/>
    <dgm:cxn modelId="{20AD62EA-6AD1-49CB-A9F7-2FF47C743F2F}" type="presParOf" srcId="{41CD4F56-E9CF-406A-A8EF-FB6243158336}" destId="{D12CC20D-24B1-4EE1-AF74-537ADE056D5C}" srcOrd="0" destOrd="0" presId="urn:microsoft.com/office/officeart/2005/8/layout/chevron1"/>
    <dgm:cxn modelId="{A48DBD28-2B57-44EA-AB67-6B3DFE67B0D4}" type="presParOf" srcId="{41CD4F56-E9CF-406A-A8EF-FB6243158336}" destId="{BB4F29B8-74E1-4390-A341-7AB54191AB43}" srcOrd="1" destOrd="0" presId="urn:microsoft.com/office/officeart/2005/8/layout/chevron1"/>
    <dgm:cxn modelId="{61B52AC2-660F-4FD1-A53D-3F660A70C74D}" type="presParOf" srcId="{41CD4F56-E9CF-406A-A8EF-FB6243158336}" destId="{D55B2DC5-7D1D-4A3D-803F-267E1C6906F6}" srcOrd="2" destOrd="0" presId="urn:microsoft.com/office/officeart/2005/8/layout/chevron1"/>
    <dgm:cxn modelId="{560E7E0A-1B43-44F5-8B31-EDF16539A402}" type="presParOf" srcId="{41CD4F56-E9CF-406A-A8EF-FB6243158336}" destId="{0734AC02-56BD-46FA-9418-F16CFC294141}" srcOrd="3" destOrd="0" presId="urn:microsoft.com/office/officeart/2005/8/layout/chevron1"/>
    <dgm:cxn modelId="{54222158-8CA5-4609-BF92-FA6F1FCC1074}" type="presParOf" srcId="{41CD4F56-E9CF-406A-A8EF-FB6243158336}" destId="{91B34E4F-D47D-46C0-941D-89881E702D8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F62EB-D40C-4E98-B775-CCF153CAB9A5}" type="doc">
      <dgm:prSet loTypeId="urn:microsoft.com/office/officeart/2005/8/layout/chevron1" loCatId="process" qsTypeId="urn:microsoft.com/office/officeart/2005/8/quickstyle/simple1" qsCatId="simple" csTypeId="urn:microsoft.com/office/officeart/2005/8/colors/accent1_2" csCatId="accent1" phldr="1"/>
      <dgm:spPr/>
    </dgm:pt>
    <dgm:pt modelId="{7B7D25C0-7A5C-4BE4-9837-A91C5BD91BCD}">
      <dgm:prSet phldrT="[文本]" custT="1"/>
      <dgm:spPr>
        <a:noFill/>
        <a:ln>
          <a:solidFill>
            <a:srgbClr val="0066FF"/>
          </a:solidFill>
        </a:ln>
      </dgm:spPr>
      <dgm:t>
        <a:bodyPr/>
        <a:lstStyle/>
        <a:p>
          <a:r>
            <a:rPr lang="zh-CN" altLang="en-US" sz="2400" b="0" dirty="0" smtClean="0">
              <a:solidFill>
                <a:schemeClr val="tx1"/>
              </a:solidFill>
              <a:latin typeface="微软雅黑" panose="020B0503020204020204" pitchFamily="34" charset="-122"/>
              <a:ea typeface="微软雅黑" panose="020B0503020204020204" pitchFamily="34" charset="-122"/>
            </a:rPr>
            <a:t>仓内问题</a:t>
          </a:r>
          <a:endParaRPr lang="zh-CN" altLang="en-US" sz="2400" b="0" dirty="0">
            <a:solidFill>
              <a:schemeClr val="tx1"/>
            </a:solidFill>
            <a:latin typeface="微软雅黑" panose="020B0503020204020204" pitchFamily="34" charset="-122"/>
            <a:ea typeface="微软雅黑" panose="020B0503020204020204" pitchFamily="34" charset="-122"/>
          </a:endParaRPr>
        </a:p>
      </dgm:t>
    </dgm:pt>
    <dgm:pt modelId="{49CDAC3A-6FB0-4070-910B-294E4B29B7E1}" type="parTrans" cxnId="{C685F70A-970C-48AE-B0F6-FBDFB42B54DF}">
      <dgm:prSet/>
      <dgm:spPr/>
      <dgm:t>
        <a:bodyPr/>
        <a:lstStyle/>
        <a:p>
          <a:endParaRPr lang="zh-CN" altLang="en-US"/>
        </a:p>
      </dgm:t>
    </dgm:pt>
    <dgm:pt modelId="{E22A59D9-85B4-4CB5-A250-C7D50552D8EC}" type="sibTrans" cxnId="{C685F70A-970C-48AE-B0F6-FBDFB42B54DF}">
      <dgm:prSet/>
      <dgm:spPr/>
      <dgm:t>
        <a:bodyPr/>
        <a:lstStyle/>
        <a:p>
          <a:endParaRPr lang="zh-CN" altLang="en-US"/>
        </a:p>
      </dgm:t>
    </dgm:pt>
    <dgm:pt modelId="{5D2C9BA9-9326-4640-9406-847034A63C64}">
      <dgm:prSet phldrT="[文本]" custT="1"/>
      <dgm:spPr>
        <a:solidFill>
          <a:srgbClr val="0066FF"/>
        </a:solidFill>
        <a:ln>
          <a:noFill/>
        </a:ln>
      </dgm:spPr>
      <dgm: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配送问题</a:t>
          </a:r>
          <a:endParaRPr lang="zh-CN" altLang="en-US" sz="2400" b="1" dirty="0">
            <a:solidFill>
              <a:schemeClr val="bg1"/>
            </a:solidFill>
            <a:latin typeface="微软雅黑" panose="020B0503020204020204" pitchFamily="34" charset="-122"/>
            <a:ea typeface="微软雅黑" panose="020B0503020204020204" pitchFamily="34" charset="-122"/>
          </a:endParaRPr>
        </a:p>
      </dgm:t>
    </dgm:pt>
    <dgm:pt modelId="{0569AFE6-45E5-4D0C-85CE-DD6C087A366A}" type="parTrans" cxnId="{722A70F6-A662-4AA4-8D61-D6CD8446C10E}">
      <dgm:prSet/>
      <dgm:spPr/>
      <dgm:t>
        <a:bodyPr/>
        <a:lstStyle/>
        <a:p>
          <a:endParaRPr lang="zh-CN" altLang="en-US"/>
        </a:p>
      </dgm:t>
    </dgm:pt>
    <dgm:pt modelId="{9276FC6E-C5B9-48EA-A4B3-3C2FEA12C89E}" type="sibTrans" cxnId="{722A70F6-A662-4AA4-8D61-D6CD8446C10E}">
      <dgm:prSet/>
      <dgm:spPr/>
      <dgm:t>
        <a:bodyPr/>
        <a:lstStyle/>
        <a:p>
          <a:endParaRPr lang="zh-CN" altLang="en-US"/>
        </a:p>
      </dgm:t>
    </dgm:pt>
    <dgm:pt modelId="{AE411F57-8329-45B1-936E-8BD02281F9BB}">
      <dgm:prSet phldrT="[文本]" custT="1"/>
      <dgm:spPr>
        <a:noFill/>
        <a:ln>
          <a:solidFill>
            <a:srgbClr val="0066FF"/>
          </a:solidFill>
        </a:ln>
      </dgm:spPr>
      <dgm:t>
        <a:bodyPr/>
        <a:lstStyle/>
        <a:p>
          <a:r>
            <a:rPr lang="zh-CN" altLang="en-US" sz="2400" dirty="0" smtClean="0">
              <a:solidFill>
                <a:schemeClr val="tx1"/>
              </a:solidFill>
              <a:latin typeface="微软雅黑" panose="020B0503020204020204" pitchFamily="34" charset="-122"/>
              <a:ea typeface="微软雅黑" panose="020B0503020204020204" pitchFamily="34" charset="-122"/>
            </a:rPr>
            <a:t>其他类问题</a:t>
          </a:r>
          <a:endParaRPr lang="zh-CN" altLang="en-US" sz="2400" dirty="0">
            <a:solidFill>
              <a:schemeClr val="tx1"/>
            </a:solidFill>
            <a:latin typeface="微软雅黑" panose="020B0503020204020204" pitchFamily="34" charset="-122"/>
            <a:ea typeface="微软雅黑" panose="020B0503020204020204" pitchFamily="34" charset="-122"/>
          </a:endParaRPr>
        </a:p>
      </dgm:t>
    </dgm:pt>
    <dgm:pt modelId="{389FC8B0-1D05-41B6-92E5-3A272CA6CF99}" type="parTrans" cxnId="{6A78BBB2-5F57-491F-96BE-52050BDB61C3}">
      <dgm:prSet/>
      <dgm:spPr/>
      <dgm:t>
        <a:bodyPr/>
        <a:lstStyle/>
        <a:p>
          <a:endParaRPr lang="zh-CN" altLang="en-US"/>
        </a:p>
      </dgm:t>
    </dgm:pt>
    <dgm:pt modelId="{79F372B3-0E21-4233-989A-25ADA2578196}" type="sibTrans" cxnId="{6A78BBB2-5F57-491F-96BE-52050BDB61C3}">
      <dgm:prSet/>
      <dgm:spPr/>
      <dgm:t>
        <a:bodyPr/>
        <a:lstStyle/>
        <a:p>
          <a:endParaRPr lang="zh-CN" altLang="en-US"/>
        </a:p>
      </dgm:t>
    </dgm:pt>
    <dgm:pt modelId="{41CD4F56-E9CF-406A-A8EF-FB6243158336}" type="pres">
      <dgm:prSet presAssocID="{5F9F62EB-D40C-4E98-B775-CCF153CAB9A5}" presName="Name0" presStyleCnt="0">
        <dgm:presLayoutVars>
          <dgm:dir/>
          <dgm:animLvl val="lvl"/>
          <dgm:resizeHandles val="exact"/>
        </dgm:presLayoutVars>
      </dgm:prSet>
      <dgm:spPr/>
    </dgm:pt>
    <dgm:pt modelId="{D12CC20D-24B1-4EE1-AF74-537ADE056D5C}" type="pres">
      <dgm:prSet presAssocID="{7B7D25C0-7A5C-4BE4-9837-A91C5BD91BCD}" presName="parTxOnly" presStyleLbl="node1" presStyleIdx="0" presStyleCnt="3">
        <dgm:presLayoutVars>
          <dgm:chMax val="0"/>
          <dgm:chPref val="0"/>
          <dgm:bulletEnabled val="1"/>
        </dgm:presLayoutVars>
      </dgm:prSet>
      <dgm:spPr/>
      <dgm:t>
        <a:bodyPr/>
        <a:lstStyle/>
        <a:p>
          <a:endParaRPr lang="zh-CN" altLang="en-US"/>
        </a:p>
      </dgm:t>
    </dgm:pt>
    <dgm:pt modelId="{BB4F29B8-74E1-4390-A341-7AB54191AB43}" type="pres">
      <dgm:prSet presAssocID="{E22A59D9-85B4-4CB5-A250-C7D50552D8EC}" presName="parTxOnlySpace" presStyleCnt="0"/>
      <dgm:spPr/>
    </dgm:pt>
    <dgm:pt modelId="{D55B2DC5-7D1D-4A3D-803F-267E1C6906F6}" type="pres">
      <dgm:prSet presAssocID="{5D2C9BA9-9326-4640-9406-847034A63C64}" presName="parTxOnly" presStyleLbl="node1" presStyleIdx="1" presStyleCnt="3">
        <dgm:presLayoutVars>
          <dgm:chMax val="0"/>
          <dgm:chPref val="0"/>
          <dgm:bulletEnabled val="1"/>
        </dgm:presLayoutVars>
      </dgm:prSet>
      <dgm:spPr/>
      <dgm:t>
        <a:bodyPr/>
        <a:lstStyle/>
        <a:p>
          <a:endParaRPr lang="zh-CN" altLang="en-US"/>
        </a:p>
      </dgm:t>
    </dgm:pt>
    <dgm:pt modelId="{0734AC02-56BD-46FA-9418-F16CFC294141}" type="pres">
      <dgm:prSet presAssocID="{9276FC6E-C5B9-48EA-A4B3-3C2FEA12C89E}" presName="parTxOnlySpace" presStyleCnt="0"/>
      <dgm:spPr/>
    </dgm:pt>
    <dgm:pt modelId="{91B34E4F-D47D-46C0-941D-89881E702D83}" type="pres">
      <dgm:prSet presAssocID="{AE411F57-8329-45B1-936E-8BD02281F9BB}" presName="parTxOnly" presStyleLbl="node1" presStyleIdx="2" presStyleCnt="3" custLinFactX="76242" custLinFactNeighborX="100000">
        <dgm:presLayoutVars>
          <dgm:chMax val="0"/>
          <dgm:chPref val="0"/>
          <dgm:bulletEnabled val="1"/>
        </dgm:presLayoutVars>
      </dgm:prSet>
      <dgm:spPr/>
      <dgm:t>
        <a:bodyPr/>
        <a:lstStyle/>
        <a:p>
          <a:endParaRPr lang="zh-CN" altLang="en-US"/>
        </a:p>
      </dgm:t>
    </dgm:pt>
  </dgm:ptLst>
  <dgm:cxnLst>
    <dgm:cxn modelId="{722A70F6-A662-4AA4-8D61-D6CD8446C10E}" srcId="{5F9F62EB-D40C-4E98-B775-CCF153CAB9A5}" destId="{5D2C9BA9-9326-4640-9406-847034A63C64}" srcOrd="1" destOrd="0" parTransId="{0569AFE6-45E5-4D0C-85CE-DD6C087A366A}" sibTransId="{9276FC6E-C5B9-48EA-A4B3-3C2FEA12C89E}"/>
    <dgm:cxn modelId="{917EA5AB-E5F2-4BB0-85BD-8F2E94EDFCFC}" type="presOf" srcId="{AE411F57-8329-45B1-936E-8BD02281F9BB}" destId="{91B34E4F-D47D-46C0-941D-89881E702D83}" srcOrd="0" destOrd="0" presId="urn:microsoft.com/office/officeart/2005/8/layout/chevron1"/>
    <dgm:cxn modelId="{2FA6279E-6A92-4B21-BEA1-9AAC5C39DF26}" type="presOf" srcId="{5D2C9BA9-9326-4640-9406-847034A63C64}" destId="{D55B2DC5-7D1D-4A3D-803F-267E1C6906F6}" srcOrd="0" destOrd="0" presId="urn:microsoft.com/office/officeart/2005/8/layout/chevron1"/>
    <dgm:cxn modelId="{6A78BBB2-5F57-491F-96BE-52050BDB61C3}" srcId="{5F9F62EB-D40C-4E98-B775-CCF153CAB9A5}" destId="{AE411F57-8329-45B1-936E-8BD02281F9BB}" srcOrd="2" destOrd="0" parTransId="{389FC8B0-1D05-41B6-92E5-3A272CA6CF99}" sibTransId="{79F372B3-0E21-4233-989A-25ADA2578196}"/>
    <dgm:cxn modelId="{32D8EBBB-FD76-4571-8393-ACF7B481B8BB}" type="presOf" srcId="{7B7D25C0-7A5C-4BE4-9837-A91C5BD91BCD}" destId="{D12CC20D-24B1-4EE1-AF74-537ADE056D5C}" srcOrd="0" destOrd="0" presId="urn:microsoft.com/office/officeart/2005/8/layout/chevron1"/>
    <dgm:cxn modelId="{CF4C02C8-CC01-4E94-80CE-0644AB6B0D5F}" type="presOf" srcId="{5F9F62EB-D40C-4E98-B775-CCF153CAB9A5}" destId="{41CD4F56-E9CF-406A-A8EF-FB6243158336}" srcOrd="0" destOrd="0" presId="urn:microsoft.com/office/officeart/2005/8/layout/chevron1"/>
    <dgm:cxn modelId="{C685F70A-970C-48AE-B0F6-FBDFB42B54DF}" srcId="{5F9F62EB-D40C-4E98-B775-CCF153CAB9A5}" destId="{7B7D25C0-7A5C-4BE4-9837-A91C5BD91BCD}" srcOrd="0" destOrd="0" parTransId="{49CDAC3A-6FB0-4070-910B-294E4B29B7E1}" sibTransId="{E22A59D9-85B4-4CB5-A250-C7D50552D8EC}"/>
    <dgm:cxn modelId="{9A9746F2-0DE5-4D40-94A7-F768FF0B817D}" type="presParOf" srcId="{41CD4F56-E9CF-406A-A8EF-FB6243158336}" destId="{D12CC20D-24B1-4EE1-AF74-537ADE056D5C}" srcOrd="0" destOrd="0" presId="urn:microsoft.com/office/officeart/2005/8/layout/chevron1"/>
    <dgm:cxn modelId="{D81C468D-2141-427A-B657-7FD6CCA67E2E}" type="presParOf" srcId="{41CD4F56-E9CF-406A-A8EF-FB6243158336}" destId="{BB4F29B8-74E1-4390-A341-7AB54191AB43}" srcOrd="1" destOrd="0" presId="urn:microsoft.com/office/officeart/2005/8/layout/chevron1"/>
    <dgm:cxn modelId="{4271DDF9-58B9-44C4-B04A-9CBDEB1513C3}" type="presParOf" srcId="{41CD4F56-E9CF-406A-A8EF-FB6243158336}" destId="{D55B2DC5-7D1D-4A3D-803F-267E1C6906F6}" srcOrd="2" destOrd="0" presId="urn:microsoft.com/office/officeart/2005/8/layout/chevron1"/>
    <dgm:cxn modelId="{8B119017-021D-4799-B833-7B2BB5328F4A}" type="presParOf" srcId="{41CD4F56-E9CF-406A-A8EF-FB6243158336}" destId="{0734AC02-56BD-46FA-9418-F16CFC294141}" srcOrd="3" destOrd="0" presId="urn:microsoft.com/office/officeart/2005/8/layout/chevron1"/>
    <dgm:cxn modelId="{FE123E5A-9494-40A3-80D0-54A577DE56AF}" type="presParOf" srcId="{41CD4F56-E9CF-406A-A8EF-FB6243158336}" destId="{91B34E4F-D47D-46C0-941D-89881E702D8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9F62EB-D40C-4E98-B775-CCF153CAB9A5}" type="doc">
      <dgm:prSet loTypeId="urn:microsoft.com/office/officeart/2005/8/layout/chevron1" loCatId="process" qsTypeId="urn:microsoft.com/office/officeart/2005/8/quickstyle/simple1" qsCatId="simple" csTypeId="urn:microsoft.com/office/officeart/2005/8/colors/accent1_2" csCatId="accent1" phldr="1"/>
      <dgm:spPr/>
    </dgm:pt>
    <dgm:pt modelId="{7B7D25C0-7A5C-4BE4-9837-A91C5BD91BCD}">
      <dgm:prSet phldrT="[文本]" custT="1"/>
      <dgm:spPr>
        <a:noFill/>
        <a:ln>
          <a:solidFill>
            <a:srgbClr val="0066FF"/>
          </a:solidFill>
        </a:ln>
      </dgm:spPr>
      <dgm:t>
        <a:bodyPr/>
        <a:lstStyle/>
        <a:p>
          <a:r>
            <a:rPr lang="zh-CN" altLang="en-US" sz="2400" b="0" dirty="0" smtClean="0">
              <a:solidFill>
                <a:schemeClr val="tx1"/>
              </a:solidFill>
              <a:latin typeface="微软雅黑" panose="020B0503020204020204" pitchFamily="34" charset="-122"/>
              <a:ea typeface="微软雅黑" panose="020B0503020204020204" pitchFamily="34" charset="-122"/>
            </a:rPr>
            <a:t>仓内问题</a:t>
          </a:r>
          <a:endParaRPr lang="zh-CN" altLang="en-US" sz="2400" b="0" dirty="0">
            <a:solidFill>
              <a:schemeClr val="tx1"/>
            </a:solidFill>
            <a:latin typeface="微软雅黑" panose="020B0503020204020204" pitchFamily="34" charset="-122"/>
            <a:ea typeface="微软雅黑" panose="020B0503020204020204" pitchFamily="34" charset="-122"/>
          </a:endParaRPr>
        </a:p>
      </dgm:t>
    </dgm:pt>
    <dgm:pt modelId="{49CDAC3A-6FB0-4070-910B-294E4B29B7E1}" type="parTrans" cxnId="{C685F70A-970C-48AE-B0F6-FBDFB42B54DF}">
      <dgm:prSet/>
      <dgm:spPr/>
      <dgm:t>
        <a:bodyPr/>
        <a:lstStyle/>
        <a:p>
          <a:endParaRPr lang="zh-CN" altLang="en-US"/>
        </a:p>
      </dgm:t>
    </dgm:pt>
    <dgm:pt modelId="{E22A59D9-85B4-4CB5-A250-C7D50552D8EC}" type="sibTrans" cxnId="{C685F70A-970C-48AE-B0F6-FBDFB42B54DF}">
      <dgm:prSet/>
      <dgm:spPr/>
      <dgm:t>
        <a:bodyPr/>
        <a:lstStyle/>
        <a:p>
          <a:endParaRPr lang="zh-CN" altLang="en-US"/>
        </a:p>
      </dgm:t>
    </dgm:pt>
    <dgm:pt modelId="{5D2C9BA9-9326-4640-9406-847034A63C64}">
      <dgm:prSet phldrT="[文本]" custT="1"/>
      <dgm:spPr>
        <a:noFill/>
        <a:ln>
          <a:solidFill>
            <a:srgbClr val="0066FF"/>
          </a:solidFill>
        </a:ln>
      </dgm:spPr>
      <dgm:t>
        <a:bodyPr/>
        <a:lstStyle/>
        <a:p>
          <a:r>
            <a:rPr lang="zh-CN" altLang="en-US" sz="2400" dirty="0" smtClean="0">
              <a:solidFill>
                <a:schemeClr val="tx1"/>
              </a:solidFill>
              <a:latin typeface="微软雅黑" panose="020B0503020204020204" pitchFamily="34" charset="-122"/>
              <a:ea typeface="微软雅黑" panose="020B0503020204020204" pitchFamily="34" charset="-122"/>
            </a:rPr>
            <a:t>配送问题</a:t>
          </a:r>
          <a:endParaRPr lang="zh-CN" altLang="en-US" sz="2400" dirty="0">
            <a:solidFill>
              <a:schemeClr val="tx1"/>
            </a:solidFill>
            <a:latin typeface="微软雅黑" panose="020B0503020204020204" pitchFamily="34" charset="-122"/>
            <a:ea typeface="微软雅黑" panose="020B0503020204020204" pitchFamily="34" charset="-122"/>
          </a:endParaRPr>
        </a:p>
      </dgm:t>
    </dgm:pt>
    <dgm:pt modelId="{0569AFE6-45E5-4D0C-85CE-DD6C087A366A}" type="parTrans" cxnId="{722A70F6-A662-4AA4-8D61-D6CD8446C10E}">
      <dgm:prSet/>
      <dgm:spPr/>
      <dgm:t>
        <a:bodyPr/>
        <a:lstStyle/>
        <a:p>
          <a:endParaRPr lang="zh-CN" altLang="en-US"/>
        </a:p>
      </dgm:t>
    </dgm:pt>
    <dgm:pt modelId="{9276FC6E-C5B9-48EA-A4B3-3C2FEA12C89E}" type="sibTrans" cxnId="{722A70F6-A662-4AA4-8D61-D6CD8446C10E}">
      <dgm:prSet/>
      <dgm:spPr/>
      <dgm:t>
        <a:bodyPr/>
        <a:lstStyle/>
        <a:p>
          <a:endParaRPr lang="zh-CN" altLang="en-US"/>
        </a:p>
      </dgm:t>
    </dgm:pt>
    <dgm:pt modelId="{AE411F57-8329-45B1-936E-8BD02281F9BB}">
      <dgm:prSet phldrT="[文本]" custT="1"/>
      <dgm:spPr>
        <a:solidFill>
          <a:srgbClr val="0066FF"/>
        </a:solidFill>
        <a:ln>
          <a:noFill/>
        </a:ln>
      </dgm:spPr>
      <dgm: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其他类问题</a:t>
          </a:r>
          <a:endParaRPr lang="zh-CN" altLang="en-US" sz="2400" b="1" dirty="0">
            <a:solidFill>
              <a:schemeClr val="bg1"/>
            </a:solidFill>
            <a:latin typeface="微软雅黑" panose="020B0503020204020204" pitchFamily="34" charset="-122"/>
            <a:ea typeface="微软雅黑" panose="020B0503020204020204" pitchFamily="34" charset="-122"/>
          </a:endParaRPr>
        </a:p>
      </dgm:t>
    </dgm:pt>
    <dgm:pt modelId="{389FC8B0-1D05-41B6-92E5-3A272CA6CF99}" type="parTrans" cxnId="{6A78BBB2-5F57-491F-96BE-52050BDB61C3}">
      <dgm:prSet/>
      <dgm:spPr/>
      <dgm:t>
        <a:bodyPr/>
        <a:lstStyle/>
        <a:p>
          <a:endParaRPr lang="zh-CN" altLang="en-US"/>
        </a:p>
      </dgm:t>
    </dgm:pt>
    <dgm:pt modelId="{79F372B3-0E21-4233-989A-25ADA2578196}" type="sibTrans" cxnId="{6A78BBB2-5F57-491F-96BE-52050BDB61C3}">
      <dgm:prSet/>
      <dgm:spPr/>
      <dgm:t>
        <a:bodyPr/>
        <a:lstStyle/>
        <a:p>
          <a:endParaRPr lang="zh-CN" altLang="en-US"/>
        </a:p>
      </dgm:t>
    </dgm:pt>
    <dgm:pt modelId="{41CD4F56-E9CF-406A-A8EF-FB6243158336}" type="pres">
      <dgm:prSet presAssocID="{5F9F62EB-D40C-4E98-B775-CCF153CAB9A5}" presName="Name0" presStyleCnt="0">
        <dgm:presLayoutVars>
          <dgm:dir/>
          <dgm:animLvl val="lvl"/>
          <dgm:resizeHandles val="exact"/>
        </dgm:presLayoutVars>
      </dgm:prSet>
      <dgm:spPr/>
    </dgm:pt>
    <dgm:pt modelId="{D12CC20D-24B1-4EE1-AF74-537ADE056D5C}" type="pres">
      <dgm:prSet presAssocID="{7B7D25C0-7A5C-4BE4-9837-A91C5BD91BCD}" presName="parTxOnly" presStyleLbl="node1" presStyleIdx="0" presStyleCnt="3">
        <dgm:presLayoutVars>
          <dgm:chMax val="0"/>
          <dgm:chPref val="0"/>
          <dgm:bulletEnabled val="1"/>
        </dgm:presLayoutVars>
      </dgm:prSet>
      <dgm:spPr/>
      <dgm:t>
        <a:bodyPr/>
        <a:lstStyle/>
        <a:p>
          <a:endParaRPr lang="zh-CN" altLang="en-US"/>
        </a:p>
      </dgm:t>
    </dgm:pt>
    <dgm:pt modelId="{BB4F29B8-74E1-4390-A341-7AB54191AB43}" type="pres">
      <dgm:prSet presAssocID="{E22A59D9-85B4-4CB5-A250-C7D50552D8EC}" presName="parTxOnlySpace" presStyleCnt="0"/>
      <dgm:spPr/>
    </dgm:pt>
    <dgm:pt modelId="{D55B2DC5-7D1D-4A3D-803F-267E1C6906F6}" type="pres">
      <dgm:prSet presAssocID="{5D2C9BA9-9326-4640-9406-847034A63C64}" presName="parTxOnly" presStyleLbl="node1" presStyleIdx="1" presStyleCnt="3">
        <dgm:presLayoutVars>
          <dgm:chMax val="0"/>
          <dgm:chPref val="0"/>
          <dgm:bulletEnabled val="1"/>
        </dgm:presLayoutVars>
      </dgm:prSet>
      <dgm:spPr/>
      <dgm:t>
        <a:bodyPr/>
        <a:lstStyle/>
        <a:p>
          <a:endParaRPr lang="zh-CN" altLang="en-US"/>
        </a:p>
      </dgm:t>
    </dgm:pt>
    <dgm:pt modelId="{0734AC02-56BD-46FA-9418-F16CFC294141}" type="pres">
      <dgm:prSet presAssocID="{9276FC6E-C5B9-48EA-A4B3-3C2FEA12C89E}" presName="parTxOnlySpace" presStyleCnt="0"/>
      <dgm:spPr/>
    </dgm:pt>
    <dgm:pt modelId="{91B34E4F-D47D-46C0-941D-89881E702D83}" type="pres">
      <dgm:prSet presAssocID="{AE411F57-8329-45B1-936E-8BD02281F9BB}" presName="parTxOnly" presStyleLbl="node1" presStyleIdx="2" presStyleCnt="3" custLinFactX="76242" custLinFactNeighborX="100000">
        <dgm:presLayoutVars>
          <dgm:chMax val="0"/>
          <dgm:chPref val="0"/>
          <dgm:bulletEnabled val="1"/>
        </dgm:presLayoutVars>
      </dgm:prSet>
      <dgm:spPr/>
      <dgm:t>
        <a:bodyPr/>
        <a:lstStyle/>
        <a:p>
          <a:endParaRPr lang="zh-CN" altLang="en-US"/>
        </a:p>
      </dgm:t>
    </dgm:pt>
  </dgm:ptLst>
  <dgm:cxnLst>
    <dgm:cxn modelId="{DC113255-D27F-4296-93F6-A5B550F735D9}" type="presOf" srcId="{AE411F57-8329-45B1-936E-8BD02281F9BB}" destId="{91B34E4F-D47D-46C0-941D-89881E702D83}" srcOrd="0" destOrd="0" presId="urn:microsoft.com/office/officeart/2005/8/layout/chevron1"/>
    <dgm:cxn modelId="{722A70F6-A662-4AA4-8D61-D6CD8446C10E}" srcId="{5F9F62EB-D40C-4E98-B775-CCF153CAB9A5}" destId="{5D2C9BA9-9326-4640-9406-847034A63C64}" srcOrd="1" destOrd="0" parTransId="{0569AFE6-45E5-4D0C-85CE-DD6C087A366A}" sibTransId="{9276FC6E-C5B9-48EA-A4B3-3C2FEA12C89E}"/>
    <dgm:cxn modelId="{0D30D8CF-703D-44FC-A1DD-6806C830A19A}" type="presOf" srcId="{5F9F62EB-D40C-4E98-B775-CCF153CAB9A5}" destId="{41CD4F56-E9CF-406A-A8EF-FB6243158336}" srcOrd="0" destOrd="0" presId="urn:microsoft.com/office/officeart/2005/8/layout/chevron1"/>
    <dgm:cxn modelId="{2FF5BA66-7FDC-499E-AB62-11D1684F6DAB}" type="presOf" srcId="{5D2C9BA9-9326-4640-9406-847034A63C64}" destId="{D55B2DC5-7D1D-4A3D-803F-267E1C6906F6}" srcOrd="0" destOrd="0" presId="urn:microsoft.com/office/officeart/2005/8/layout/chevron1"/>
    <dgm:cxn modelId="{6A78BBB2-5F57-491F-96BE-52050BDB61C3}" srcId="{5F9F62EB-D40C-4E98-B775-CCF153CAB9A5}" destId="{AE411F57-8329-45B1-936E-8BD02281F9BB}" srcOrd="2" destOrd="0" parTransId="{389FC8B0-1D05-41B6-92E5-3A272CA6CF99}" sibTransId="{79F372B3-0E21-4233-989A-25ADA2578196}"/>
    <dgm:cxn modelId="{C685F70A-970C-48AE-B0F6-FBDFB42B54DF}" srcId="{5F9F62EB-D40C-4E98-B775-CCF153CAB9A5}" destId="{7B7D25C0-7A5C-4BE4-9837-A91C5BD91BCD}" srcOrd="0" destOrd="0" parTransId="{49CDAC3A-6FB0-4070-910B-294E4B29B7E1}" sibTransId="{E22A59D9-85B4-4CB5-A250-C7D50552D8EC}"/>
    <dgm:cxn modelId="{F1F5998C-6852-4F48-8040-FC5D733635CB}" type="presOf" srcId="{7B7D25C0-7A5C-4BE4-9837-A91C5BD91BCD}" destId="{D12CC20D-24B1-4EE1-AF74-537ADE056D5C}" srcOrd="0" destOrd="0" presId="urn:microsoft.com/office/officeart/2005/8/layout/chevron1"/>
    <dgm:cxn modelId="{7BC5CDA0-BC1F-412F-8A10-E86C5BC36AB5}" type="presParOf" srcId="{41CD4F56-E9CF-406A-A8EF-FB6243158336}" destId="{D12CC20D-24B1-4EE1-AF74-537ADE056D5C}" srcOrd="0" destOrd="0" presId="urn:microsoft.com/office/officeart/2005/8/layout/chevron1"/>
    <dgm:cxn modelId="{2A86508E-A8F4-489B-A536-47881C69B9F0}" type="presParOf" srcId="{41CD4F56-E9CF-406A-A8EF-FB6243158336}" destId="{BB4F29B8-74E1-4390-A341-7AB54191AB43}" srcOrd="1" destOrd="0" presId="urn:microsoft.com/office/officeart/2005/8/layout/chevron1"/>
    <dgm:cxn modelId="{ADEA8577-79DA-42BC-84C2-28C8D689320C}" type="presParOf" srcId="{41CD4F56-E9CF-406A-A8EF-FB6243158336}" destId="{D55B2DC5-7D1D-4A3D-803F-267E1C6906F6}" srcOrd="2" destOrd="0" presId="urn:microsoft.com/office/officeart/2005/8/layout/chevron1"/>
    <dgm:cxn modelId="{E5A876FA-FAAC-4478-A659-A59057E60719}" type="presParOf" srcId="{41CD4F56-E9CF-406A-A8EF-FB6243158336}" destId="{0734AC02-56BD-46FA-9418-F16CFC294141}" srcOrd="3" destOrd="0" presId="urn:microsoft.com/office/officeart/2005/8/layout/chevron1"/>
    <dgm:cxn modelId="{D5C01DE2-2FED-401A-886E-298725993B82}" type="presParOf" srcId="{41CD4F56-E9CF-406A-A8EF-FB6243158336}" destId="{91B34E4F-D47D-46C0-941D-89881E702D8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C20D-24B1-4EE1-AF74-537ADE056D5C}">
      <dsp:nvSpPr>
        <dsp:cNvPr id="0" name=""/>
        <dsp:cNvSpPr/>
      </dsp:nvSpPr>
      <dsp:spPr>
        <a:xfrm>
          <a:off x="1954" y="0"/>
          <a:ext cx="2381365" cy="6327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仓内问题</a:t>
          </a:r>
          <a:endParaRPr lang="zh-CN" altLang="en-US" sz="2400" b="1" kern="1200" dirty="0">
            <a:latin typeface="微软雅黑" panose="020B0503020204020204" pitchFamily="34" charset="-122"/>
            <a:ea typeface="微软雅黑" panose="020B0503020204020204" pitchFamily="34" charset="-122"/>
          </a:endParaRPr>
        </a:p>
      </dsp:txBody>
      <dsp:txXfrm>
        <a:off x="318307" y="0"/>
        <a:ext cx="1748660" cy="632705"/>
      </dsp:txXfrm>
    </dsp:sp>
    <dsp:sp modelId="{D55B2DC5-7D1D-4A3D-803F-267E1C6906F6}">
      <dsp:nvSpPr>
        <dsp:cNvPr id="0" name=""/>
        <dsp:cNvSpPr/>
      </dsp:nvSpPr>
      <dsp:spPr>
        <a:xfrm>
          <a:off x="2145183"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tx1"/>
              </a:solidFill>
              <a:latin typeface="微软雅黑" panose="020B0503020204020204" pitchFamily="34" charset="-122"/>
              <a:ea typeface="微软雅黑" panose="020B0503020204020204" pitchFamily="34" charset="-122"/>
            </a:rPr>
            <a:t>配送问题</a:t>
          </a:r>
          <a:endParaRPr lang="zh-CN" altLang="en-US" sz="2400" kern="1200" dirty="0">
            <a:solidFill>
              <a:schemeClr val="tx1"/>
            </a:solidFill>
            <a:latin typeface="微软雅黑" panose="020B0503020204020204" pitchFamily="34" charset="-122"/>
            <a:ea typeface="微软雅黑" panose="020B0503020204020204" pitchFamily="34" charset="-122"/>
          </a:endParaRPr>
        </a:p>
      </dsp:txBody>
      <dsp:txXfrm>
        <a:off x="2461536" y="0"/>
        <a:ext cx="1748660" cy="632705"/>
      </dsp:txXfrm>
    </dsp:sp>
    <dsp:sp modelId="{91B34E4F-D47D-46C0-941D-89881E702D83}">
      <dsp:nvSpPr>
        <dsp:cNvPr id="0" name=""/>
        <dsp:cNvSpPr/>
      </dsp:nvSpPr>
      <dsp:spPr>
        <a:xfrm>
          <a:off x="4290366"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tx1"/>
              </a:solidFill>
              <a:latin typeface="微软雅黑" panose="020B0503020204020204" pitchFamily="34" charset="-122"/>
              <a:ea typeface="微软雅黑" panose="020B0503020204020204" pitchFamily="34" charset="-122"/>
            </a:rPr>
            <a:t>其他类问题</a:t>
          </a:r>
          <a:endParaRPr lang="zh-CN" altLang="en-US" sz="2400" kern="1200" dirty="0">
            <a:solidFill>
              <a:schemeClr val="tx1"/>
            </a:solidFill>
            <a:latin typeface="微软雅黑" panose="020B0503020204020204" pitchFamily="34" charset="-122"/>
            <a:ea typeface="微软雅黑" panose="020B0503020204020204" pitchFamily="34" charset="-122"/>
          </a:endParaRPr>
        </a:p>
      </dsp:txBody>
      <dsp:txXfrm>
        <a:off x="4606719" y="0"/>
        <a:ext cx="1748660" cy="632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C20D-24B1-4EE1-AF74-537ADE056D5C}">
      <dsp:nvSpPr>
        <dsp:cNvPr id="0" name=""/>
        <dsp:cNvSpPr/>
      </dsp:nvSpPr>
      <dsp:spPr>
        <a:xfrm>
          <a:off x="1954"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chemeClr val="tx1"/>
              </a:solidFill>
              <a:latin typeface="微软雅黑" panose="020B0503020204020204" pitchFamily="34" charset="-122"/>
              <a:ea typeface="微软雅黑" panose="020B0503020204020204" pitchFamily="34" charset="-122"/>
            </a:rPr>
            <a:t>仓内问题</a:t>
          </a:r>
          <a:endParaRPr lang="zh-CN" altLang="en-US" sz="2400" b="0" kern="1200" dirty="0">
            <a:solidFill>
              <a:schemeClr val="tx1"/>
            </a:solidFill>
            <a:latin typeface="微软雅黑" panose="020B0503020204020204" pitchFamily="34" charset="-122"/>
            <a:ea typeface="微软雅黑" panose="020B0503020204020204" pitchFamily="34" charset="-122"/>
          </a:endParaRPr>
        </a:p>
      </dsp:txBody>
      <dsp:txXfrm>
        <a:off x="318307" y="0"/>
        <a:ext cx="1748660" cy="632705"/>
      </dsp:txXfrm>
    </dsp:sp>
    <dsp:sp modelId="{D55B2DC5-7D1D-4A3D-803F-267E1C6906F6}">
      <dsp:nvSpPr>
        <dsp:cNvPr id="0" name=""/>
        <dsp:cNvSpPr/>
      </dsp:nvSpPr>
      <dsp:spPr>
        <a:xfrm>
          <a:off x="2145183" y="0"/>
          <a:ext cx="2381365" cy="632705"/>
        </a:xfrm>
        <a:prstGeom prst="chevron">
          <a:avLst/>
        </a:prstGeom>
        <a:solidFill>
          <a:srgbClr val="0066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latin typeface="微软雅黑" panose="020B0503020204020204" pitchFamily="34" charset="-122"/>
              <a:ea typeface="微软雅黑" panose="020B0503020204020204" pitchFamily="34" charset="-122"/>
            </a:rPr>
            <a:t>配送问题</a:t>
          </a:r>
          <a:endParaRPr lang="zh-CN" altLang="en-US" sz="2400" b="1" kern="1200" dirty="0">
            <a:solidFill>
              <a:schemeClr val="bg1"/>
            </a:solidFill>
            <a:latin typeface="微软雅黑" panose="020B0503020204020204" pitchFamily="34" charset="-122"/>
            <a:ea typeface="微软雅黑" panose="020B0503020204020204" pitchFamily="34" charset="-122"/>
          </a:endParaRPr>
        </a:p>
      </dsp:txBody>
      <dsp:txXfrm>
        <a:off x="2461536" y="0"/>
        <a:ext cx="1748660" cy="632705"/>
      </dsp:txXfrm>
    </dsp:sp>
    <dsp:sp modelId="{91B34E4F-D47D-46C0-941D-89881E702D83}">
      <dsp:nvSpPr>
        <dsp:cNvPr id="0" name=""/>
        <dsp:cNvSpPr/>
      </dsp:nvSpPr>
      <dsp:spPr>
        <a:xfrm>
          <a:off x="4290366"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tx1"/>
              </a:solidFill>
              <a:latin typeface="微软雅黑" panose="020B0503020204020204" pitchFamily="34" charset="-122"/>
              <a:ea typeface="微软雅黑" panose="020B0503020204020204" pitchFamily="34" charset="-122"/>
            </a:rPr>
            <a:t>其他类问题</a:t>
          </a:r>
          <a:endParaRPr lang="zh-CN" altLang="en-US" sz="2400" kern="1200" dirty="0">
            <a:solidFill>
              <a:schemeClr val="tx1"/>
            </a:solidFill>
            <a:latin typeface="微软雅黑" panose="020B0503020204020204" pitchFamily="34" charset="-122"/>
            <a:ea typeface="微软雅黑" panose="020B0503020204020204" pitchFamily="34" charset="-122"/>
          </a:endParaRPr>
        </a:p>
      </dsp:txBody>
      <dsp:txXfrm>
        <a:off x="4606719" y="0"/>
        <a:ext cx="1748660" cy="632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C20D-24B1-4EE1-AF74-537ADE056D5C}">
      <dsp:nvSpPr>
        <dsp:cNvPr id="0" name=""/>
        <dsp:cNvSpPr/>
      </dsp:nvSpPr>
      <dsp:spPr>
        <a:xfrm>
          <a:off x="1954"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chemeClr val="tx1"/>
              </a:solidFill>
              <a:latin typeface="微软雅黑" panose="020B0503020204020204" pitchFamily="34" charset="-122"/>
              <a:ea typeface="微软雅黑" panose="020B0503020204020204" pitchFamily="34" charset="-122"/>
            </a:rPr>
            <a:t>仓内问题</a:t>
          </a:r>
          <a:endParaRPr lang="zh-CN" altLang="en-US" sz="2400" b="0" kern="1200" dirty="0">
            <a:solidFill>
              <a:schemeClr val="tx1"/>
            </a:solidFill>
            <a:latin typeface="微软雅黑" panose="020B0503020204020204" pitchFamily="34" charset="-122"/>
            <a:ea typeface="微软雅黑" panose="020B0503020204020204" pitchFamily="34" charset="-122"/>
          </a:endParaRPr>
        </a:p>
      </dsp:txBody>
      <dsp:txXfrm>
        <a:off x="318307" y="0"/>
        <a:ext cx="1748660" cy="632705"/>
      </dsp:txXfrm>
    </dsp:sp>
    <dsp:sp modelId="{D55B2DC5-7D1D-4A3D-803F-267E1C6906F6}">
      <dsp:nvSpPr>
        <dsp:cNvPr id="0" name=""/>
        <dsp:cNvSpPr/>
      </dsp:nvSpPr>
      <dsp:spPr>
        <a:xfrm>
          <a:off x="2145183" y="0"/>
          <a:ext cx="2381365" cy="632705"/>
        </a:xfrm>
        <a:prstGeom prst="chevron">
          <a:avLst/>
        </a:prstGeom>
        <a:noFill/>
        <a:ln w="12700" cap="flat" cmpd="sng" algn="ctr">
          <a:solidFill>
            <a:srgbClr val="00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tx1"/>
              </a:solidFill>
              <a:latin typeface="微软雅黑" panose="020B0503020204020204" pitchFamily="34" charset="-122"/>
              <a:ea typeface="微软雅黑" panose="020B0503020204020204" pitchFamily="34" charset="-122"/>
            </a:rPr>
            <a:t>配送问题</a:t>
          </a:r>
          <a:endParaRPr lang="zh-CN" altLang="en-US" sz="2400" kern="1200" dirty="0">
            <a:solidFill>
              <a:schemeClr val="tx1"/>
            </a:solidFill>
            <a:latin typeface="微软雅黑" panose="020B0503020204020204" pitchFamily="34" charset="-122"/>
            <a:ea typeface="微软雅黑" panose="020B0503020204020204" pitchFamily="34" charset="-122"/>
          </a:endParaRPr>
        </a:p>
      </dsp:txBody>
      <dsp:txXfrm>
        <a:off x="2461536" y="0"/>
        <a:ext cx="1748660" cy="632705"/>
      </dsp:txXfrm>
    </dsp:sp>
    <dsp:sp modelId="{91B34E4F-D47D-46C0-941D-89881E702D83}">
      <dsp:nvSpPr>
        <dsp:cNvPr id="0" name=""/>
        <dsp:cNvSpPr/>
      </dsp:nvSpPr>
      <dsp:spPr>
        <a:xfrm>
          <a:off x="4290366" y="0"/>
          <a:ext cx="2381365" cy="632705"/>
        </a:xfrm>
        <a:prstGeom prst="chevron">
          <a:avLst/>
        </a:prstGeom>
        <a:solidFill>
          <a:srgbClr val="0066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latin typeface="微软雅黑" panose="020B0503020204020204" pitchFamily="34" charset="-122"/>
              <a:ea typeface="微软雅黑" panose="020B0503020204020204" pitchFamily="34" charset="-122"/>
            </a:rPr>
            <a:t>其他类问题</a:t>
          </a:r>
          <a:endParaRPr lang="zh-CN" altLang="en-US" sz="2400" b="1" kern="1200" dirty="0">
            <a:solidFill>
              <a:schemeClr val="bg1"/>
            </a:solidFill>
            <a:latin typeface="微软雅黑" panose="020B0503020204020204" pitchFamily="34" charset="-122"/>
            <a:ea typeface="微软雅黑" panose="020B0503020204020204" pitchFamily="34" charset="-122"/>
          </a:endParaRPr>
        </a:p>
      </dsp:txBody>
      <dsp:txXfrm>
        <a:off x="4606719" y="0"/>
        <a:ext cx="1748660" cy="6327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D4CA42-6F88-4040-898A-7F92387BFF3D}" type="datetimeFigureOut">
              <a:rPr lang="zh-CN" altLang="en-US" smtClean="0"/>
              <a:t>2017/8/30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7431A5-BCC4-4777-8A96-3A9AAA80AB6E}" type="slidenum">
              <a:rPr lang="zh-CN" altLang="en-US" smtClean="0"/>
              <a:t>‹#›</a:t>
            </a:fld>
            <a:endParaRPr lang="zh-CN" altLang="en-US"/>
          </a:p>
        </p:txBody>
      </p:sp>
    </p:spTree>
    <p:extLst>
      <p:ext uri="{BB962C8B-B14F-4D97-AF65-F5344CB8AC3E}">
        <p14:creationId xmlns:p14="http://schemas.microsoft.com/office/powerpoint/2010/main" val="4104494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B6C3E-A4F3-490C-81CF-E33C5C65ACB3}" type="datetimeFigureOut">
              <a:rPr lang="zh-CN" altLang="en-US" smtClean="0"/>
              <a:t>2017/8/30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44CFB-B86E-4FBD-B1E1-6032BEC48FEC}" type="slidenum">
              <a:rPr lang="zh-CN" altLang="en-US" smtClean="0"/>
              <a:t>‹#›</a:t>
            </a:fld>
            <a:endParaRPr lang="zh-CN" altLang="en-US"/>
          </a:p>
        </p:txBody>
      </p:sp>
    </p:spTree>
    <p:extLst>
      <p:ext uri="{BB962C8B-B14F-4D97-AF65-F5344CB8AC3E}">
        <p14:creationId xmlns:p14="http://schemas.microsoft.com/office/powerpoint/2010/main" val="280879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突出服务中心  优先</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5</a:t>
            </a:fld>
            <a:endParaRPr lang="zh-CN" altLang="en-US"/>
          </a:p>
        </p:txBody>
      </p:sp>
    </p:spTree>
    <p:extLst>
      <p:ext uri="{BB962C8B-B14F-4D97-AF65-F5344CB8AC3E}">
        <p14:creationId xmlns:p14="http://schemas.microsoft.com/office/powerpoint/2010/main" val="140245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3EBCC0-BD3A-4751-B328-CEAC3E63CFB1}" type="slidenum">
              <a:rPr lang="zh-CN" altLang="en-US" smtClean="0"/>
              <a:t>23</a:t>
            </a:fld>
            <a:endParaRPr lang="zh-CN" altLang="en-US"/>
          </a:p>
        </p:txBody>
      </p:sp>
    </p:spTree>
    <p:extLst>
      <p:ext uri="{BB962C8B-B14F-4D97-AF65-F5344CB8AC3E}">
        <p14:creationId xmlns:p14="http://schemas.microsoft.com/office/powerpoint/2010/main" val="422081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3EBCC0-BD3A-4751-B328-CEAC3E63CFB1}" type="slidenum">
              <a:rPr lang="zh-CN" altLang="en-US" smtClean="0"/>
              <a:t>24</a:t>
            </a:fld>
            <a:endParaRPr lang="zh-CN" altLang="en-US"/>
          </a:p>
        </p:txBody>
      </p:sp>
    </p:spTree>
    <p:extLst>
      <p:ext uri="{BB962C8B-B14F-4D97-AF65-F5344CB8AC3E}">
        <p14:creationId xmlns:p14="http://schemas.microsoft.com/office/powerpoint/2010/main" val="317814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3EBCC0-BD3A-4751-B328-CEAC3E63CFB1}" type="slidenum">
              <a:rPr lang="zh-CN" altLang="en-US" smtClean="0"/>
              <a:t>27</a:t>
            </a:fld>
            <a:endParaRPr lang="zh-CN" altLang="en-US"/>
          </a:p>
        </p:txBody>
      </p:sp>
    </p:spTree>
    <p:extLst>
      <p:ext uri="{BB962C8B-B14F-4D97-AF65-F5344CB8AC3E}">
        <p14:creationId xmlns:p14="http://schemas.microsoft.com/office/powerpoint/2010/main" val="198218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增加投诉入口说明</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31</a:t>
            </a:fld>
            <a:endParaRPr lang="zh-CN" altLang="en-US"/>
          </a:p>
        </p:txBody>
      </p:sp>
    </p:spTree>
    <p:extLst>
      <p:ext uri="{BB962C8B-B14F-4D97-AF65-F5344CB8AC3E}">
        <p14:creationId xmlns:p14="http://schemas.microsoft.com/office/powerpoint/2010/main" val="372413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36</a:t>
            </a:fld>
            <a:endParaRPr lang="zh-CN" altLang="en-US"/>
          </a:p>
        </p:txBody>
      </p:sp>
    </p:spTree>
    <p:extLst>
      <p:ext uri="{BB962C8B-B14F-4D97-AF65-F5344CB8AC3E}">
        <p14:creationId xmlns:p14="http://schemas.microsoft.com/office/powerpoint/2010/main" val="129024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赔付标准简化版</a:t>
            </a:r>
            <a:endParaRPr lang="en-US" altLang="zh-CN" dirty="0" smtClean="0"/>
          </a:p>
          <a:p>
            <a:r>
              <a:rPr lang="zh-CN" altLang="en-US" dirty="0" smtClean="0"/>
              <a:t>动画简单点</a:t>
            </a:r>
            <a:endParaRPr lang="zh-CN" altLang="en-US" dirty="0"/>
          </a:p>
        </p:txBody>
      </p:sp>
      <p:sp>
        <p:nvSpPr>
          <p:cNvPr id="4" name="灯片编号占位符 3"/>
          <p:cNvSpPr>
            <a:spLocks noGrp="1"/>
          </p:cNvSpPr>
          <p:nvPr>
            <p:ph type="sldNum" sz="quarter" idx="10"/>
          </p:nvPr>
        </p:nvSpPr>
        <p:spPr/>
        <p:txBody>
          <a:bodyPr/>
          <a:lstStyle/>
          <a:p>
            <a:fld id="{8D952FDF-406F-4149-8395-B6265389D631}" type="slidenum">
              <a:rPr lang="zh-CN" altLang="en-US" smtClean="0"/>
              <a:t>38</a:t>
            </a:fld>
            <a:endParaRPr lang="zh-CN" altLang="en-US"/>
          </a:p>
        </p:txBody>
      </p:sp>
    </p:spTree>
    <p:extLst>
      <p:ext uri="{BB962C8B-B14F-4D97-AF65-F5344CB8AC3E}">
        <p14:creationId xmlns:p14="http://schemas.microsoft.com/office/powerpoint/2010/main" val="374215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正向投诉流程</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46</a:t>
            </a:fld>
            <a:endParaRPr lang="zh-CN" altLang="en-US"/>
          </a:p>
        </p:txBody>
      </p:sp>
    </p:spTree>
    <p:extLst>
      <p:ext uri="{BB962C8B-B14F-4D97-AF65-F5344CB8AC3E}">
        <p14:creationId xmlns:p14="http://schemas.microsoft.com/office/powerpoint/2010/main" val="8975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将该页增加到下面每个具体环节前</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7</a:t>
            </a:fld>
            <a:endParaRPr lang="zh-CN" altLang="en-US"/>
          </a:p>
        </p:txBody>
      </p:sp>
    </p:spTree>
    <p:extLst>
      <p:ext uri="{BB962C8B-B14F-4D97-AF65-F5344CB8AC3E}">
        <p14:creationId xmlns:p14="http://schemas.microsoft.com/office/powerpoint/2010/main" val="263397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增加咨询案例；批量咨询单号之间怎样隔开？</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8</a:t>
            </a:fld>
            <a:endParaRPr lang="zh-CN" altLang="en-US"/>
          </a:p>
        </p:txBody>
      </p:sp>
    </p:spTree>
    <p:extLst>
      <p:ext uri="{BB962C8B-B14F-4D97-AF65-F5344CB8AC3E}">
        <p14:creationId xmlns:p14="http://schemas.microsoft.com/office/powerpoint/2010/main" val="308173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10</a:t>
            </a:fld>
            <a:endParaRPr lang="zh-CN" altLang="en-US"/>
          </a:p>
        </p:txBody>
      </p:sp>
    </p:spTree>
    <p:extLst>
      <p:ext uri="{BB962C8B-B14F-4D97-AF65-F5344CB8AC3E}">
        <p14:creationId xmlns:p14="http://schemas.microsoft.com/office/powerpoint/2010/main" val="59664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同上页模块化</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14</a:t>
            </a:fld>
            <a:endParaRPr lang="zh-CN" altLang="en-US"/>
          </a:p>
        </p:txBody>
      </p:sp>
    </p:spTree>
    <p:extLst>
      <p:ext uri="{BB962C8B-B14F-4D97-AF65-F5344CB8AC3E}">
        <p14:creationId xmlns:p14="http://schemas.microsoft.com/office/powerpoint/2010/main" val="207980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首行字太长</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15</a:t>
            </a:fld>
            <a:endParaRPr lang="zh-CN" altLang="en-US"/>
          </a:p>
        </p:txBody>
      </p:sp>
    </p:spTree>
    <p:extLst>
      <p:ext uri="{BB962C8B-B14F-4D97-AF65-F5344CB8AC3E}">
        <p14:creationId xmlns:p14="http://schemas.microsoft.com/office/powerpoint/2010/main" val="124313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美化图片只显示一页图</a:t>
            </a:r>
            <a:endParaRPr lang="zh-CN" altLang="en-US" dirty="0"/>
          </a:p>
        </p:txBody>
      </p:sp>
      <p:sp>
        <p:nvSpPr>
          <p:cNvPr id="4" name="灯片编号占位符 3"/>
          <p:cNvSpPr>
            <a:spLocks noGrp="1"/>
          </p:cNvSpPr>
          <p:nvPr>
            <p:ph type="sldNum" sz="quarter" idx="10"/>
          </p:nvPr>
        </p:nvSpPr>
        <p:spPr/>
        <p:txBody>
          <a:bodyPr/>
          <a:lstStyle/>
          <a:p>
            <a:fld id="{8B544CFB-B86E-4FBD-B1E1-6032BEC48FEC}" type="slidenum">
              <a:rPr lang="zh-CN" altLang="en-US" smtClean="0"/>
              <a:t>17</a:t>
            </a:fld>
            <a:endParaRPr lang="zh-CN" altLang="en-US"/>
          </a:p>
        </p:txBody>
      </p:sp>
    </p:spTree>
    <p:extLst>
      <p:ext uri="{BB962C8B-B14F-4D97-AF65-F5344CB8AC3E}">
        <p14:creationId xmlns:p14="http://schemas.microsoft.com/office/powerpoint/2010/main" val="414097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3EBCC0-BD3A-4751-B328-CEAC3E63CFB1}" type="slidenum">
              <a:rPr lang="zh-CN" altLang="en-US" smtClean="0"/>
              <a:t>19</a:t>
            </a:fld>
            <a:endParaRPr lang="zh-CN" altLang="en-US"/>
          </a:p>
        </p:txBody>
      </p:sp>
    </p:spTree>
    <p:extLst>
      <p:ext uri="{BB962C8B-B14F-4D97-AF65-F5344CB8AC3E}">
        <p14:creationId xmlns:p14="http://schemas.microsoft.com/office/powerpoint/2010/main" val="339512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3EBCC0-BD3A-4751-B328-CEAC3E63CFB1}" type="slidenum">
              <a:rPr lang="zh-CN" altLang="en-US" smtClean="0"/>
              <a:t>20</a:t>
            </a:fld>
            <a:endParaRPr lang="zh-CN" altLang="en-US"/>
          </a:p>
        </p:txBody>
      </p:sp>
    </p:spTree>
    <p:extLst>
      <p:ext uri="{BB962C8B-B14F-4D97-AF65-F5344CB8AC3E}">
        <p14:creationId xmlns:p14="http://schemas.microsoft.com/office/powerpoint/2010/main" val="178911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0066FF"/>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581489"/>
            <a:ext cx="7716845" cy="517899"/>
          </a:xfrm>
        </p:spPr>
        <p:txBody>
          <a:bodyPr/>
          <a:lstStyle>
            <a:lvl1pPr marL="0" indent="0" algn="l">
              <a:buNone/>
              <a:defRPr sz="2400">
                <a:solidFill>
                  <a:schemeClr val="bg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10" name="标题 9"/>
          <p:cNvSpPr>
            <a:spLocks noGrp="1"/>
          </p:cNvSpPr>
          <p:nvPr>
            <p:ph type="title"/>
          </p:nvPr>
        </p:nvSpPr>
        <p:spPr>
          <a:xfrm>
            <a:off x="1524000" y="2732925"/>
            <a:ext cx="7716845" cy="848564"/>
          </a:xfrm>
        </p:spPr>
        <p:txBody>
          <a:bodyPr anchor="b" anchorCtr="0"/>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1990" y="-193791"/>
            <a:ext cx="907975" cy="9720149"/>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23" y="-193791"/>
            <a:ext cx="907975" cy="9764041"/>
          </a:xfrm>
          <a:prstGeom prst="rect">
            <a:avLst/>
          </a:prstGeom>
        </p:spPr>
      </p:pic>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656" y="-193791"/>
            <a:ext cx="907975" cy="9720149"/>
          </a:xfrm>
          <a:prstGeom prst="rect">
            <a:avLst/>
          </a:prstGeom>
        </p:spPr>
      </p:pic>
      <p:sp>
        <p:nvSpPr>
          <p:cNvPr id="13" name="矩形 12"/>
          <p:cNvSpPr/>
          <p:nvPr userDrawn="1"/>
        </p:nvSpPr>
        <p:spPr>
          <a:xfrm>
            <a:off x="9240844" y="0"/>
            <a:ext cx="2951155" cy="6858000"/>
          </a:xfrm>
          <a:prstGeom prst="rect">
            <a:avLst/>
          </a:prstGeom>
          <a:gradFill flip="none" rotWithShape="1">
            <a:gsLst>
              <a:gs pos="0">
                <a:srgbClr val="0066FF"/>
              </a:gs>
              <a:gs pos="15000">
                <a:srgbClr val="0066FF"/>
              </a:gs>
              <a:gs pos="40000">
                <a:srgbClr val="0066FF">
                  <a:alpha val="10000"/>
                </a:srgbClr>
              </a:gs>
              <a:gs pos="75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540000"/>
            <a:ext cx="1479688" cy="518469"/>
          </a:xfrm>
          <a:prstGeom prst="rect">
            <a:avLst/>
          </a:prstGeom>
        </p:spPr>
      </p:pic>
      <p:sp>
        <p:nvSpPr>
          <p:cNvPr id="6" name="日期占位符 5"/>
          <p:cNvSpPr>
            <a:spLocks noGrp="1"/>
          </p:cNvSpPr>
          <p:nvPr>
            <p:ph type="dt" sz="half" idx="10"/>
          </p:nvPr>
        </p:nvSpPr>
        <p:spPr/>
        <p:txBody>
          <a:bodyPr/>
          <a:lstStyle/>
          <a:p>
            <a:fld id="{96E8CD9C-33C7-491C-A5F1-E9D75FDEDD77}" type="datetime1">
              <a:rPr lang="zh-CN" altLang="en-US" smtClean="0"/>
              <a:t>2017/8/30</a:t>
            </a:fld>
            <a:endParaRPr lang="zh-CN" altLang="en-US"/>
          </a:p>
        </p:txBody>
      </p:sp>
      <p:sp>
        <p:nvSpPr>
          <p:cNvPr id="7" name="页脚占位符 6"/>
          <p:cNvSpPr>
            <a:spLocks noGrp="1"/>
          </p:cNvSpPr>
          <p:nvPr>
            <p:ph type="ftr" sz="quarter" idx="11"/>
          </p:nvPr>
        </p:nvSpPr>
        <p:spPr/>
        <p:txBody>
          <a:bodyPr/>
          <a:lstStyle/>
          <a:p>
            <a:endParaRPr lang="zh-CN" altLang="en-US" dirty="0"/>
          </a:p>
        </p:txBody>
      </p:sp>
      <p:sp>
        <p:nvSpPr>
          <p:cNvPr id="8" name="灯片编号占位符 7"/>
          <p:cNvSpPr>
            <a:spLocks noGrp="1"/>
          </p:cNvSpPr>
          <p:nvPr>
            <p:ph type="sldNum" sz="quarter" idx="12"/>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410435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fill="hold" nodeType="withEffect">
                                  <p:stCondLst>
                                    <p:cond delay="0"/>
                                  </p:stCondLst>
                                  <p:childTnLst>
                                    <p:animMotion origin="layout" path="M -0.00052 0.07037 L -0.00052 -0.25046 " pathEditMode="relative" rAng="0" ptsTypes="AA">
                                      <p:cBhvr>
                                        <p:cTn id="6" dur="2500" fill="hold"/>
                                        <p:tgtEl>
                                          <p:spTgt spid="2"/>
                                        </p:tgtEl>
                                        <p:attrNameLst>
                                          <p:attrName>ppt_x</p:attrName>
                                          <p:attrName>ppt_y</p:attrName>
                                        </p:attrNameLst>
                                      </p:cBhvr>
                                      <p:rCtr x="0" y="-16042"/>
                                    </p:animMotion>
                                  </p:childTnLst>
                                </p:cTn>
                              </p:par>
                              <p:par>
                                <p:cTn id="7" presetID="64" presetClass="path" presetSubtype="0" repeatCount="indefinite" fill="hold" nodeType="withEffect">
                                  <p:stCondLst>
                                    <p:cond delay="0"/>
                                  </p:stCondLst>
                                  <p:childTnLst>
                                    <p:animMotion origin="layout" path="M 0.00091 0.06713 L 0.00052 -0.25162 " pathEditMode="relative" rAng="0" ptsTypes="AA">
                                      <p:cBhvr>
                                        <p:cTn id="8" dur="5000" fill="hold"/>
                                        <p:tgtEl>
                                          <p:spTgt spid="4"/>
                                        </p:tgtEl>
                                        <p:attrNameLst>
                                          <p:attrName>ppt_x</p:attrName>
                                          <p:attrName>ppt_y</p:attrName>
                                        </p:attrNameLst>
                                      </p:cBhvr>
                                      <p:rCtr x="-26" y="-15949"/>
                                    </p:animMotion>
                                  </p:childTnLst>
                                </p:cTn>
                              </p:par>
                              <p:par>
                                <p:cTn id="9" presetID="64" presetClass="path" presetSubtype="0" repeatCount="indefinite" fill="hold" nodeType="withEffect">
                                  <p:stCondLst>
                                    <p:cond delay="0"/>
                                  </p:stCondLst>
                                  <p:childTnLst>
                                    <p:animMotion origin="layout" path="M 3.75E-6 0.07037 L 3.75E-6 -0.24976 " pathEditMode="relative" rAng="0" ptsTypes="AA">
                                      <p:cBhvr>
                                        <p:cTn id="10" dur="5000" fill="hold"/>
                                        <p:tgtEl>
                                          <p:spTgt spid="15"/>
                                        </p:tgtEl>
                                        <p:attrNameLst>
                                          <p:attrName>ppt_x</p:attrName>
                                          <p:attrName>ppt_y</p:attrName>
                                        </p:attrNameLst>
                                      </p:cBhvr>
                                      <p:rCtr x="0" y="-1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副标题 2"/>
          <p:cNvSpPr>
            <a:spLocks noGrp="1"/>
          </p:cNvSpPr>
          <p:nvPr>
            <p:ph type="subTitle" idx="11"/>
          </p:nvPr>
        </p:nvSpPr>
        <p:spPr>
          <a:xfrm>
            <a:off x="4697999" y="836666"/>
            <a:ext cx="5934947" cy="332922"/>
          </a:xfrm>
        </p:spPr>
        <p:txBody>
          <a:bodyPr>
            <a:normAutofit/>
          </a:bodyPr>
          <a:lstStyle>
            <a:lvl1pPr marL="0" indent="0" algn="r">
              <a:buNone/>
              <a:defRPr sz="18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6" name="页脚占位符 5"/>
          <p:cNvSpPr>
            <a:spLocks noGrp="1"/>
          </p:cNvSpPr>
          <p:nvPr>
            <p:ph type="ftr" sz="quarter" idx="13"/>
          </p:nvPr>
        </p:nvSpPr>
        <p:spPr/>
        <p:txBody>
          <a:bodyPr/>
          <a:lstStyle/>
          <a:p>
            <a:endParaRPr lang="zh-CN" altLang="en-US" dirty="0"/>
          </a:p>
        </p:txBody>
      </p:sp>
      <p:sp>
        <p:nvSpPr>
          <p:cNvPr id="7" name="灯片编号占位符 6"/>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27499398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静止标题幻灯片">
    <p:bg>
      <p:bgPr>
        <a:solidFill>
          <a:srgbClr val="0066FF"/>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581489"/>
            <a:ext cx="7716845" cy="517899"/>
          </a:xfrm>
        </p:spPr>
        <p:txBody>
          <a:bodyPr/>
          <a:lstStyle>
            <a:lvl1pPr marL="0" indent="0" algn="l">
              <a:buNone/>
              <a:defRPr sz="2400">
                <a:solidFill>
                  <a:schemeClr val="bg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10" name="标题 9"/>
          <p:cNvSpPr>
            <a:spLocks noGrp="1"/>
          </p:cNvSpPr>
          <p:nvPr>
            <p:ph type="title"/>
          </p:nvPr>
        </p:nvSpPr>
        <p:spPr>
          <a:xfrm>
            <a:off x="1524000" y="2732925"/>
            <a:ext cx="7716845" cy="848564"/>
          </a:xfrm>
        </p:spPr>
        <p:txBody>
          <a:bodyPr anchor="b" anchorCtr="0"/>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dirty="0"/>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1" b="27635"/>
          <a:stretch/>
        </p:blipFill>
        <p:spPr>
          <a:xfrm>
            <a:off x="9371990" y="0"/>
            <a:ext cx="907975" cy="6840000"/>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985" b="27963"/>
          <a:stretch/>
        </p:blipFill>
        <p:spPr>
          <a:xfrm>
            <a:off x="10274323" y="0"/>
            <a:ext cx="907975" cy="6840000"/>
          </a:xfrm>
          <a:prstGeom prst="rect">
            <a:avLst/>
          </a:prstGeom>
        </p:spPr>
      </p:pic>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4" b="27637"/>
          <a:stretch/>
        </p:blipFill>
        <p:spPr>
          <a:xfrm>
            <a:off x="11176656" y="0"/>
            <a:ext cx="907975" cy="6840000"/>
          </a:xfrm>
          <a:prstGeom prst="rect">
            <a:avLst/>
          </a:prstGeom>
        </p:spPr>
      </p:pic>
      <p:sp>
        <p:nvSpPr>
          <p:cNvPr id="13" name="矩形 12"/>
          <p:cNvSpPr/>
          <p:nvPr userDrawn="1"/>
        </p:nvSpPr>
        <p:spPr>
          <a:xfrm>
            <a:off x="9240844" y="0"/>
            <a:ext cx="2951155" cy="6858000"/>
          </a:xfrm>
          <a:prstGeom prst="rect">
            <a:avLst/>
          </a:prstGeom>
          <a:gradFill flip="none" rotWithShape="1">
            <a:gsLst>
              <a:gs pos="0">
                <a:srgbClr val="0066FF"/>
              </a:gs>
              <a:gs pos="15000">
                <a:srgbClr val="0066FF"/>
              </a:gs>
              <a:gs pos="40000">
                <a:srgbClr val="0066FF">
                  <a:alpha val="10000"/>
                </a:srgbClr>
              </a:gs>
              <a:gs pos="75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540000"/>
            <a:ext cx="1479688" cy="518469"/>
          </a:xfrm>
          <a:prstGeom prst="rect">
            <a:avLst/>
          </a:prstGeom>
        </p:spPr>
      </p:pic>
      <p:sp>
        <p:nvSpPr>
          <p:cNvPr id="6" name="日期占位符 5"/>
          <p:cNvSpPr>
            <a:spLocks noGrp="1"/>
          </p:cNvSpPr>
          <p:nvPr>
            <p:ph type="dt" sz="half" idx="10"/>
          </p:nvPr>
        </p:nvSpPr>
        <p:spPr/>
        <p:txBody>
          <a:bodyPr/>
          <a:lstStyle/>
          <a:p>
            <a:fld id="{96E8CD9C-33C7-491C-A5F1-E9D75FDEDD77}" type="datetime1">
              <a:rPr lang="zh-CN" altLang="en-US" smtClean="0"/>
              <a:t>2017/8/30</a:t>
            </a:fld>
            <a:endParaRPr lang="zh-CN" altLang="en-US"/>
          </a:p>
        </p:txBody>
      </p:sp>
      <p:sp>
        <p:nvSpPr>
          <p:cNvPr id="7" name="页脚占位符 6"/>
          <p:cNvSpPr>
            <a:spLocks noGrp="1"/>
          </p:cNvSpPr>
          <p:nvPr>
            <p:ph type="ftr" sz="quarter" idx="11"/>
          </p:nvPr>
        </p:nvSpPr>
        <p:spPr/>
        <p:txBody>
          <a:bodyPr/>
          <a:lstStyle/>
          <a:p>
            <a:endParaRPr lang="zh-CN" altLang="en-US" dirty="0"/>
          </a:p>
        </p:txBody>
      </p:sp>
      <p:sp>
        <p:nvSpPr>
          <p:cNvPr id="8" name="灯片编号占位符 7"/>
          <p:cNvSpPr>
            <a:spLocks noGrp="1"/>
          </p:cNvSpPr>
          <p:nvPr>
            <p:ph type="sldNum" sz="quarter" idx="12"/>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136965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s">
    <p:bg>
      <p:bgPr>
        <a:solidFill>
          <a:srgbClr val="0066FF"/>
        </a:solidFill>
        <a:effectLst/>
      </p:bgPr>
    </p:bg>
    <p:spTree>
      <p:nvGrpSpPr>
        <p:cNvPr id="1" name=""/>
        <p:cNvGrpSpPr/>
        <p:nvPr/>
      </p:nvGrpSpPr>
      <p:grpSpPr>
        <a:xfrm>
          <a:off x="0" y="0"/>
          <a:ext cx="0" cy="0"/>
          <a:chOff x="0" y="0"/>
          <a:chExt cx="0" cy="0"/>
        </a:xfrm>
      </p:grpSpPr>
      <p:sp>
        <p:nvSpPr>
          <p:cNvPr id="8" name="Shape 166"/>
          <p:cNvSpPr/>
          <p:nvPr userDrawn="1"/>
        </p:nvSpPr>
        <p:spPr>
          <a:xfrm>
            <a:off x="2099144" y="2853603"/>
            <a:ext cx="3688510" cy="120930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noAutofit/>
          </a:bodyPr>
          <a:lstStyle>
            <a:lvl1pPr>
              <a:lnSpc>
                <a:spcPct val="120000"/>
              </a:lnSpc>
              <a:defRPr sz="10000" spc="200">
                <a:solidFill>
                  <a:srgbClr val="FFFFFF"/>
                </a:solidFill>
                <a:latin typeface="Arial"/>
                <a:ea typeface="Arial"/>
                <a:cs typeface="Arial"/>
                <a:sym typeface="Arial"/>
              </a:defRPr>
            </a:lvl1pPr>
          </a:lstStyle>
          <a:p>
            <a:pPr algn="ctr"/>
            <a:r>
              <a:rPr lang="en-US" sz="6600" dirty="0" smtClean="0">
                <a:latin typeface="Arial" panose="020B0604020202020204" pitchFamily="34" charset="0"/>
                <a:ea typeface="Tahoma" panose="020B0604030504040204" pitchFamily="34" charset="0"/>
                <a:cs typeface="Arial" panose="020B0604020202020204" pitchFamily="34" charset="0"/>
              </a:rPr>
              <a:t>THANKS</a:t>
            </a:r>
            <a:endParaRPr sz="6600" dirty="0">
              <a:latin typeface="Arial" panose="020B0604020202020204" pitchFamily="34" charset="0"/>
              <a:ea typeface="Tahoma" panose="020B0604030504040204" pitchFamily="34" charset="0"/>
              <a:cs typeface="Arial" panose="020B0604020202020204" pitchFamily="34" charset="0"/>
            </a:endParaRPr>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3" b="27265"/>
          <a:stretch/>
        </p:blipFill>
        <p:spPr>
          <a:xfrm>
            <a:off x="9371990" y="0"/>
            <a:ext cx="907975" cy="6876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1985" b="27593"/>
          <a:stretch/>
        </p:blipFill>
        <p:spPr>
          <a:xfrm>
            <a:off x="10274323" y="0"/>
            <a:ext cx="907975" cy="6876000"/>
          </a:xfrm>
          <a:prstGeom prst="rect">
            <a:avLst/>
          </a:prstGeom>
        </p:spPr>
      </p:pic>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4" b="27266"/>
          <a:stretch/>
        </p:blipFill>
        <p:spPr>
          <a:xfrm>
            <a:off x="11176656" y="0"/>
            <a:ext cx="907975" cy="6876000"/>
          </a:xfrm>
          <a:prstGeom prst="rect">
            <a:avLst/>
          </a:prstGeom>
        </p:spPr>
      </p:pic>
      <p:sp>
        <p:nvSpPr>
          <p:cNvPr id="16" name="矩形 15"/>
          <p:cNvSpPr/>
          <p:nvPr userDrawn="1"/>
        </p:nvSpPr>
        <p:spPr>
          <a:xfrm>
            <a:off x="9252732" y="0"/>
            <a:ext cx="2951155" cy="6858000"/>
          </a:xfrm>
          <a:prstGeom prst="rect">
            <a:avLst/>
          </a:prstGeom>
          <a:gradFill flip="none" rotWithShape="1">
            <a:gsLst>
              <a:gs pos="0">
                <a:srgbClr val="0066FF"/>
              </a:gs>
              <a:gs pos="15000">
                <a:srgbClr val="0066FF"/>
              </a:gs>
              <a:gs pos="35000">
                <a:srgbClr val="0066FF">
                  <a:alpha val="10000"/>
                </a:srgbClr>
              </a:gs>
              <a:gs pos="80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540000"/>
            <a:ext cx="1479688" cy="518469"/>
          </a:xfrm>
          <a:prstGeom prst="rect">
            <a:avLst/>
          </a:prstGeom>
        </p:spPr>
      </p:pic>
    </p:spTree>
    <p:extLst>
      <p:ext uri="{BB962C8B-B14F-4D97-AF65-F5344CB8AC3E}">
        <p14:creationId xmlns:p14="http://schemas.microsoft.com/office/powerpoint/2010/main" val="12019893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897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0066FF"/>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581489"/>
            <a:ext cx="7716845" cy="517899"/>
          </a:xfrm>
        </p:spPr>
        <p:txBody>
          <a:bodyPr/>
          <a:lstStyle>
            <a:lvl1pPr marL="0" indent="0" algn="l">
              <a:buNone/>
              <a:defRPr sz="2400">
                <a:solidFill>
                  <a:schemeClr val="bg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标题 9"/>
          <p:cNvSpPr>
            <a:spLocks noGrp="1"/>
          </p:cNvSpPr>
          <p:nvPr>
            <p:ph type="title"/>
          </p:nvPr>
        </p:nvSpPr>
        <p:spPr>
          <a:xfrm>
            <a:off x="1524000" y="2732925"/>
            <a:ext cx="7716845" cy="848564"/>
          </a:xfrm>
        </p:spPr>
        <p:txBody>
          <a:bodyPr anchor="b" anchorCtr="0"/>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smtClean="0"/>
              <a:t>单击此处编辑母版标题样式</a:t>
            </a:r>
            <a:endParaRPr lang="zh-CN" altLang="en-US"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1990" y="-193791"/>
            <a:ext cx="907975" cy="9720149"/>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23" y="-193791"/>
            <a:ext cx="907975" cy="9764041"/>
          </a:xfrm>
          <a:prstGeom prst="rect">
            <a:avLst/>
          </a:prstGeom>
        </p:spPr>
      </p:pic>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656" y="-193791"/>
            <a:ext cx="907975" cy="9720149"/>
          </a:xfrm>
          <a:prstGeom prst="rect">
            <a:avLst/>
          </a:prstGeom>
        </p:spPr>
      </p:pic>
      <p:sp>
        <p:nvSpPr>
          <p:cNvPr id="13" name="矩形 12"/>
          <p:cNvSpPr/>
          <p:nvPr userDrawn="1"/>
        </p:nvSpPr>
        <p:spPr>
          <a:xfrm>
            <a:off x="9240844" y="0"/>
            <a:ext cx="2951155" cy="6858000"/>
          </a:xfrm>
          <a:prstGeom prst="rect">
            <a:avLst/>
          </a:prstGeom>
          <a:gradFill flip="none" rotWithShape="1">
            <a:gsLst>
              <a:gs pos="0">
                <a:srgbClr val="0066FF"/>
              </a:gs>
              <a:gs pos="15000">
                <a:srgbClr val="0066FF"/>
              </a:gs>
              <a:gs pos="40000">
                <a:srgbClr val="0066FF">
                  <a:alpha val="10000"/>
                </a:srgbClr>
              </a:gs>
              <a:gs pos="75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540000"/>
            <a:ext cx="1479688" cy="518469"/>
          </a:xfrm>
          <a:prstGeom prst="rect">
            <a:avLst/>
          </a:prstGeom>
        </p:spPr>
      </p:pic>
      <p:sp>
        <p:nvSpPr>
          <p:cNvPr id="9" name="文本占位符 6"/>
          <p:cNvSpPr>
            <a:spLocks noGrp="1"/>
          </p:cNvSpPr>
          <p:nvPr>
            <p:ph type="body" sz="quarter" idx="10" hasCustomPrompt="1"/>
          </p:nvPr>
        </p:nvSpPr>
        <p:spPr>
          <a:xfrm>
            <a:off x="6832606" y="4430053"/>
            <a:ext cx="2408237" cy="317199"/>
          </a:xfrm>
        </p:spPr>
        <p:txBody>
          <a:bodyPr>
            <a:normAutofit/>
          </a:bodyPr>
          <a:lstStyle>
            <a:lvl1pPr marL="0" indent="0" algn="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smtClean="0"/>
              <a:t>演讲人</a:t>
            </a:r>
            <a:endParaRPr lang="zh-CN" altLang="en-US" dirty="0"/>
          </a:p>
        </p:txBody>
      </p:sp>
      <p:sp>
        <p:nvSpPr>
          <p:cNvPr id="11" name="日期占位符 3"/>
          <p:cNvSpPr>
            <a:spLocks noGrp="1"/>
          </p:cNvSpPr>
          <p:nvPr>
            <p:ph type="dt" sz="half" idx="2"/>
          </p:nvPr>
        </p:nvSpPr>
        <p:spPr>
          <a:xfrm>
            <a:off x="540000" y="6009218"/>
            <a:ext cx="1387800" cy="365125"/>
          </a:xfrm>
          <a:prstGeom prst="rect">
            <a:avLst/>
          </a:prstGeom>
        </p:spPr>
        <p:txBody>
          <a:bodyPr vert="horz" lIns="91440" tIns="45720" rIns="91440" bIns="45720" rtlCol="0" anchor="ctr"/>
          <a:lstStyle>
            <a:lvl1pPr algn="l">
              <a:defRPr sz="1200">
                <a:solidFill>
                  <a:schemeClr val="bg1"/>
                </a:solidFill>
              </a:defRPr>
            </a:lvl1pPr>
          </a:lstStyle>
          <a:p>
            <a:fld id="{41DF4139-9C60-4AB3-97A7-2E1B47C697A7}" type="datetime1">
              <a:rPr lang="zh-CN" altLang="en-US" smtClean="0">
                <a:solidFill>
                  <a:prstClr val="white"/>
                </a:solidFill>
              </a:rPr>
              <a:pPr/>
              <a:t>2017/8/30</a:t>
            </a:fld>
            <a:endParaRPr lang="zh-CN" altLang="en-US" dirty="0">
              <a:solidFill>
                <a:prstClr val="white"/>
              </a:solidFill>
            </a:endParaRPr>
          </a:p>
        </p:txBody>
      </p:sp>
    </p:spTree>
    <p:extLst>
      <p:ext uri="{BB962C8B-B14F-4D97-AF65-F5344CB8AC3E}">
        <p14:creationId xmlns:p14="http://schemas.microsoft.com/office/powerpoint/2010/main" val="333005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fill="hold" nodeType="withEffect">
                                  <p:stCondLst>
                                    <p:cond delay="0"/>
                                  </p:stCondLst>
                                  <p:childTnLst>
                                    <p:animMotion origin="layout" path="M -0.00052 0.07037 L -0.00052 -0.25046 " pathEditMode="relative" rAng="0" ptsTypes="AA">
                                      <p:cBhvr>
                                        <p:cTn id="6" dur="2500" fill="hold"/>
                                        <p:tgtEl>
                                          <p:spTgt spid="2"/>
                                        </p:tgtEl>
                                        <p:attrNameLst>
                                          <p:attrName>ppt_x</p:attrName>
                                          <p:attrName>ppt_y</p:attrName>
                                        </p:attrNameLst>
                                      </p:cBhvr>
                                      <p:rCtr x="0" y="-16042"/>
                                    </p:animMotion>
                                  </p:childTnLst>
                                </p:cTn>
                              </p:par>
                              <p:par>
                                <p:cTn id="7" presetID="64" presetClass="path" presetSubtype="0" repeatCount="indefinite" fill="hold" nodeType="withEffect">
                                  <p:stCondLst>
                                    <p:cond delay="0"/>
                                  </p:stCondLst>
                                  <p:childTnLst>
                                    <p:animMotion origin="layout" path="M 0.00091 0.06713 L 0.00052 -0.25162 " pathEditMode="relative" rAng="0" ptsTypes="AA">
                                      <p:cBhvr>
                                        <p:cTn id="8" dur="5000" fill="hold"/>
                                        <p:tgtEl>
                                          <p:spTgt spid="4"/>
                                        </p:tgtEl>
                                        <p:attrNameLst>
                                          <p:attrName>ppt_x</p:attrName>
                                          <p:attrName>ppt_y</p:attrName>
                                        </p:attrNameLst>
                                      </p:cBhvr>
                                      <p:rCtr x="-26" y="-15949"/>
                                    </p:animMotion>
                                  </p:childTnLst>
                                </p:cTn>
                              </p:par>
                              <p:par>
                                <p:cTn id="9" presetID="64" presetClass="path" presetSubtype="0" repeatCount="indefinite" fill="hold" nodeType="withEffect">
                                  <p:stCondLst>
                                    <p:cond delay="0"/>
                                  </p:stCondLst>
                                  <p:childTnLst>
                                    <p:animMotion origin="layout" path="M 3.75E-6 0.07037 L 3.75E-6 -0.24976 " pathEditMode="relative" rAng="0" ptsTypes="AA">
                                      <p:cBhvr>
                                        <p:cTn id="10" dur="5000" fill="hold"/>
                                        <p:tgtEl>
                                          <p:spTgt spid="15"/>
                                        </p:tgtEl>
                                        <p:attrNameLst>
                                          <p:attrName>ppt_x</p:attrName>
                                          <p:attrName>ppt_y</p:attrName>
                                        </p:attrNameLst>
                                      </p:cBhvr>
                                      <p:rCtr x="0" y="-1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副标题 2"/>
          <p:cNvSpPr>
            <a:spLocks noGrp="1"/>
          </p:cNvSpPr>
          <p:nvPr>
            <p:ph type="subTitle" idx="11"/>
          </p:nvPr>
        </p:nvSpPr>
        <p:spPr>
          <a:xfrm>
            <a:off x="827798" y="859437"/>
            <a:ext cx="9292726" cy="332922"/>
          </a:xfrm>
        </p:spPr>
        <p:txBody>
          <a:bodyPr>
            <a:normAutofit/>
          </a:bodyPr>
          <a:lstStyle>
            <a:lvl1pPr marL="0" indent="0" algn="l">
              <a:buNone/>
              <a:defRPr sz="1800">
                <a:solidFill>
                  <a:schemeClr val="bg1">
                    <a:lumMod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6" name="直接连接符 5"/>
          <p:cNvCxnSpPr/>
          <p:nvPr userDrawn="1"/>
        </p:nvCxnSpPr>
        <p:spPr>
          <a:xfrm>
            <a:off x="827798" y="836600"/>
            <a:ext cx="921212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日期占位符 6"/>
          <p:cNvSpPr>
            <a:spLocks noGrp="1"/>
          </p:cNvSpPr>
          <p:nvPr>
            <p:ph type="dt" sz="half" idx="13"/>
          </p:nvPr>
        </p:nvSpPr>
        <p:spPr/>
        <p:txBody>
          <a:bodyPr/>
          <a:lstStyle/>
          <a:p>
            <a:fld id="{7EFD6EF0-2544-4DDB-BFD7-AA0ABDB56C05}"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8" name="页脚占位符 7"/>
          <p:cNvSpPr>
            <a:spLocks noGrp="1"/>
          </p:cNvSpPr>
          <p:nvPr>
            <p:ph type="ftr" sz="quarter" idx="14"/>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21686303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2395539"/>
            <a:ext cx="10515600" cy="782002"/>
          </a:xfrm>
        </p:spPr>
        <p:txBody>
          <a:bodyPr anchor="b">
            <a:normAutofit/>
          </a:bodyPr>
          <a:lstStyle>
            <a:lvl1pPr algn="ctr">
              <a:defRPr sz="4000"/>
            </a:lvl1pPr>
          </a:lstStyle>
          <a:p>
            <a:r>
              <a:rPr lang="zh-CN" altLang="en-US" smtClean="0"/>
              <a:t>单击此处编辑母版标题样式</a:t>
            </a:r>
            <a:endParaRPr lang="zh-CN" altLang="en-US"/>
          </a:p>
        </p:txBody>
      </p:sp>
      <p:sp>
        <p:nvSpPr>
          <p:cNvPr id="6" name="副标题 2"/>
          <p:cNvSpPr>
            <a:spLocks noGrp="1"/>
          </p:cNvSpPr>
          <p:nvPr>
            <p:ph type="subTitle" idx="11"/>
          </p:nvPr>
        </p:nvSpPr>
        <p:spPr>
          <a:xfrm>
            <a:off x="831849" y="3188854"/>
            <a:ext cx="10515600" cy="500608"/>
          </a:xfrm>
        </p:spPr>
        <p:txBody>
          <a:bodyPr>
            <a:normAutofit/>
          </a:bodyPr>
          <a:lstStyle>
            <a:lvl1pPr marL="0" indent="0" algn="ctr">
              <a:buNone/>
              <a:defRPr sz="2000">
                <a:solidFill>
                  <a:schemeClr val="tx1">
                    <a:lumMod val="50000"/>
                    <a:lumOff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7" name="直接连接符 6"/>
          <p:cNvCxnSpPr/>
          <p:nvPr userDrawn="1"/>
        </p:nvCxnSpPr>
        <p:spPr>
          <a:xfrm>
            <a:off x="831850" y="3177541"/>
            <a:ext cx="10515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2"/>
          </p:nvPr>
        </p:nvSpPr>
        <p:spPr/>
        <p:txBody>
          <a:bodyPr/>
          <a:lstStyle/>
          <a:p>
            <a:fld id="{96E8CD9C-33C7-491C-A5F1-E9D75FDEDD77}"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4" name="页脚占位符 3"/>
          <p:cNvSpPr>
            <a:spLocks noGrp="1"/>
          </p:cNvSpPr>
          <p:nvPr>
            <p:ph type="ftr" sz="quarter" idx="13"/>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4"/>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877973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小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600" y="3353074"/>
            <a:ext cx="9337636" cy="662782"/>
          </a:xfrm>
        </p:spPr>
        <p:txBody>
          <a:bodyPr>
            <a:normAutofit/>
          </a:bodyPr>
          <a:lstStyle>
            <a:lvl1pPr algn="l">
              <a:defRPr sz="3200"/>
            </a:lvl1pPr>
          </a:lstStyle>
          <a:p>
            <a:r>
              <a:rPr lang="zh-CN" altLang="en-US" smtClean="0"/>
              <a:t>单击此处编辑母版标题样式</a:t>
            </a:r>
            <a:endParaRPr lang="zh-CN" altLang="en-US"/>
          </a:p>
        </p:txBody>
      </p:sp>
      <p:sp>
        <p:nvSpPr>
          <p:cNvPr id="5" name="副标题 2"/>
          <p:cNvSpPr>
            <a:spLocks noGrp="1"/>
          </p:cNvSpPr>
          <p:nvPr>
            <p:ph type="subTitle" idx="11"/>
          </p:nvPr>
        </p:nvSpPr>
        <p:spPr>
          <a:xfrm>
            <a:off x="831600" y="4027286"/>
            <a:ext cx="9337636" cy="500608"/>
          </a:xfrm>
        </p:spPr>
        <p:txBody>
          <a:bodyPr>
            <a:normAutofit/>
          </a:bodyPr>
          <a:lstStyle>
            <a:lvl1pPr marL="0" indent="0" algn="l">
              <a:buNone/>
              <a:defRPr sz="2000">
                <a:solidFill>
                  <a:schemeClr val="tx1">
                    <a:lumMod val="50000"/>
                    <a:lumOff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6" name="直接连接符 5"/>
          <p:cNvCxnSpPr/>
          <p:nvPr userDrawn="1"/>
        </p:nvCxnSpPr>
        <p:spPr>
          <a:xfrm>
            <a:off x="831600" y="4015856"/>
            <a:ext cx="9337636" cy="1714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2"/>
          </p:nvPr>
        </p:nvSpPr>
        <p:spPr/>
        <p:txBody>
          <a:bodyPr/>
          <a:lstStyle/>
          <a:p>
            <a:fld id="{96E8CD9C-33C7-491C-A5F1-E9D75FDEDD77}"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4" name="页脚占位符 3"/>
          <p:cNvSpPr>
            <a:spLocks noGrp="1"/>
          </p:cNvSpPr>
          <p:nvPr>
            <p:ph type="ftr" sz="quarter" idx="13"/>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4"/>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40360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副标题 2"/>
          <p:cNvSpPr>
            <a:spLocks noGrp="1"/>
          </p:cNvSpPr>
          <p:nvPr>
            <p:ph type="subTitle" idx="11"/>
          </p:nvPr>
        </p:nvSpPr>
        <p:spPr>
          <a:xfrm>
            <a:off x="827798" y="855072"/>
            <a:ext cx="9292726" cy="332922"/>
          </a:xfrm>
        </p:spPr>
        <p:txBody>
          <a:bodyPr>
            <a:normAutofit/>
          </a:bodyPr>
          <a:lstStyle>
            <a:lvl1pPr marL="0" indent="0" algn="l">
              <a:buNone/>
              <a:defRPr sz="1800">
                <a:solidFill>
                  <a:schemeClr val="bg1">
                    <a:lumMod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7" name="直接连接符 6"/>
          <p:cNvCxnSpPr/>
          <p:nvPr userDrawn="1"/>
        </p:nvCxnSpPr>
        <p:spPr>
          <a:xfrm>
            <a:off x="827798" y="836600"/>
            <a:ext cx="921212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8" name="日期占位符 7"/>
          <p:cNvSpPr>
            <a:spLocks noGrp="1"/>
          </p:cNvSpPr>
          <p:nvPr>
            <p:ph type="dt" sz="half" idx="13"/>
          </p:nvPr>
        </p:nvSpPr>
        <p:spPr/>
        <p:txBody>
          <a:bodyPr/>
          <a:lstStyle/>
          <a:p>
            <a:fld id="{85E7AC98-4788-4EB7-8412-7499753FC491}"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9" name="页脚占位符 8"/>
          <p:cNvSpPr>
            <a:spLocks noGrp="1"/>
          </p:cNvSpPr>
          <p:nvPr>
            <p:ph type="ftr" sz="quarter" idx="14"/>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31090421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5" name="标题 14"/>
          <p:cNvSpPr>
            <a:spLocks noGrp="1"/>
          </p:cNvSpPr>
          <p:nvPr>
            <p:ph type="title"/>
          </p:nvPr>
        </p:nvSpPr>
        <p:spPr/>
        <p:txBody>
          <a:bodyPr/>
          <a:lstStyle/>
          <a:p>
            <a:r>
              <a:rPr lang="zh-CN" altLang="en-US" smtClean="0"/>
              <a:t>单击此处编辑母版标题样式</a:t>
            </a:r>
            <a:endParaRPr lang="zh-CN" altLang="en-US"/>
          </a:p>
        </p:txBody>
      </p:sp>
      <p:sp>
        <p:nvSpPr>
          <p:cNvPr id="9" name="副标题 2"/>
          <p:cNvSpPr>
            <a:spLocks noGrp="1"/>
          </p:cNvSpPr>
          <p:nvPr>
            <p:ph type="subTitle" idx="11"/>
          </p:nvPr>
        </p:nvSpPr>
        <p:spPr>
          <a:xfrm>
            <a:off x="827798" y="855072"/>
            <a:ext cx="9292726" cy="332922"/>
          </a:xfrm>
        </p:spPr>
        <p:txBody>
          <a:bodyPr>
            <a:normAutofit/>
          </a:bodyPr>
          <a:lstStyle>
            <a:lvl1pPr marL="0" indent="0" algn="l">
              <a:buNone/>
              <a:defRPr sz="1800">
                <a:solidFill>
                  <a:schemeClr val="bg1">
                    <a:lumMod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10" name="直接连接符 9"/>
          <p:cNvCxnSpPr/>
          <p:nvPr userDrawn="1"/>
        </p:nvCxnSpPr>
        <p:spPr>
          <a:xfrm>
            <a:off x="827798" y="836600"/>
            <a:ext cx="921212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日期占位符 6"/>
          <p:cNvSpPr>
            <a:spLocks noGrp="1"/>
          </p:cNvSpPr>
          <p:nvPr>
            <p:ph type="dt" sz="half" idx="13"/>
          </p:nvPr>
        </p:nvSpPr>
        <p:spPr/>
        <p:txBody>
          <a:bodyPr/>
          <a:lstStyle/>
          <a:p>
            <a:fld id="{96E8CD9C-33C7-491C-A5F1-E9D75FDEDD77}"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8" name="页脚占位符 7"/>
          <p:cNvSpPr>
            <a:spLocks noGrp="1"/>
          </p:cNvSpPr>
          <p:nvPr>
            <p:ph type="ftr" sz="quarter" idx="14"/>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1284241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副标题 2"/>
          <p:cNvSpPr>
            <a:spLocks noGrp="1"/>
          </p:cNvSpPr>
          <p:nvPr>
            <p:ph type="subTitle" idx="11"/>
          </p:nvPr>
        </p:nvSpPr>
        <p:spPr>
          <a:xfrm>
            <a:off x="4698000" y="864406"/>
            <a:ext cx="5934947" cy="332922"/>
          </a:xfrm>
        </p:spPr>
        <p:txBody>
          <a:bodyPr>
            <a:normAutofit/>
          </a:bodyPr>
          <a:lstStyle>
            <a:lvl1pPr marL="0" indent="0" algn="r">
              <a:buNone/>
              <a:defRPr sz="18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6" name="页脚占位符 5"/>
          <p:cNvSpPr>
            <a:spLocks noGrp="1"/>
          </p:cNvSpPr>
          <p:nvPr>
            <p:ph type="ftr" sz="quarter" idx="13"/>
          </p:nvPr>
        </p:nvSpPr>
        <p:spPr/>
        <p:txBody>
          <a:bodyPr/>
          <a:lstStyle/>
          <a:p>
            <a:endParaRPr lang="zh-CN" altLang="en-US" dirty="0"/>
          </a:p>
        </p:txBody>
      </p:sp>
      <p:sp>
        <p:nvSpPr>
          <p:cNvPr id="7" name="灯片编号占位符 6"/>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23915884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smtClean="0"/>
              <a:t>单击此处编辑母版标题样式</a:t>
            </a:r>
            <a:endParaRPr lang="zh-CN" altLang="en-US"/>
          </a:p>
        </p:txBody>
      </p:sp>
      <p:sp>
        <p:nvSpPr>
          <p:cNvPr id="5" name="副标题 2"/>
          <p:cNvSpPr>
            <a:spLocks noGrp="1"/>
          </p:cNvSpPr>
          <p:nvPr>
            <p:ph type="subTitle" idx="11"/>
          </p:nvPr>
        </p:nvSpPr>
        <p:spPr>
          <a:xfrm>
            <a:off x="827798" y="855072"/>
            <a:ext cx="9292726" cy="332922"/>
          </a:xfrm>
        </p:spPr>
        <p:txBody>
          <a:bodyPr>
            <a:normAutofit/>
          </a:bodyPr>
          <a:lstStyle>
            <a:lvl1pPr marL="0" indent="0" algn="l">
              <a:buNone/>
              <a:defRPr sz="1800">
                <a:solidFill>
                  <a:schemeClr val="bg1">
                    <a:lumMod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6" name="直接连接符 5"/>
          <p:cNvCxnSpPr/>
          <p:nvPr userDrawn="1"/>
        </p:nvCxnSpPr>
        <p:spPr>
          <a:xfrm>
            <a:off x="827798" y="836600"/>
            <a:ext cx="921212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3" name="日期占位符 2"/>
          <p:cNvSpPr>
            <a:spLocks noGrp="1"/>
          </p:cNvSpPr>
          <p:nvPr>
            <p:ph type="dt" sz="half" idx="13"/>
          </p:nvPr>
        </p:nvSpPr>
        <p:spPr/>
        <p:txBody>
          <a:bodyPr/>
          <a:lstStyle/>
          <a:p>
            <a:fld id="{4400FE7D-0FC3-47B0-9802-71DCF38010E7}"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4" name="页脚占位符 3"/>
          <p:cNvSpPr>
            <a:spLocks noGrp="1"/>
          </p:cNvSpPr>
          <p:nvPr>
            <p:ph type="ftr" sz="quarter" idx="14"/>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41577392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3" name="日期占位符 2"/>
          <p:cNvSpPr>
            <a:spLocks noGrp="1"/>
          </p:cNvSpPr>
          <p:nvPr>
            <p:ph type="dt" sz="half" idx="11"/>
          </p:nvPr>
        </p:nvSpPr>
        <p:spPr/>
        <p:txBody>
          <a:bodyPr/>
          <a:lstStyle/>
          <a:p>
            <a:fld id="{AB11B293-5473-4283-8C2C-7A86EBBD4829}"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4" name="页脚占位符 3"/>
          <p:cNvSpPr>
            <a:spLocks noGrp="1"/>
          </p:cNvSpPr>
          <p:nvPr>
            <p:ph type="ftr" sz="quarter" idx="12"/>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6293262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987424"/>
            <a:ext cx="3932237" cy="1069975"/>
          </a:xfrm>
        </p:spPr>
        <p:txBody>
          <a:bodyPr anchor="b">
            <a:normAutofit/>
          </a:bodyPr>
          <a:lstStyle>
            <a:lvl1pPr algn="l">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6" name="日期占位符 5"/>
          <p:cNvSpPr>
            <a:spLocks noGrp="1"/>
          </p:cNvSpPr>
          <p:nvPr>
            <p:ph type="dt" sz="half" idx="11"/>
          </p:nvPr>
        </p:nvSpPr>
        <p:spPr/>
        <p:txBody>
          <a:bodyPr/>
          <a:lstStyle/>
          <a:p>
            <a:fld id="{2A66BBC2-E530-4E7D-BFBB-44F134BB3F12}"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7" name="页脚占位符 6"/>
          <p:cNvSpPr>
            <a:spLocks noGrp="1"/>
          </p:cNvSpPr>
          <p:nvPr>
            <p:ph type="ftr" sz="quarter" idx="12"/>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12201343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副标题 2"/>
          <p:cNvSpPr>
            <a:spLocks noGrp="1"/>
          </p:cNvSpPr>
          <p:nvPr>
            <p:ph type="subTitle" idx="11"/>
          </p:nvPr>
        </p:nvSpPr>
        <p:spPr>
          <a:xfrm>
            <a:off x="827798" y="855072"/>
            <a:ext cx="9292726" cy="332922"/>
          </a:xfrm>
        </p:spPr>
        <p:txBody>
          <a:bodyPr>
            <a:normAutofit/>
          </a:bodyPr>
          <a:lstStyle>
            <a:lvl1pPr marL="0" indent="0" algn="l">
              <a:buNone/>
              <a:defRPr sz="1800">
                <a:solidFill>
                  <a:schemeClr val="bg1">
                    <a:lumMod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cxnSp>
        <p:nvCxnSpPr>
          <p:cNvPr id="7" name="直接连接符 6"/>
          <p:cNvCxnSpPr/>
          <p:nvPr userDrawn="1"/>
        </p:nvCxnSpPr>
        <p:spPr>
          <a:xfrm>
            <a:off x="827798" y="836600"/>
            <a:ext cx="921212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5" name="日期占位符 4"/>
          <p:cNvSpPr>
            <a:spLocks noGrp="1"/>
          </p:cNvSpPr>
          <p:nvPr>
            <p:ph type="dt" sz="half" idx="13"/>
          </p:nvPr>
        </p:nvSpPr>
        <p:spPr/>
        <p:txBody>
          <a:bodyPr/>
          <a:lstStyle/>
          <a:p>
            <a:fld id="{BA3EF02A-0C13-44F1-8C9C-81ABE768B133}"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8" name="页脚占位符 7"/>
          <p:cNvSpPr>
            <a:spLocks noGrp="1"/>
          </p:cNvSpPr>
          <p:nvPr>
            <p:ph type="ftr" sz="quarter" idx="14"/>
          </p:nvPr>
        </p:nvSpPr>
        <p:spPr/>
        <p:txBody>
          <a:bodyPr/>
          <a:lstStyle/>
          <a:p>
            <a:endParaRPr lang="zh-CN" altLang="en-US" dirty="0">
              <a:solidFill>
                <a:prstClr val="black">
                  <a:tint val="75000"/>
                </a:prstClr>
              </a:solidFill>
            </a:endParaRPr>
          </a:p>
        </p:txBody>
      </p:sp>
    </p:spTree>
    <p:extLst>
      <p:ext uri="{BB962C8B-B14F-4D97-AF65-F5344CB8AC3E}">
        <p14:creationId xmlns:p14="http://schemas.microsoft.com/office/powerpoint/2010/main" val="40161126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s">
    <p:bg>
      <p:bgPr>
        <a:solidFill>
          <a:srgbClr val="0066FF"/>
        </a:solidFill>
        <a:effectLst/>
      </p:bgPr>
    </p:bg>
    <p:spTree>
      <p:nvGrpSpPr>
        <p:cNvPr id="1" name=""/>
        <p:cNvGrpSpPr/>
        <p:nvPr/>
      </p:nvGrpSpPr>
      <p:grpSpPr>
        <a:xfrm>
          <a:off x="0" y="0"/>
          <a:ext cx="0" cy="0"/>
          <a:chOff x="0" y="0"/>
          <a:chExt cx="0" cy="0"/>
        </a:xfrm>
      </p:grpSpPr>
      <p:sp>
        <p:nvSpPr>
          <p:cNvPr id="8" name="Shape 166"/>
          <p:cNvSpPr/>
          <p:nvPr userDrawn="1"/>
        </p:nvSpPr>
        <p:spPr>
          <a:xfrm>
            <a:off x="2099144" y="2853603"/>
            <a:ext cx="3688510" cy="12093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noAutofit/>
          </a:bodyPr>
          <a:lstStyle>
            <a:lvl1pPr>
              <a:lnSpc>
                <a:spcPct val="120000"/>
              </a:lnSpc>
              <a:defRPr sz="10000" spc="200">
                <a:solidFill>
                  <a:srgbClr val="FFFFFF"/>
                </a:solidFill>
                <a:latin typeface="Arial"/>
                <a:ea typeface="Arial"/>
                <a:cs typeface="Arial"/>
                <a:sym typeface="Arial"/>
              </a:defRPr>
            </a:lvl1pPr>
          </a:lstStyle>
          <a:p>
            <a:pPr algn="ctr"/>
            <a:r>
              <a:rPr lang="en-US" sz="6600" dirty="0" smtClean="0">
                <a:latin typeface="Arial" panose="020B0604020202020204" pitchFamily="34" charset="0"/>
                <a:ea typeface="Tahoma" panose="020B0604030504040204" pitchFamily="34" charset="0"/>
                <a:cs typeface="Arial" panose="020B0604020202020204" pitchFamily="34" charset="0"/>
              </a:rPr>
              <a:t>THANKS</a:t>
            </a:r>
            <a:endParaRPr sz="6600" dirty="0">
              <a:latin typeface="Arial" panose="020B0604020202020204" pitchFamily="34" charset="0"/>
              <a:ea typeface="Tahoma" panose="020B0604030504040204" pitchFamily="34" charset="0"/>
              <a:cs typeface="Arial" panose="020B0604020202020204" pitchFamily="34" charset="0"/>
            </a:endParaRPr>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3" b="27265"/>
          <a:stretch/>
        </p:blipFill>
        <p:spPr>
          <a:xfrm>
            <a:off x="9371990" y="0"/>
            <a:ext cx="907975" cy="6876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1985" b="27593"/>
          <a:stretch/>
        </p:blipFill>
        <p:spPr>
          <a:xfrm>
            <a:off x="10274323" y="0"/>
            <a:ext cx="907975" cy="6876000"/>
          </a:xfrm>
          <a:prstGeom prst="rect">
            <a:avLst/>
          </a:prstGeom>
        </p:spPr>
      </p:pic>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94" b="27266"/>
          <a:stretch/>
        </p:blipFill>
        <p:spPr>
          <a:xfrm>
            <a:off x="11176656" y="0"/>
            <a:ext cx="907975" cy="6876000"/>
          </a:xfrm>
          <a:prstGeom prst="rect">
            <a:avLst/>
          </a:prstGeom>
        </p:spPr>
      </p:pic>
      <p:sp>
        <p:nvSpPr>
          <p:cNvPr id="16" name="矩形 15"/>
          <p:cNvSpPr/>
          <p:nvPr userDrawn="1"/>
        </p:nvSpPr>
        <p:spPr>
          <a:xfrm>
            <a:off x="9252732" y="0"/>
            <a:ext cx="2951155" cy="6858000"/>
          </a:xfrm>
          <a:prstGeom prst="rect">
            <a:avLst/>
          </a:prstGeom>
          <a:gradFill flip="none" rotWithShape="1">
            <a:gsLst>
              <a:gs pos="0">
                <a:srgbClr val="0066FF"/>
              </a:gs>
              <a:gs pos="15000">
                <a:srgbClr val="0066FF"/>
              </a:gs>
              <a:gs pos="35000">
                <a:srgbClr val="0066FF">
                  <a:alpha val="10000"/>
                </a:srgbClr>
              </a:gs>
              <a:gs pos="80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540000"/>
            <a:ext cx="1479688" cy="518469"/>
          </a:xfrm>
          <a:prstGeom prst="rect">
            <a:avLst/>
          </a:prstGeom>
        </p:spPr>
      </p:pic>
    </p:spTree>
    <p:extLst>
      <p:ext uri="{BB962C8B-B14F-4D97-AF65-F5344CB8AC3E}">
        <p14:creationId xmlns:p14="http://schemas.microsoft.com/office/powerpoint/2010/main" val="42123228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2395539"/>
            <a:ext cx="10515600" cy="782002"/>
          </a:xfrm>
        </p:spPr>
        <p:txBody>
          <a:bodyPr anchor="b">
            <a:normAutofit/>
          </a:bodyPr>
          <a:lstStyle>
            <a:lvl1pPr algn="ctr">
              <a:defRPr sz="4400"/>
            </a:lvl1pPr>
          </a:lstStyle>
          <a:p>
            <a:r>
              <a:rPr lang="zh-CN" altLang="en-US" smtClean="0"/>
              <a:t>单击此处编辑母版标题样式</a:t>
            </a:r>
            <a:endParaRPr lang="zh-CN" altLang="en-US"/>
          </a:p>
        </p:txBody>
      </p:sp>
      <p:sp>
        <p:nvSpPr>
          <p:cNvPr id="5" name="文本占位符 4"/>
          <p:cNvSpPr>
            <a:spLocks noGrp="1"/>
          </p:cNvSpPr>
          <p:nvPr>
            <p:ph type="body" sz="quarter" idx="10" hasCustomPrompt="1"/>
          </p:nvPr>
        </p:nvSpPr>
        <p:spPr>
          <a:xfrm>
            <a:off x="5579665" y="1687514"/>
            <a:ext cx="1019969" cy="708025"/>
          </a:xfrm>
        </p:spPr>
        <p:txBody>
          <a:bodyPr>
            <a:noAutofit/>
          </a:bodyPr>
          <a:lstStyle>
            <a:lvl1pPr marL="0" indent="0" algn="ctr">
              <a:buNone/>
              <a:defRPr sz="4800">
                <a:latin typeface="Arial" panose="020B0604020202020204" pitchFamily="34" charset="0"/>
                <a:cs typeface="Arial" panose="020B0604020202020204" pitchFamily="34" charset="0"/>
              </a:defRPr>
            </a:lvl1pPr>
          </a:lstStyle>
          <a:p>
            <a:pPr lvl="0"/>
            <a:r>
              <a:rPr lang="en-US" altLang="zh-CN" dirty="0" smtClean="0"/>
              <a:t>##</a:t>
            </a:r>
            <a:endParaRPr lang="zh-CN" altLang="en-US" dirty="0"/>
          </a:p>
        </p:txBody>
      </p:sp>
      <p:sp>
        <p:nvSpPr>
          <p:cNvPr id="6" name="副标题 2"/>
          <p:cNvSpPr>
            <a:spLocks noGrp="1"/>
          </p:cNvSpPr>
          <p:nvPr>
            <p:ph type="subTitle" idx="11"/>
          </p:nvPr>
        </p:nvSpPr>
        <p:spPr>
          <a:xfrm>
            <a:off x="831850" y="3177541"/>
            <a:ext cx="10515600" cy="500608"/>
          </a:xfrm>
        </p:spPr>
        <p:txBody>
          <a:bodyPr>
            <a:normAutofit/>
          </a:bodyPr>
          <a:lstStyle>
            <a:lvl1pPr marL="0" indent="0" algn="ctr">
              <a:buNone/>
              <a:defRPr sz="2000">
                <a:solidFill>
                  <a:schemeClr val="tx1">
                    <a:lumMod val="50000"/>
                    <a:lumOff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3" name="日期占位符 2"/>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4" name="页脚占位符 3"/>
          <p:cNvSpPr>
            <a:spLocks noGrp="1"/>
          </p:cNvSpPr>
          <p:nvPr>
            <p:ph type="ftr" sz="quarter" idx="13"/>
          </p:nvPr>
        </p:nvSpPr>
        <p:spPr/>
        <p:txBody>
          <a:bodyPr/>
          <a:lstStyle/>
          <a:p>
            <a:endParaRPr lang="zh-CN" altLang="en-US" dirty="0"/>
          </a:p>
        </p:txBody>
      </p:sp>
      <p:sp>
        <p:nvSpPr>
          <p:cNvPr id="7" name="灯片编号占位符 6"/>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1632494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小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63440" y="2503329"/>
            <a:ext cx="6684010" cy="662782"/>
          </a:xfrm>
        </p:spPr>
        <p:txBody>
          <a:bodyPr/>
          <a:lstStyle>
            <a:lvl1pPr algn="l">
              <a:defRPr/>
            </a:lvl1pPr>
          </a:lstStyle>
          <a:p>
            <a:r>
              <a:rPr lang="zh-CN" altLang="en-US" smtClean="0"/>
              <a:t>单击此处编辑母版标题样式</a:t>
            </a:r>
            <a:endParaRPr lang="zh-CN" altLang="en-US"/>
          </a:p>
        </p:txBody>
      </p:sp>
      <p:sp>
        <p:nvSpPr>
          <p:cNvPr id="4" name="文本占位符 4"/>
          <p:cNvSpPr>
            <a:spLocks noGrp="1"/>
          </p:cNvSpPr>
          <p:nvPr>
            <p:ph type="body" sz="quarter" idx="10" hasCustomPrompt="1"/>
          </p:nvPr>
        </p:nvSpPr>
        <p:spPr>
          <a:xfrm>
            <a:off x="3406141" y="2503330"/>
            <a:ext cx="1257300" cy="1211420"/>
          </a:xfrm>
        </p:spPr>
        <p:txBody>
          <a:bodyPr anchor="ctr" anchorCtr="0">
            <a:noAutofit/>
          </a:bodyPr>
          <a:lstStyle>
            <a:lvl1pPr marL="0" indent="0" algn="ctr">
              <a:buNone/>
              <a:defRPr sz="6000">
                <a:latin typeface="Arial" panose="020B0604020202020204" pitchFamily="34" charset="0"/>
                <a:cs typeface="Arial" panose="020B0604020202020204" pitchFamily="34" charset="0"/>
              </a:defRPr>
            </a:lvl1pPr>
          </a:lstStyle>
          <a:p>
            <a:pPr lvl="0"/>
            <a:r>
              <a:rPr lang="en-US" altLang="zh-CN" dirty="0" smtClean="0"/>
              <a:t>##</a:t>
            </a:r>
            <a:endParaRPr lang="zh-CN" altLang="en-US" dirty="0"/>
          </a:p>
        </p:txBody>
      </p:sp>
      <p:sp>
        <p:nvSpPr>
          <p:cNvPr id="5" name="副标题 2"/>
          <p:cNvSpPr>
            <a:spLocks noGrp="1"/>
          </p:cNvSpPr>
          <p:nvPr>
            <p:ph type="subTitle" idx="11"/>
          </p:nvPr>
        </p:nvSpPr>
        <p:spPr>
          <a:xfrm>
            <a:off x="4663440" y="3177541"/>
            <a:ext cx="6684010" cy="500608"/>
          </a:xfrm>
        </p:spPr>
        <p:txBody>
          <a:bodyPr>
            <a:normAutofit/>
          </a:bodyPr>
          <a:lstStyle>
            <a:lvl1pPr marL="0" indent="0" algn="l">
              <a:buNone/>
              <a:defRPr sz="2000">
                <a:solidFill>
                  <a:schemeClr val="tx1">
                    <a:lumMod val="50000"/>
                    <a:lumOff val="50000"/>
                  </a:schemeClr>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3" name="日期占位符 2"/>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6" name="页脚占位符 5"/>
          <p:cNvSpPr>
            <a:spLocks noGrp="1"/>
          </p:cNvSpPr>
          <p:nvPr>
            <p:ph type="ftr" sz="quarter" idx="13"/>
          </p:nvPr>
        </p:nvSpPr>
        <p:spPr/>
        <p:txBody>
          <a:bodyPr/>
          <a:lstStyle/>
          <a:p>
            <a:endParaRPr lang="zh-CN" altLang="en-US" dirty="0"/>
          </a:p>
        </p:txBody>
      </p:sp>
      <p:sp>
        <p:nvSpPr>
          <p:cNvPr id="7" name="灯片编号占位符 6"/>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396753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副标题 2"/>
          <p:cNvSpPr>
            <a:spLocks noGrp="1"/>
          </p:cNvSpPr>
          <p:nvPr>
            <p:ph type="subTitle" idx="11"/>
          </p:nvPr>
        </p:nvSpPr>
        <p:spPr>
          <a:xfrm>
            <a:off x="4698000" y="824636"/>
            <a:ext cx="5934947" cy="332922"/>
          </a:xfrm>
        </p:spPr>
        <p:txBody>
          <a:bodyPr>
            <a:normAutofit/>
          </a:bodyPr>
          <a:lstStyle>
            <a:lvl1pPr marL="0" indent="0" algn="r">
              <a:buNone/>
              <a:defRPr sz="18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5" name="日期占位符 4"/>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7" name="页脚占位符 6"/>
          <p:cNvSpPr>
            <a:spLocks noGrp="1"/>
          </p:cNvSpPr>
          <p:nvPr>
            <p:ph type="ftr" sz="quarter" idx="13"/>
          </p:nvPr>
        </p:nvSpPr>
        <p:spPr/>
        <p:txBody>
          <a:bodyPr/>
          <a:lstStyle/>
          <a:p>
            <a:endParaRPr lang="zh-CN" altLang="en-US" dirty="0"/>
          </a:p>
        </p:txBody>
      </p:sp>
      <p:sp>
        <p:nvSpPr>
          <p:cNvPr id="8" name="灯片编号占位符 7"/>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2051918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5" name="标题 14"/>
          <p:cNvSpPr>
            <a:spLocks noGrp="1"/>
          </p:cNvSpPr>
          <p:nvPr>
            <p:ph type="title"/>
          </p:nvPr>
        </p:nvSpPr>
        <p:spPr/>
        <p:txBody>
          <a:bodyPr/>
          <a:lstStyle/>
          <a:p>
            <a:r>
              <a:rPr lang="zh-CN" altLang="en-US" smtClean="0"/>
              <a:t>单击此处编辑母版标题样式</a:t>
            </a:r>
            <a:endParaRPr lang="zh-CN" altLang="en-US"/>
          </a:p>
        </p:txBody>
      </p:sp>
      <p:sp>
        <p:nvSpPr>
          <p:cNvPr id="8" name="副标题 2"/>
          <p:cNvSpPr>
            <a:spLocks noGrp="1"/>
          </p:cNvSpPr>
          <p:nvPr>
            <p:ph type="subTitle" idx="11"/>
          </p:nvPr>
        </p:nvSpPr>
        <p:spPr>
          <a:xfrm>
            <a:off x="4697999" y="825236"/>
            <a:ext cx="5934947" cy="332922"/>
          </a:xfrm>
        </p:spPr>
        <p:txBody>
          <a:bodyPr>
            <a:normAutofit/>
          </a:bodyPr>
          <a:lstStyle>
            <a:lvl1pPr marL="0" indent="0" algn="r">
              <a:buNone/>
              <a:defRPr sz="18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2" name="日期占位符 1"/>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7" name="页脚占位符 6"/>
          <p:cNvSpPr>
            <a:spLocks noGrp="1"/>
          </p:cNvSpPr>
          <p:nvPr>
            <p:ph type="ftr" sz="quarter" idx="13"/>
          </p:nvPr>
        </p:nvSpPr>
        <p:spPr/>
        <p:txBody>
          <a:bodyPr/>
          <a:lstStyle/>
          <a:p>
            <a:endParaRPr lang="zh-CN" altLang="en-US" dirty="0"/>
          </a:p>
        </p:txBody>
      </p:sp>
      <p:sp>
        <p:nvSpPr>
          <p:cNvPr id="9" name="灯片编号占位符 8"/>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1941891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smtClean="0"/>
              <a:t>单击此处编辑母版标题样式</a:t>
            </a:r>
            <a:endParaRPr lang="zh-CN" altLang="en-US"/>
          </a:p>
        </p:txBody>
      </p:sp>
      <p:sp>
        <p:nvSpPr>
          <p:cNvPr id="4" name="副标题 2"/>
          <p:cNvSpPr>
            <a:spLocks noGrp="1"/>
          </p:cNvSpPr>
          <p:nvPr>
            <p:ph type="subTitle" idx="11"/>
          </p:nvPr>
        </p:nvSpPr>
        <p:spPr>
          <a:xfrm>
            <a:off x="4697999" y="828058"/>
            <a:ext cx="5934947" cy="332922"/>
          </a:xfrm>
        </p:spPr>
        <p:txBody>
          <a:bodyPr>
            <a:normAutofit/>
          </a:bodyPr>
          <a:lstStyle>
            <a:lvl1pPr marL="0" indent="0" algn="r">
              <a:buNone/>
              <a:defRPr sz="18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2" name="日期占位符 1"/>
          <p:cNvSpPr>
            <a:spLocks noGrp="1"/>
          </p:cNvSpPr>
          <p:nvPr>
            <p:ph type="dt" sz="half" idx="12"/>
          </p:nvPr>
        </p:nvSpPr>
        <p:spPr/>
        <p:txBody>
          <a:bodyPr/>
          <a:lstStyle/>
          <a:p>
            <a:fld id="{96E8CD9C-33C7-491C-A5F1-E9D75FDEDD77}" type="datetime1">
              <a:rPr lang="zh-CN" altLang="en-US" smtClean="0"/>
              <a:t>2017/8/30</a:t>
            </a:fld>
            <a:endParaRPr lang="zh-CN" altLang="en-US"/>
          </a:p>
        </p:txBody>
      </p:sp>
      <p:sp>
        <p:nvSpPr>
          <p:cNvPr id="3" name="页脚占位符 2"/>
          <p:cNvSpPr>
            <a:spLocks noGrp="1"/>
          </p:cNvSpPr>
          <p:nvPr>
            <p:ph type="ftr" sz="quarter" idx="13"/>
          </p:nvPr>
        </p:nvSpPr>
        <p:spPr/>
        <p:txBody>
          <a:bodyPr/>
          <a:lstStyle/>
          <a:p>
            <a:endParaRPr lang="zh-CN" altLang="en-US" dirty="0"/>
          </a:p>
        </p:txBody>
      </p:sp>
      <p:sp>
        <p:nvSpPr>
          <p:cNvPr id="5" name="灯片编号占位符 4"/>
          <p:cNvSpPr>
            <a:spLocks noGrp="1"/>
          </p:cNvSpPr>
          <p:nvPr>
            <p:ph type="sldNum" sz="quarter" idx="14"/>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32115553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96E8CD9C-33C7-491C-A5F1-E9D75FDEDD77}" type="datetime1">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41192528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987424"/>
            <a:ext cx="3932237" cy="1069975"/>
          </a:xfrm>
        </p:spPr>
        <p:txBody>
          <a:bodyPr anchor="b">
            <a:normAutofit/>
          </a:bodyPr>
          <a:lstStyle>
            <a:lvl1pPr algn="l">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E8CD9C-33C7-491C-A5F1-E9D75FDEDD77}" type="datetime1">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1A0350B7-0CA8-4C6D-8DE5-3BEA3DEF877E}" type="slidenum">
              <a:rPr lang="zh-CN" altLang="en-US" smtClean="0"/>
              <a:t>‹#›</a:t>
            </a:fld>
            <a:endParaRPr lang="zh-CN" altLang="en-US" dirty="0"/>
          </a:p>
        </p:txBody>
      </p:sp>
    </p:spTree>
    <p:extLst>
      <p:ext uri="{BB962C8B-B14F-4D97-AF65-F5344CB8AC3E}">
        <p14:creationId xmlns:p14="http://schemas.microsoft.com/office/powerpoint/2010/main" val="4109878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占位符 1"/>
          <p:cNvSpPr>
            <a:spLocks noGrp="1"/>
          </p:cNvSpPr>
          <p:nvPr>
            <p:ph type="title"/>
          </p:nvPr>
        </p:nvSpPr>
        <p:spPr>
          <a:xfrm>
            <a:off x="4698000" y="165276"/>
            <a:ext cx="5934947" cy="662782"/>
          </a:xfrm>
          <a:prstGeom prst="rect">
            <a:avLst/>
          </a:prstGeom>
        </p:spPr>
        <p:txBody>
          <a:bodyPr vert="horz" lIns="91440" tIns="45720" rIns="91440" bIns="45720" rtlCol="0" anchor="b" anchorCtr="0">
            <a:normAutofit/>
          </a:bodyPr>
          <a:lstStyle/>
          <a:p>
            <a:r>
              <a:rPr lang="zh-CN" altLang="en-US" dirty="0" smtClean="0"/>
              <a:t>单击此处编辑母版标题样式</a:t>
            </a:r>
            <a:endParaRPr lang="zh-CN" altLang="en-US" dirty="0"/>
          </a:p>
        </p:txBody>
      </p:sp>
      <p:pic>
        <p:nvPicPr>
          <p:cNvPr id="4" name="图片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8000" y="396000"/>
            <a:ext cx="1233073" cy="432058"/>
          </a:xfrm>
          <a:prstGeom prst="rect">
            <a:avLst/>
          </a:prstGeom>
        </p:spPr>
      </p:pic>
      <p:grpSp>
        <p:nvGrpSpPr>
          <p:cNvPr id="30" name="组合 29"/>
          <p:cNvGrpSpPr/>
          <p:nvPr userDrawn="1"/>
        </p:nvGrpSpPr>
        <p:grpSpPr>
          <a:xfrm>
            <a:off x="10202545" y="574675"/>
            <a:ext cx="1890713" cy="6853238"/>
            <a:chOff x="10271125" y="414337"/>
            <a:chExt cx="1890713" cy="6853238"/>
          </a:xfrm>
          <a:gradFill>
            <a:gsLst>
              <a:gs pos="0">
                <a:schemeClr val="bg1"/>
              </a:gs>
              <a:gs pos="20000">
                <a:schemeClr val="bg1"/>
              </a:gs>
              <a:gs pos="40000">
                <a:schemeClr val="bg1">
                  <a:lumMod val="95000"/>
                </a:schemeClr>
              </a:gs>
              <a:gs pos="100000">
                <a:schemeClr val="bg1">
                  <a:lumMod val="95000"/>
                </a:schemeClr>
              </a:gs>
            </a:gsLst>
            <a:lin ang="2700000" scaled="0"/>
          </a:gradFill>
        </p:grpSpPr>
        <p:sp>
          <p:nvSpPr>
            <p:cNvPr id="9" name="Rectangle 5"/>
            <p:cNvSpPr>
              <a:spLocks noChangeArrowheads="1"/>
            </p:cNvSpPr>
            <p:nvPr userDrawn="1"/>
          </p:nvSpPr>
          <p:spPr bwMode="auto">
            <a:xfrm>
              <a:off x="10571163" y="1865312"/>
              <a:ext cx="111125" cy="763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userDrawn="1"/>
          </p:nvSpPr>
          <p:spPr bwMode="auto">
            <a:xfrm>
              <a:off x="10271125" y="274002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7"/>
            <p:cNvSpPr>
              <a:spLocks noChangeArrowheads="1"/>
            </p:cNvSpPr>
            <p:nvPr userDrawn="1"/>
          </p:nvSpPr>
          <p:spPr bwMode="auto">
            <a:xfrm>
              <a:off x="10571163" y="3608387"/>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p:cNvSpPr>
            <p:nvPr userDrawn="1"/>
          </p:nvSpPr>
          <p:spPr bwMode="auto">
            <a:xfrm>
              <a:off x="10271125" y="4481512"/>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userDrawn="1"/>
          </p:nvSpPr>
          <p:spPr bwMode="auto">
            <a:xfrm>
              <a:off x="10571163" y="534035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0"/>
            <p:cNvSpPr>
              <a:spLocks/>
            </p:cNvSpPr>
            <p:nvPr userDrawn="1"/>
          </p:nvSpPr>
          <p:spPr bwMode="auto">
            <a:xfrm>
              <a:off x="10271125" y="6215062"/>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1"/>
            <p:cNvSpPr>
              <a:spLocks noChangeArrowheads="1"/>
            </p:cNvSpPr>
            <p:nvPr userDrawn="1"/>
          </p:nvSpPr>
          <p:spPr bwMode="auto">
            <a:xfrm>
              <a:off x="11160125" y="113982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
            <p:cNvSpPr>
              <a:spLocks/>
            </p:cNvSpPr>
            <p:nvPr userDrawn="1"/>
          </p:nvSpPr>
          <p:spPr bwMode="auto">
            <a:xfrm>
              <a:off x="10861675" y="2012950"/>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3 w 978"/>
                <a:gd name="T11" fmla="*/ 897 h 1050"/>
                <a:gd name="T12" fmla="*/ 489 w 978"/>
                <a:gd name="T13" fmla="*/ 207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3" y="897"/>
                  </a:lnTo>
                  <a:lnTo>
                    <a:pt x="489" y="207"/>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3"/>
            <p:cNvSpPr>
              <a:spLocks noChangeArrowheads="1"/>
            </p:cNvSpPr>
            <p:nvPr userDrawn="1"/>
          </p:nvSpPr>
          <p:spPr bwMode="auto">
            <a:xfrm>
              <a:off x="11160125" y="288290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4"/>
            <p:cNvSpPr>
              <a:spLocks/>
            </p:cNvSpPr>
            <p:nvPr userDrawn="1"/>
          </p:nvSpPr>
          <p:spPr bwMode="auto">
            <a:xfrm>
              <a:off x="10861675" y="375602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3 w 978"/>
                <a:gd name="T11" fmla="*/ 897 h 1050"/>
                <a:gd name="T12" fmla="*/ 489 w 978"/>
                <a:gd name="T13" fmla="*/ 207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3" y="897"/>
                  </a:lnTo>
                  <a:lnTo>
                    <a:pt x="489" y="207"/>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5"/>
            <p:cNvSpPr>
              <a:spLocks noChangeArrowheads="1"/>
            </p:cNvSpPr>
            <p:nvPr userDrawn="1"/>
          </p:nvSpPr>
          <p:spPr bwMode="auto">
            <a:xfrm>
              <a:off x="11160125" y="4614862"/>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
            <p:cNvSpPr>
              <a:spLocks/>
            </p:cNvSpPr>
            <p:nvPr userDrawn="1"/>
          </p:nvSpPr>
          <p:spPr bwMode="auto">
            <a:xfrm>
              <a:off x="10861675" y="548957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6 h 1050"/>
                <a:gd name="T10" fmla="*/ 223 w 978"/>
                <a:gd name="T11" fmla="*/ 896 h 1050"/>
                <a:gd name="T12" fmla="*/ 489 w 978"/>
                <a:gd name="T13" fmla="*/ 206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6"/>
                  </a:lnTo>
                  <a:lnTo>
                    <a:pt x="223" y="896"/>
                  </a:lnTo>
                  <a:lnTo>
                    <a:pt x="489" y="206"/>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7"/>
            <p:cNvSpPr>
              <a:spLocks noChangeArrowheads="1"/>
            </p:cNvSpPr>
            <p:nvPr userDrawn="1"/>
          </p:nvSpPr>
          <p:spPr bwMode="auto">
            <a:xfrm>
              <a:off x="11160125" y="635635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8"/>
            <p:cNvSpPr>
              <a:spLocks noChangeArrowheads="1"/>
            </p:cNvSpPr>
            <p:nvPr userDrawn="1"/>
          </p:nvSpPr>
          <p:spPr bwMode="auto">
            <a:xfrm>
              <a:off x="11750675" y="414337"/>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
            <p:cNvSpPr>
              <a:spLocks/>
            </p:cNvSpPr>
            <p:nvPr userDrawn="1"/>
          </p:nvSpPr>
          <p:spPr bwMode="auto">
            <a:xfrm>
              <a:off x="11450638" y="1287462"/>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0"/>
            <p:cNvSpPr>
              <a:spLocks noChangeArrowheads="1"/>
            </p:cNvSpPr>
            <p:nvPr userDrawn="1"/>
          </p:nvSpPr>
          <p:spPr bwMode="auto">
            <a:xfrm>
              <a:off x="11750675" y="215582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
            <p:cNvSpPr>
              <a:spLocks/>
            </p:cNvSpPr>
            <p:nvPr userDrawn="1"/>
          </p:nvSpPr>
          <p:spPr bwMode="auto">
            <a:xfrm>
              <a:off x="11450638" y="3028950"/>
              <a:ext cx="711200" cy="763588"/>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2"/>
            <p:cNvSpPr>
              <a:spLocks noChangeArrowheads="1"/>
            </p:cNvSpPr>
            <p:nvPr userDrawn="1"/>
          </p:nvSpPr>
          <p:spPr bwMode="auto">
            <a:xfrm>
              <a:off x="11750675" y="388937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3"/>
            <p:cNvSpPr>
              <a:spLocks/>
            </p:cNvSpPr>
            <p:nvPr userDrawn="1"/>
          </p:nvSpPr>
          <p:spPr bwMode="auto">
            <a:xfrm>
              <a:off x="11450638" y="4762500"/>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24"/>
            <p:cNvSpPr>
              <a:spLocks noChangeArrowheads="1"/>
            </p:cNvSpPr>
            <p:nvPr userDrawn="1"/>
          </p:nvSpPr>
          <p:spPr bwMode="auto">
            <a:xfrm>
              <a:off x="11750675" y="5630862"/>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5"/>
            <p:cNvSpPr>
              <a:spLocks/>
            </p:cNvSpPr>
            <p:nvPr userDrawn="1"/>
          </p:nvSpPr>
          <p:spPr bwMode="auto">
            <a:xfrm>
              <a:off x="11450638" y="6505575"/>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灯片编号占位符 5"/>
          <p:cNvSpPr>
            <a:spLocks noGrp="1"/>
          </p:cNvSpPr>
          <p:nvPr>
            <p:ph type="sldNum" sz="quarter" idx="4"/>
          </p:nvPr>
        </p:nvSpPr>
        <p:spPr>
          <a:xfrm>
            <a:off x="10218658" y="6375400"/>
            <a:ext cx="116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350B7-0CA8-4C6D-8DE5-3BEA3DEF877E}" type="slidenum">
              <a:rPr lang="zh-CN" altLang="en-US" smtClean="0"/>
              <a:t>‹#›</a:t>
            </a:fld>
            <a:endParaRPr lang="zh-CN" altLang="en-US" dirty="0"/>
          </a:p>
        </p:txBody>
      </p:sp>
      <p:sp>
        <p:nvSpPr>
          <p:cNvPr id="32" name="日期占位符 3"/>
          <p:cNvSpPr>
            <a:spLocks noGrp="1"/>
          </p:cNvSpPr>
          <p:nvPr>
            <p:ph type="dt" sz="half" idx="2"/>
          </p:nvPr>
        </p:nvSpPr>
        <p:spPr>
          <a:xfrm>
            <a:off x="838200" y="6370637"/>
            <a:ext cx="10572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8CD9C-33C7-491C-A5F1-E9D75FDEDD77}" type="datetime1">
              <a:rPr lang="zh-CN" altLang="en-US" smtClean="0"/>
              <a:t>2017/8/30</a:t>
            </a:fld>
            <a:endParaRPr lang="zh-CN" altLang="en-US"/>
          </a:p>
        </p:txBody>
      </p:sp>
      <p:sp>
        <p:nvSpPr>
          <p:cNvPr id="33" name="页脚占位符 4"/>
          <p:cNvSpPr>
            <a:spLocks noGrp="1"/>
          </p:cNvSpPr>
          <p:nvPr>
            <p:ph type="ftr" sz="quarter" idx="3"/>
          </p:nvPr>
        </p:nvSpPr>
        <p:spPr>
          <a:xfrm>
            <a:off x="4038402" y="63706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310637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7" r:id="rId9"/>
    <p:sldLayoutId id="2147483658" r:id="rId10"/>
    <p:sldLayoutId id="2147483662" r:id="rId11"/>
    <p:sldLayoutId id="2147483660" r:id="rId12"/>
    <p:sldLayoutId id="2147483675" r:id="rId13"/>
  </p:sldLayoutIdLst>
  <p:timing>
    <p:tnLst>
      <p:par>
        <p:cTn id="1" dur="indefinite" restart="never" nodeType="tmRoot"/>
      </p:par>
    </p:tnLst>
  </p:timing>
  <p:txStyles>
    <p:titleStyle>
      <a:lvl1pPr algn="r"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占位符 1"/>
          <p:cNvSpPr>
            <a:spLocks noGrp="1"/>
          </p:cNvSpPr>
          <p:nvPr>
            <p:ph type="title"/>
          </p:nvPr>
        </p:nvSpPr>
        <p:spPr>
          <a:xfrm>
            <a:off x="827798" y="173818"/>
            <a:ext cx="9292726" cy="662782"/>
          </a:xfrm>
          <a:prstGeom prst="rect">
            <a:avLst/>
          </a:prstGeom>
          <a:ln>
            <a:noFill/>
          </a:ln>
        </p:spPr>
        <p:txBody>
          <a:bodyPr vert="horz" lIns="91440" tIns="45720" rIns="91440" bIns="45720" rtlCol="0" anchor="b" anchorCtr="0">
            <a:normAutofit/>
          </a:bodyPr>
          <a:lstStyle/>
          <a:p>
            <a:r>
              <a:rPr lang="zh-CN" altLang="en-US" dirty="0" smtClean="0"/>
              <a:t>单击此处编辑母版标题样式</a:t>
            </a:r>
            <a:endParaRPr lang="zh-CN" altLang="en-US" dirty="0"/>
          </a:p>
        </p:txBody>
      </p:sp>
      <p:pic>
        <p:nvPicPr>
          <p:cNvPr id="4" name="图片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0727" y="404542"/>
            <a:ext cx="1233073" cy="432058"/>
          </a:xfrm>
          <a:prstGeom prst="rect">
            <a:avLst/>
          </a:prstGeom>
        </p:spPr>
      </p:pic>
      <p:grpSp>
        <p:nvGrpSpPr>
          <p:cNvPr id="30" name="组合 29"/>
          <p:cNvGrpSpPr/>
          <p:nvPr userDrawn="1"/>
        </p:nvGrpSpPr>
        <p:grpSpPr>
          <a:xfrm>
            <a:off x="10202545" y="574675"/>
            <a:ext cx="1890713" cy="6853238"/>
            <a:chOff x="10271125" y="414337"/>
            <a:chExt cx="1890713" cy="6853238"/>
          </a:xfrm>
          <a:gradFill>
            <a:gsLst>
              <a:gs pos="0">
                <a:schemeClr val="bg1"/>
              </a:gs>
              <a:gs pos="20000">
                <a:schemeClr val="bg1"/>
              </a:gs>
              <a:gs pos="40000">
                <a:schemeClr val="bg1">
                  <a:lumMod val="95000"/>
                </a:schemeClr>
              </a:gs>
              <a:gs pos="100000">
                <a:schemeClr val="bg1">
                  <a:lumMod val="95000"/>
                </a:schemeClr>
              </a:gs>
            </a:gsLst>
            <a:lin ang="2700000" scaled="0"/>
          </a:gradFill>
        </p:grpSpPr>
        <p:sp>
          <p:nvSpPr>
            <p:cNvPr id="9" name="Rectangle 5"/>
            <p:cNvSpPr>
              <a:spLocks noChangeArrowheads="1"/>
            </p:cNvSpPr>
            <p:nvPr userDrawn="1"/>
          </p:nvSpPr>
          <p:spPr bwMode="auto">
            <a:xfrm>
              <a:off x="10571163" y="1865312"/>
              <a:ext cx="111125" cy="763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6"/>
            <p:cNvSpPr>
              <a:spLocks/>
            </p:cNvSpPr>
            <p:nvPr userDrawn="1"/>
          </p:nvSpPr>
          <p:spPr bwMode="auto">
            <a:xfrm>
              <a:off x="10271125" y="274002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Rectangle 7"/>
            <p:cNvSpPr>
              <a:spLocks noChangeArrowheads="1"/>
            </p:cNvSpPr>
            <p:nvPr userDrawn="1"/>
          </p:nvSpPr>
          <p:spPr bwMode="auto">
            <a:xfrm>
              <a:off x="10571163" y="3608387"/>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8"/>
            <p:cNvSpPr>
              <a:spLocks/>
            </p:cNvSpPr>
            <p:nvPr userDrawn="1"/>
          </p:nvSpPr>
          <p:spPr bwMode="auto">
            <a:xfrm>
              <a:off x="10271125" y="4481512"/>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Rectangle 9"/>
            <p:cNvSpPr>
              <a:spLocks noChangeArrowheads="1"/>
            </p:cNvSpPr>
            <p:nvPr userDrawn="1"/>
          </p:nvSpPr>
          <p:spPr bwMode="auto">
            <a:xfrm>
              <a:off x="10571163" y="534035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0"/>
            <p:cNvSpPr>
              <a:spLocks/>
            </p:cNvSpPr>
            <p:nvPr userDrawn="1"/>
          </p:nvSpPr>
          <p:spPr bwMode="auto">
            <a:xfrm>
              <a:off x="10271125" y="6215062"/>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Rectangle 11"/>
            <p:cNvSpPr>
              <a:spLocks noChangeArrowheads="1"/>
            </p:cNvSpPr>
            <p:nvPr userDrawn="1"/>
          </p:nvSpPr>
          <p:spPr bwMode="auto">
            <a:xfrm>
              <a:off x="11160125" y="113982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12"/>
            <p:cNvSpPr>
              <a:spLocks/>
            </p:cNvSpPr>
            <p:nvPr userDrawn="1"/>
          </p:nvSpPr>
          <p:spPr bwMode="auto">
            <a:xfrm>
              <a:off x="10861675" y="2012950"/>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3 w 978"/>
                <a:gd name="T11" fmla="*/ 897 h 1050"/>
                <a:gd name="T12" fmla="*/ 489 w 978"/>
                <a:gd name="T13" fmla="*/ 207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3" y="897"/>
                  </a:lnTo>
                  <a:lnTo>
                    <a:pt x="489" y="207"/>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Rectangle 13"/>
            <p:cNvSpPr>
              <a:spLocks noChangeArrowheads="1"/>
            </p:cNvSpPr>
            <p:nvPr userDrawn="1"/>
          </p:nvSpPr>
          <p:spPr bwMode="auto">
            <a:xfrm>
              <a:off x="11160125" y="288290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4"/>
            <p:cNvSpPr>
              <a:spLocks/>
            </p:cNvSpPr>
            <p:nvPr userDrawn="1"/>
          </p:nvSpPr>
          <p:spPr bwMode="auto">
            <a:xfrm>
              <a:off x="10861675" y="375602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7 h 1050"/>
                <a:gd name="T10" fmla="*/ 223 w 978"/>
                <a:gd name="T11" fmla="*/ 897 h 1050"/>
                <a:gd name="T12" fmla="*/ 489 w 978"/>
                <a:gd name="T13" fmla="*/ 207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7"/>
                  </a:lnTo>
                  <a:lnTo>
                    <a:pt x="223" y="897"/>
                  </a:lnTo>
                  <a:lnTo>
                    <a:pt x="489" y="207"/>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Rectangle 15"/>
            <p:cNvSpPr>
              <a:spLocks noChangeArrowheads="1"/>
            </p:cNvSpPr>
            <p:nvPr userDrawn="1"/>
          </p:nvSpPr>
          <p:spPr bwMode="auto">
            <a:xfrm>
              <a:off x="11160125" y="4614862"/>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6"/>
            <p:cNvSpPr>
              <a:spLocks/>
            </p:cNvSpPr>
            <p:nvPr userDrawn="1"/>
          </p:nvSpPr>
          <p:spPr bwMode="auto">
            <a:xfrm>
              <a:off x="10861675" y="5489575"/>
              <a:ext cx="709613" cy="762000"/>
            </a:xfrm>
            <a:custGeom>
              <a:avLst/>
              <a:gdLst>
                <a:gd name="T0" fmla="*/ 574 w 978"/>
                <a:gd name="T1" fmla="*/ 0 h 1050"/>
                <a:gd name="T2" fmla="*/ 404 w 978"/>
                <a:gd name="T3" fmla="*/ 0 h 1050"/>
                <a:gd name="T4" fmla="*/ 0 w 978"/>
                <a:gd name="T5" fmla="*/ 1050 h 1050"/>
                <a:gd name="T6" fmla="*/ 649 w 978"/>
                <a:gd name="T7" fmla="*/ 1050 h 1050"/>
                <a:gd name="T8" fmla="*/ 590 w 978"/>
                <a:gd name="T9" fmla="*/ 896 h 1050"/>
                <a:gd name="T10" fmla="*/ 223 w 978"/>
                <a:gd name="T11" fmla="*/ 896 h 1050"/>
                <a:gd name="T12" fmla="*/ 489 w 978"/>
                <a:gd name="T13" fmla="*/ 206 h 1050"/>
                <a:gd name="T14" fmla="*/ 813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0" y="896"/>
                  </a:lnTo>
                  <a:lnTo>
                    <a:pt x="223" y="896"/>
                  </a:lnTo>
                  <a:lnTo>
                    <a:pt x="489" y="206"/>
                  </a:lnTo>
                  <a:lnTo>
                    <a:pt x="813"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Rectangle 17"/>
            <p:cNvSpPr>
              <a:spLocks noChangeArrowheads="1"/>
            </p:cNvSpPr>
            <p:nvPr userDrawn="1"/>
          </p:nvSpPr>
          <p:spPr bwMode="auto">
            <a:xfrm>
              <a:off x="11160125" y="6356350"/>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Rectangle 18"/>
            <p:cNvSpPr>
              <a:spLocks noChangeArrowheads="1"/>
            </p:cNvSpPr>
            <p:nvPr userDrawn="1"/>
          </p:nvSpPr>
          <p:spPr bwMode="auto">
            <a:xfrm>
              <a:off x="11750675" y="414337"/>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19"/>
            <p:cNvSpPr>
              <a:spLocks/>
            </p:cNvSpPr>
            <p:nvPr userDrawn="1"/>
          </p:nvSpPr>
          <p:spPr bwMode="auto">
            <a:xfrm>
              <a:off x="11450638" y="1287462"/>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Rectangle 20"/>
            <p:cNvSpPr>
              <a:spLocks noChangeArrowheads="1"/>
            </p:cNvSpPr>
            <p:nvPr userDrawn="1"/>
          </p:nvSpPr>
          <p:spPr bwMode="auto">
            <a:xfrm>
              <a:off x="11750675" y="215582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Freeform 21"/>
            <p:cNvSpPr>
              <a:spLocks/>
            </p:cNvSpPr>
            <p:nvPr userDrawn="1"/>
          </p:nvSpPr>
          <p:spPr bwMode="auto">
            <a:xfrm>
              <a:off x="11450638" y="3028950"/>
              <a:ext cx="711200" cy="763588"/>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7 h 1050"/>
                <a:gd name="T10" fmla="*/ 224 w 978"/>
                <a:gd name="T11" fmla="*/ 897 h 1050"/>
                <a:gd name="T12" fmla="*/ 489 w 978"/>
                <a:gd name="T13" fmla="*/ 207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7"/>
                  </a:lnTo>
                  <a:lnTo>
                    <a:pt x="224" y="897"/>
                  </a:lnTo>
                  <a:lnTo>
                    <a:pt x="489" y="207"/>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Rectangle 22"/>
            <p:cNvSpPr>
              <a:spLocks noChangeArrowheads="1"/>
            </p:cNvSpPr>
            <p:nvPr userDrawn="1"/>
          </p:nvSpPr>
          <p:spPr bwMode="auto">
            <a:xfrm>
              <a:off x="11750675" y="3889375"/>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23"/>
            <p:cNvSpPr>
              <a:spLocks/>
            </p:cNvSpPr>
            <p:nvPr userDrawn="1"/>
          </p:nvSpPr>
          <p:spPr bwMode="auto">
            <a:xfrm>
              <a:off x="11450638" y="4762500"/>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Rectangle 24"/>
            <p:cNvSpPr>
              <a:spLocks noChangeArrowheads="1"/>
            </p:cNvSpPr>
            <p:nvPr userDrawn="1"/>
          </p:nvSpPr>
          <p:spPr bwMode="auto">
            <a:xfrm>
              <a:off x="11750675" y="5630862"/>
              <a:ext cx="111125" cy="76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25"/>
            <p:cNvSpPr>
              <a:spLocks/>
            </p:cNvSpPr>
            <p:nvPr userDrawn="1"/>
          </p:nvSpPr>
          <p:spPr bwMode="auto">
            <a:xfrm>
              <a:off x="11450638" y="6505575"/>
              <a:ext cx="711200" cy="762000"/>
            </a:xfrm>
            <a:custGeom>
              <a:avLst/>
              <a:gdLst>
                <a:gd name="T0" fmla="*/ 574 w 978"/>
                <a:gd name="T1" fmla="*/ 0 h 1050"/>
                <a:gd name="T2" fmla="*/ 404 w 978"/>
                <a:gd name="T3" fmla="*/ 0 h 1050"/>
                <a:gd name="T4" fmla="*/ 0 w 978"/>
                <a:gd name="T5" fmla="*/ 1050 h 1050"/>
                <a:gd name="T6" fmla="*/ 649 w 978"/>
                <a:gd name="T7" fmla="*/ 1050 h 1050"/>
                <a:gd name="T8" fmla="*/ 591 w 978"/>
                <a:gd name="T9" fmla="*/ 896 h 1050"/>
                <a:gd name="T10" fmla="*/ 224 w 978"/>
                <a:gd name="T11" fmla="*/ 896 h 1050"/>
                <a:gd name="T12" fmla="*/ 489 w 978"/>
                <a:gd name="T13" fmla="*/ 206 h 1050"/>
                <a:gd name="T14" fmla="*/ 814 w 978"/>
                <a:gd name="T15" fmla="*/ 1050 h 1050"/>
                <a:gd name="T16" fmla="*/ 978 w 978"/>
                <a:gd name="T17" fmla="*/ 1050 h 1050"/>
                <a:gd name="T18" fmla="*/ 574 w 978"/>
                <a:gd name="T1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050">
                  <a:moveTo>
                    <a:pt x="574" y="0"/>
                  </a:moveTo>
                  <a:lnTo>
                    <a:pt x="404" y="0"/>
                  </a:lnTo>
                  <a:lnTo>
                    <a:pt x="0" y="1050"/>
                  </a:lnTo>
                  <a:lnTo>
                    <a:pt x="649" y="1050"/>
                  </a:lnTo>
                  <a:lnTo>
                    <a:pt x="591" y="896"/>
                  </a:lnTo>
                  <a:lnTo>
                    <a:pt x="224" y="896"/>
                  </a:lnTo>
                  <a:lnTo>
                    <a:pt x="489" y="206"/>
                  </a:lnTo>
                  <a:lnTo>
                    <a:pt x="814" y="1050"/>
                  </a:lnTo>
                  <a:lnTo>
                    <a:pt x="978" y="1050"/>
                  </a:lnTo>
                  <a:lnTo>
                    <a:pt x="5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1" name="灯片编号占位符 5"/>
          <p:cNvSpPr>
            <a:spLocks noGrp="1"/>
          </p:cNvSpPr>
          <p:nvPr>
            <p:ph type="sldNum" sz="quarter" idx="4"/>
          </p:nvPr>
        </p:nvSpPr>
        <p:spPr>
          <a:xfrm>
            <a:off x="10218658" y="6375400"/>
            <a:ext cx="116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350B7-0CA8-4C6D-8DE5-3BEA3DEF877E}"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32" name="日期占位符 3"/>
          <p:cNvSpPr>
            <a:spLocks noGrp="1"/>
          </p:cNvSpPr>
          <p:nvPr>
            <p:ph type="dt" sz="half" idx="2"/>
          </p:nvPr>
        </p:nvSpPr>
        <p:spPr>
          <a:xfrm>
            <a:off x="838200" y="6370637"/>
            <a:ext cx="10572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8CD9C-33C7-491C-A5F1-E9D75FDEDD77}" type="datetime1">
              <a:rPr lang="zh-CN" altLang="en-US" smtClean="0">
                <a:solidFill>
                  <a:prstClr val="black">
                    <a:tint val="75000"/>
                  </a:prstClr>
                </a:solidFill>
              </a:rPr>
              <a:pPr/>
              <a:t>2017/8/30</a:t>
            </a:fld>
            <a:endParaRPr lang="zh-CN" altLang="en-US">
              <a:solidFill>
                <a:prstClr val="black">
                  <a:tint val="75000"/>
                </a:prstClr>
              </a:solidFill>
            </a:endParaRPr>
          </a:p>
        </p:txBody>
      </p:sp>
      <p:sp>
        <p:nvSpPr>
          <p:cNvPr id="33" name="页脚占位符 4"/>
          <p:cNvSpPr>
            <a:spLocks noGrp="1"/>
          </p:cNvSpPr>
          <p:nvPr>
            <p:ph type="ftr" sz="quarter" idx="3"/>
          </p:nvPr>
        </p:nvSpPr>
        <p:spPr>
          <a:xfrm>
            <a:off x="4038402" y="63706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solidFill>
                <a:prstClr val="black">
                  <a:tint val="75000"/>
                </a:prstClr>
              </a:solidFill>
            </a:endParaRPr>
          </a:p>
        </p:txBody>
      </p:sp>
    </p:spTree>
    <p:extLst>
      <p:ext uri="{BB962C8B-B14F-4D97-AF65-F5344CB8AC3E}">
        <p14:creationId xmlns:p14="http://schemas.microsoft.com/office/powerpoint/2010/main" val="16805565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zizhanghao.taobao.com/" TargetMode="External"/><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slideLayout" Target="../slideLayouts/slideLayout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31.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9" Type="http://schemas.openxmlformats.org/officeDocument/2006/relationships/tags" Target="../tags/tag127.xml"/><Relationship Id="rId3" Type="http://schemas.openxmlformats.org/officeDocument/2006/relationships/tags" Target="../tags/tag91.xml"/><Relationship Id="rId21" Type="http://schemas.openxmlformats.org/officeDocument/2006/relationships/tags" Target="../tags/tag109.xml"/><Relationship Id="rId34" Type="http://schemas.openxmlformats.org/officeDocument/2006/relationships/tags" Target="../tags/tag122.xml"/><Relationship Id="rId42" Type="http://schemas.openxmlformats.org/officeDocument/2006/relationships/notesSlide" Target="../notesSlides/notesSlide13.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41" Type="http://schemas.openxmlformats.org/officeDocument/2006/relationships/slideLayout" Target="../slideLayouts/slideLayout8.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3" Type="http://schemas.openxmlformats.org/officeDocument/2006/relationships/tags" Target="../tags/tag131.xml"/><Relationship Id="rId21" Type="http://schemas.openxmlformats.org/officeDocument/2006/relationships/image" Target="../media/image58.png"/><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notesSlide" Target="../notesSlides/notesSlide16.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10" Type="http://schemas.openxmlformats.org/officeDocument/2006/relationships/tags" Target="../tags/tag138.xml"/><Relationship Id="rId19" Type="http://schemas.openxmlformats.org/officeDocument/2006/relationships/slideLayout" Target="../slideLayouts/slideLayout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image" Target="../media/image5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菜鸟</a:t>
            </a:r>
            <a:r>
              <a:rPr lang="en-US" altLang="zh-CN" dirty="0" smtClean="0"/>
              <a:t>-</a:t>
            </a:r>
            <a:r>
              <a:rPr lang="zh-CN" altLang="en-US" dirty="0"/>
              <a:t>仓</a:t>
            </a:r>
            <a:r>
              <a:rPr lang="zh-CN" altLang="en-US" dirty="0" smtClean="0"/>
              <a:t>配商家客诉培训</a:t>
            </a:r>
            <a:endParaRPr lang="zh-CN" altLang="en-US" dirty="0"/>
          </a:p>
        </p:txBody>
      </p:sp>
    </p:spTree>
    <p:extLst>
      <p:ext uri="{BB962C8B-B14F-4D97-AF65-F5344CB8AC3E}">
        <p14:creationId xmlns:p14="http://schemas.microsoft.com/office/powerpoint/2010/main" val="255599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354550" y="900338"/>
            <a:ext cx="1925011" cy="408448"/>
          </a:xfrm>
          <a:prstGeom prst="rect">
            <a:avLst/>
          </a:prstGeom>
        </p:spPr>
        <p:txBody>
          <a:bodyPr lIns="0" tIns="0" rIns="0" bIns="0" anchor="b">
            <a:no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solidFill>
                  <a:srgbClr val="9988B3"/>
                </a:solidFill>
                <a:latin typeface="微软雅黑" panose="020B0503020204020204" pitchFamily="34" charset="-122"/>
                <a:ea typeface="微软雅黑" panose="020B0503020204020204" pitchFamily="34" charset="-122"/>
              </a:rPr>
              <a:t>投诉范例</a:t>
            </a:r>
            <a:endParaRPr lang="zh-CN" altLang="en-US" sz="2000" b="1" dirty="0">
              <a:solidFill>
                <a:srgbClr val="9988B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900650" y="1444401"/>
            <a:ext cx="8820343" cy="4739425"/>
          </a:xfrm>
          <a:prstGeom prst="rect">
            <a:avLst/>
          </a:prstGeom>
        </p:spPr>
      </p:pic>
      <p:sp>
        <p:nvSpPr>
          <p:cNvPr id="5" name="文本框 4"/>
          <p:cNvSpPr txBox="1"/>
          <p:nvPr/>
        </p:nvSpPr>
        <p:spPr>
          <a:xfrm>
            <a:off x="8123906" y="5135743"/>
            <a:ext cx="3521993" cy="732508"/>
          </a:xfrm>
          <a:prstGeom prst="rect">
            <a:avLst/>
          </a:prstGeom>
          <a:noFill/>
          <a:ln>
            <a:solidFill>
              <a:srgbClr val="00B050"/>
            </a:solidFill>
          </a:ln>
        </p:spPr>
        <p:txBody>
          <a:bodyPr wrap="square" rtlCol="0">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部分投诉场景拆分到三级场景提供给用户凭证样板。点击图片可以放大。</a:t>
            </a:r>
            <a:endParaRPr lang="en-US" altLang="zh-CN" sz="1600" b="1" dirty="0" smtClean="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5950846" y="5501997"/>
            <a:ext cx="217306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765599" y="1799321"/>
            <a:ext cx="3175800" cy="732508"/>
          </a:xfrm>
          <a:prstGeom prst="rect">
            <a:avLst/>
          </a:prstGeom>
          <a:ln>
            <a:solidFill>
              <a:schemeClr val="accent2">
                <a:lumMod val="75000"/>
              </a:schemeClr>
            </a:solidFill>
          </a:ln>
        </p:spPr>
        <p:txBody>
          <a:bodyPr wrap="square">
            <a:spAutoFit/>
          </a:bodyPr>
          <a:lstStyle/>
          <a:p>
            <a:pPr>
              <a:lnSpc>
                <a:spcPct val="130000"/>
              </a:lnSpc>
            </a:pPr>
            <a:r>
              <a:rPr lang="zh-CN" altLang="en-US" sz="1600" b="1" dirty="0">
                <a:latin typeface="微软雅黑" panose="020B0503020204020204" pitchFamily="34" charset="-122"/>
                <a:ea typeface="微软雅黑" panose="020B0503020204020204" pitchFamily="34" charset="-122"/>
              </a:rPr>
              <a:t>输入单号，点击搜索，自动跳出物流单号，订单类型和订单状态</a:t>
            </a:r>
            <a:endParaRPr lang="en-US" altLang="zh-CN" sz="1600" b="1"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718518" y="2076675"/>
            <a:ext cx="20470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7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29" y="1674254"/>
            <a:ext cx="9193579" cy="4727956"/>
          </a:xfrm>
          <a:prstGeom prst="rect">
            <a:avLst/>
          </a:prstGeom>
        </p:spPr>
      </p:pic>
      <p:sp>
        <p:nvSpPr>
          <p:cNvPr id="3" name="矩形 2"/>
          <p:cNvSpPr/>
          <p:nvPr/>
        </p:nvSpPr>
        <p:spPr>
          <a:xfrm>
            <a:off x="10288611" y="4667532"/>
            <a:ext cx="1485900" cy="1532727"/>
          </a:xfrm>
          <a:prstGeom prst="rect">
            <a:avLst/>
          </a:prstGeom>
        </p:spPr>
        <p:txBody>
          <a:bodyPr wrap="square">
            <a:spAutoFit/>
          </a:bodyPr>
          <a:lstStyle/>
          <a:p>
            <a:pPr>
              <a:lnSpc>
                <a:spcPct val="130000"/>
              </a:lnSpc>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个服务记录</a:t>
            </a:r>
            <a:endParaRPr lang="en-US" altLang="zh-CN" b="1"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咨询工单、在线服务、投诉服务</a:t>
            </a:r>
            <a:endParaRPr lang="en-US" altLang="zh-CN" dirty="0">
              <a:latin typeface="微软雅黑" panose="020B0503020204020204" pitchFamily="34" charset="-122"/>
              <a:ea typeface="微软雅黑" panose="020B0503020204020204" pitchFamily="34" charset="-122"/>
            </a:endParaRPr>
          </a:p>
        </p:txBody>
      </p:sp>
      <p:sp>
        <p:nvSpPr>
          <p:cNvPr id="4" name="矩形 3"/>
          <p:cNvSpPr/>
          <p:nvPr/>
        </p:nvSpPr>
        <p:spPr>
          <a:xfrm>
            <a:off x="2328862" y="4672013"/>
            <a:ext cx="4471988" cy="12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V="1">
            <a:off x="6559573" y="5267607"/>
            <a:ext cx="3529012" cy="25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4.箭头指左菜单"/>
          <p:cNvSpPr/>
          <p:nvPr/>
        </p:nvSpPr>
        <p:spPr>
          <a:xfrm>
            <a:off x="0" y="821964"/>
            <a:ext cx="1931831" cy="85229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02</a:t>
            </a:r>
            <a:r>
              <a:rPr lang="zh-CN" altLang="en-US" sz="1600" b="1" dirty="0" smtClean="0">
                <a:latin typeface="微软雅黑" panose="020B0503020204020204" pitchFamily="34" charset="-122"/>
                <a:ea typeface="微软雅黑" panose="020B0503020204020204" pitchFamily="34" charset="-122"/>
              </a:rPr>
              <a:t>服务中心功能</a:t>
            </a:r>
            <a:endParaRPr 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402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395536" y="951854"/>
            <a:ext cx="1729478" cy="346216"/>
          </a:xfrm>
          <a:prstGeom prst="rect">
            <a:avLst/>
          </a:prstGeom>
        </p:spPr>
        <p:txBody>
          <a:bodyPr lIns="0" tIns="0" rIns="0" bIns="0" anchor="b">
            <a:no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solidFill>
                  <a:srgbClr val="9988B3"/>
                </a:solidFill>
                <a:latin typeface="微软雅黑" panose="020B0503020204020204" pitchFamily="34" charset="-122"/>
                <a:ea typeface="微软雅黑" panose="020B0503020204020204" pitchFamily="34" charset="-122"/>
              </a:rPr>
              <a:t>服务记录</a:t>
            </a:r>
            <a:endParaRPr lang="zh-CN" altLang="en-US" sz="2000" b="1" dirty="0">
              <a:solidFill>
                <a:srgbClr val="9988B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41633" y="1612395"/>
            <a:ext cx="8800621" cy="4622918"/>
          </a:xfrm>
          <a:prstGeom prst="rect">
            <a:avLst/>
          </a:prstGeom>
        </p:spPr>
      </p:pic>
      <p:sp>
        <p:nvSpPr>
          <p:cNvPr id="4" name="文本框 3"/>
          <p:cNvSpPr txBox="1"/>
          <p:nvPr/>
        </p:nvSpPr>
        <p:spPr>
          <a:xfrm>
            <a:off x="10000861" y="1283783"/>
            <a:ext cx="1986352" cy="1661609"/>
          </a:xfrm>
          <a:prstGeom prst="rect">
            <a:avLst/>
          </a:prstGeom>
          <a:noFill/>
          <a:ln w="28575">
            <a:solidFill>
              <a:srgbClr val="92D050"/>
            </a:solidFill>
          </a:ln>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用户可以查看全渠道的服务记录，包含咨询工单记录、在线服务记录、投诉服务记录。</a:t>
            </a:r>
            <a:endParaRPr lang="en-US" altLang="zh-CN" sz="1600" dirty="0" smtClean="0">
              <a:latin typeface="微软雅黑" panose="020B0503020204020204" pitchFamily="34" charset="-122"/>
              <a:ea typeface="微软雅黑" panose="020B0503020204020204" pitchFamily="34" charset="-122"/>
            </a:endParaRPr>
          </a:p>
        </p:txBody>
      </p:sp>
      <p:sp>
        <p:nvSpPr>
          <p:cNvPr id="6" name="矩形 5"/>
          <p:cNvSpPr/>
          <p:nvPr/>
        </p:nvSpPr>
        <p:spPr>
          <a:xfrm>
            <a:off x="671513" y="1498600"/>
            <a:ext cx="4229100" cy="5969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4900613" y="1743075"/>
            <a:ext cx="5100248" cy="57152"/>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25014" y="973725"/>
            <a:ext cx="5702300"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商家工作台→服务中心→点击我的服务记录</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720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8" y="1674254"/>
            <a:ext cx="8890320" cy="4572000"/>
          </a:xfrm>
          <a:prstGeom prst="rect">
            <a:avLst/>
          </a:prstGeom>
        </p:spPr>
      </p:pic>
      <p:sp>
        <p:nvSpPr>
          <p:cNvPr id="3" name="矩形 2"/>
          <p:cNvSpPr/>
          <p:nvPr/>
        </p:nvSpPr>
        <p:spPr>
          <a:xfrm>
            <a:off x="9615108" y="2674117"/>
            <a:ext cx="2781300" cy="852541"/>
          </a:xfrm>
          <a:prstGeom prst="rect">
            <a:avLst/>
          </a:prstGeom>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个搜索框</a:t>
            </a:r>
            <a:endParaRPr lang="en-US" altLang="zh-CN" sz="2000"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常见问题搜索</a:t>
            </a:r>
            <a:r>
              <a:rPr lang="en-US" altLang="zh-CN" dirty="0">
                <a:latin typeface="微软雅黑" panose="020B0503020204020204" pitchFamily="34" charset="-122"/>
                <a:ea typeface="微软雅黑" panose="020B0503020204020204" pitchFamily="34" charset="-122"/>
              </a:rPr>
              <a:t>&amp;</a:t>
            </a:r>
            <a:r>
              <a:rPr lang="zh-CN" altLang="en-US" dirty="0">
                <a:latin typeface="微软雅黑" panose="020B0503020204020204" pitchFamily="34" charset="-122"/>
                <a:ea typeface="微软雅黑" panose="020B0503020204020204" pitchFamily="34" charset="-122"/>
              </a:rPr>
              <a:t>精准搜索</a:t>
            </a:r>
            <a:endParaRPr lang="en-US" altLang="zh-CN" dirty="0">
              <a:latin typeface="微软雅黑" panose="020B0503020204020204" pitchFamily="34" charset="-122"/>
              <a:ea typeface="微软雅黑" panose="020B0503020204020204" pitchFamily="34" charset="-122"/>
            </a:endParaRPr>
          </a:p>
        </p:txBody>
      </p:sp>
      <p:sp>
        <p:nvSpPr>
          <p:cNvPr id="4" name="4.箭头指左菜单"/>
          <p:cNvSpPr/>
          <p:nvPr/>
        </p:nvSpPr>
        <p:spPr>
          <a:xfrm>
            <a:off x="0" y="821964"/>
            <a:ext cx="1931831" cy="85229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02</a:t>
            </a:r>
            <a:r>
              <a:rPr lang="zh-CN" altLang="en-US" sz="1600" b="1" dirty="0" smtClean="0">
                <a:latin typeface="微软雅黑" panose="020B0503020204020204" pitchFamily="34" charset="-122"/>
                <a:ea typeface="微软雅黑" panose="020B0503020204020204" pitchFamily="34" charset="-122"/>
              </a:rPr>
              <a:t>服务中心功能</a:t>
            </a:r>
            <a:endParaRPr lang="en-US" sz="1600" b="1" dirty="0">
              <a:latin typeface="微软雅黑" panose="020B0503020204020204" pitchFamily="34" charset="-122"/>
              <a:ea typeface="微软雅黑" panose="020B0503020204020204" pitchFamily="34" charset="-122"/>
            </a:endParaRPr>
          </a:p>
        </p:txBody>
      </p:sp>
      <p:sp>
        <p:nvSpPr>
          <p:cNvPr id="5" name="矩形 4"/>
          <p:cNvSpPr/>
          <p:nvPr/>
        </p:nvSpPr>
        <p:spPr>
          <a:xfrm>
            <a:off x="1814513" y="2971802"/>
            <a:ext cx="4357688" cy="417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V="1">
            <a:off x="6043044" y="3180636"/>
            <a:ext cx="3529012" cy="25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6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8735" y="1785844"/>
            <a:ext cx="2229676" cy="2973122"/>
          </a:xfrm>
          <a:prstGeom prst="rect">
            <a:avLst/>
          </a:prstGeom>
          <a:noFill/>
          <a:ln w="28575">
            <a:solidFill>
              <a:srgbClr val="92D050"/>
            </a:solidFill>
          </a:ln>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支持：</a:t>
            </a:r>
            <a:r>
              <a:rPr lang="zh-CN" altLang="en-US" sz="1600" b="1" dirty="0" smtClean="0">
                <a:solidFill>
                  <a:srgbClr val="FF0000"/>
                </a:solidFill>
                <a:latin typeface="微软雅黑" panose="020B0503020204020204" pitchFamily="34" charset="-122"/>
                <a:ea typeface="微软雅黑" panose="020B0503020204020204" pitchFamily="34" charset="-122"/>
              </a:rPr>
              <a:t>交易单、运单和物流单</a:t>
            </a:r>
            <a:r>
              <a:rPr lang="zh-CN" altLang="en-US" sz="1600" dirty="0" smtClean="0">
                <a:latin typeface="微软雅黑" panose="020B0503020204020204" pitchFamily="34" charset="-122"/>
                <a:ea typeface="微软雅黑" panose="020B0503020204020204" pitchFamily="34" charset="-122"/>
              </a:rPr>
              <a:t>的精确搜索</a:t>
            </a:r>
            <a:endParaRPr lang="en-US" altLang="zh-CN" sz="1600" dirty="0" smtClean="0">
              <a:latin typeface="微软雅黑" panose="020B0503020204020204" pitchFamily="34" charset="-122"/>
              <a:ea typeface="微软雅黑" panose="020B0503020204020204" pitchFamily="34" charset="-122"/>
            </a:endParaRPr>
          </a:p>
          <a:p>
            <a:pPr>
              <a:lnSpc>
                <a:spcPct val="130000"/>
              </a:lnSpc>
            </a:pPr>
            <a:r>
              <a:rPr lang="zh-CN" altLang="en-US" sz="1600" dirty="0" smtClean="0">
                <a:latin typeface="微软雅黑" panose="020B0503020204020204" pitchFamily="34" charset="-122"/>
                <a:ea typeface="微软雅黑" panose="020B0503020204020204" pitchFamily="34" charset="-122"/>
              </a:rPr>
              <a:t>匹配对应单号曾经发起过的服务记录，如投诉记录、咨询工单、在线服务</a:t>
            </a:r>
            <a:endParaRPr lang="en-US" altLang="zh-CN" sz="1600" dirty="0" smtClean="0">
              <a:latin typeface="微软雅黑" panose="020B0503020204020204" pitchFamily="34" charset="-122"/>
              <a:ea typeface="微软雅黑" panose="020B0503020204020204" pitchFamily="34" charset="-122"/>
            </a:endParaRPr>
          </a:p>
          <a:p>
            <a:pPr>
              <a:lnSpc>
                <a:spcPct val="130000"/>
              </a:lnSpc>
            </a:pPr>
            <a:endParaRPr lang="en-US" altLang="zh-CN" sz="1600" dirty="0">
              <a:latin typeface="微软雅黑" panose="020B0503020204020204" pitchFamily="34" charset="-122"/>
              <a:ea typeface="微软雅黑" panose="020B0503020204020204" pitchFamily="34" charset="-122"/>
            </a:endParaRPr>
          </a:p>
          <a:p>
            <a:pPr>
              <a:lnSpc>
                <a:spcPct val="130000"/>
              </a:lnSpc>
            </a:pPr>
            <a:r>
              <a:rPr lang="zh-CN" altLang="en-US" sz="1600" dirty="0" smtClean="0">
                <a:latin typeface="微软雅黑" panose="020B0503020204020204" pitchFamily="34" charset="-122"/>
                <a:ea typeface="微软雅黑" panose="020B0503020204020204" pitchFamily="34" charset="-122"/>
              </a:rPr>
              <a:t>同时支持</a:t>
            </a:r>
            <a:r>
              <a:rPr lang="zh-CN" altLang="en-US" sz="1600" b="1" dirty="0" smtClean="0">
                <a:solidFill>
                  <a:srgbClr val="FF0000"/>
                </a:solidFill>
                <a:latin typeface="微软雅黑" panose="020B0503020204020204" pitchFamily="34" charset="-122"/>
                <a:ea typeface="微软雅黑" panose="020B0503020204020204" pitchFamily="34" charset="-122"/>
              </a:rPr>
              <a:t>问题关键字</a:t>
            </a:r>
            <a:r>
              <a:rPr lang="zh-CN" altLang="en-US" sz="1600" dirty="0" smtClean="0">
                <a:latin typeface="微软雅黑" panose="020B0503020204020204" pitchFamily="34" charset="-122"/>
                <a:ea typeface="微软雅黑" panose="020B0503020204020204" pitchFamily="34" charset="-122"/>
              </a:rPr>
              <a:t>搜索</a:t>
            </a:r>
            <a:endParaRPr lang="en-US" altLang="zh-CN" sz="16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07" y="1571819"/>
            <a:ext cx="8574458" cy="4751707"/>
          </a:xfrm>
          <a:prstGeom prst="rect">
            <a:avLst/>
          </a:prstGeom>
        </p:spPr>
      </p:pic>
      <p:sp>
        <p:nvSpPr>
          <p:cNvPr id="4" name="矩形 3"/>
          <p:cNvSpPr/>
          <p:nvPr/>
        </p:nvSpPr>
        <p:spPr>
          <a:xfrm>
            <a:off x="589257" y="2257428"/>
            <a:ext cx="4756368" cy="49543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MH_SubTitle_1"/>
          <p:cNvSpPr/>
          <p:nvPr>
            <p:custDataLst>
              <p:tags r:id="rId1"/>
            </p:custDataLst>
          </p:nvPr>
        </p:nvSpPr>
        <p:spPr>
          <a:xfrm>
            <a:off x="447052" y="926096"/>
            <a:ext cx="1729478" cy="346216"/>
          </a:xfrm>
          <a:prstGeom prst="rect">
            <a:avLst/>
          </a:prstGeom>
        </p:spPr>
        <p:txBody>
          <a:bodyPr lIns="0" tIns="0" rIns="0" bIns="0" anchor="b">
            <a:norm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latin typeface="微软雅黑" panose="020B0503020204020204" pitchFamily="34" charset="-122"/>
                <a:ea typeface="微软雅黑" panose="020B0503020204020204" pitchFamily="34" charset="-122"/>
              </a:rPr>
              <a:t>搜索</a:t>
            </a:r>
            <a:endParaRPr lang="zh-CN" altLang="en-US" sz="2000" b="1"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V="1">
            <a:off x="4488375" y="2571750"/>
            <a:ext cx="5040360" cy="240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0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p:cNvSpPr/>
          <p:nvPr>
            <p:custDataLst>
              <p:tags r:id="rId1"/>
            </p:custDataLst>
          </p:nvPr>
        </p:nvSpPr>
        <p:spPr>
          <a:xfrm>
            <a:off x="903069" y="1107522"/>
            <a:ext cx="10874949" cy="346216"/>
          </a:xfrm>
          <a:prstGeom prst="rect">
            <a:avLst/>
          </a:prstGeom>
        </p:spPr>
        <p:txBody>
          <a:bodyPr lIns="0" tIns="0" rIns="0" bIns="0" anchor="b">
            <a:noAutofit/>
          </a:bodyPr>
          <a:lstStyle/>
          <a:p>
            <a:pPr>
              <a:defRPr/>
            </a:pPr>
            <a:r>
              <a:rPr lang="zh-CN" altLang="en-US" sz="1600" dirty="0" smtClean="0">
                <a:latin typeface="微软雅黑" panose="020B0503020204020204" pitchFamily="34" charset="-122"/>
                <a:ea typeface="微软雅黑" panose="020B0503020204020204" pitchFamily="34" charset="-122"/>
              </a:rPr>
              <a:t>下发到仓库</a:t>
            </a:r>
            <a:r>
              <a:rPr lang="en-US" altLang="zh-CN" sz="1600" dirty="0" smtClean="0">
                <a:latin typeface="微软雅黑" panose="020B0503020204020204" pitchFamily="34" charset="-122"/>
                <a:ea typeface="微软雅黑" panose="020B0503020204020204" pitchFamily="34" charset="-122"/>
              </a:rPr>
              <a:t>&amp;</a:t>
            </a:r>
            <a:r>
              <a:rPr lang="zh-CN" altLang="en-US" sz="1600" dirty="0" smtClean="0">
                <a:latin typeface="微软雅黑" panose="020B0503020204020204" pitchFamily="34" charset="-122"/>
                <a:ea typeface="微软雅黑" panose="020B0503020204020204" pitchFamily="34" charset="-122"/>
              </a:rPr>
              <a:t>已出库的订单可以进入“操作中心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订单管理”里进行相关投诉</a:t>
            </a:r>
            <a:r>
              <a:rPr lang="en-US" altLang="zh-CN" sz="1600" dirty="0" smtClean="0">
                <a:latin typeface="微软雅黑" panose="020B0503020204020204" pitchFamily="34" charset="-122"/>
                <a:ea typeface="微软雅黑" panose="020B0503020204020204" pitchFamily="34" charset="-122"/>
              </a:rPr>
              <a:t>&amp;</a:t>
            </a:r>
            <a:r>
              <a:rPr lang="zh-CN" altLang="en-US" sz="1600" dirty="0" smtClean="0">
                <a:latin typeface="微软雅黑" panose="020B0503020204020204" pitchFamily="34" charset="-122"/>
                <a:ea typeface="微软雅黑" panose="020B0503020204020204" pitchFamily="34" charset="-122"/>
              </a:rPr>
              <a:t>咨询；</a:t>
            </a:r>
            <a:endParaRPr lang="en-US" altLang="zh-CN" sz="1600" dirty="0" smtClean="0">
              <a:latin typeface="微软雅黑" panose="020B0503020204020204" pitchFamily="34" charset="-122"/>
              <a:ea typeface="微软雅黑" panose="020B0503020204020204" pitchFamily="34" charset="-122"/>
            </a:endParaRPr>
          </a:p>
          <a:p>
            <a:pPr>
              <a:defRPr/>
            </a:pPr>
            <a:r>
              <a:rPr lang="zh-CN" altLang="en-US" sz="1600" dirty="0" smtClean="0">
                <a:latin typeface="微软雅黑" panose="020B0503020204020204" pitchFamily="34" charset="-122"/>
                <a:ea typeface="微软雅黑" panose="020B0503020204020204" pitchFamily="34" charset="-122"/>
              </a:rPr>
              <a:t>该页面右上角还可以进行小蜜服务。</a:t>
            </a:r>
            <a:endParaRPr lang="zh-CN" altLang="en-US" sz="16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903069" y="1591736"/>
            <a:ext cx="10145263" cy="4913507"/>
          </a:xfrm>
          <a:prstGeom prst="rect">
            <a:avLst/>
          </a:prstGeom>
        </p:spPr>
      </p:pic>
      <p:sp>
        <p:nvSpPr>
          <p:cNvPr id="6" name="矩形 5"/>
          <p:cNvSpPr/>
          <p:nvPr/>
        </p:nvSpPr>
        <p:spPr>
          <a:xfrm>
            <a:off x="9423400" y="5655474"/>
            <a:ext cx="584200" cy="25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423400" y="6020176"/>
            <a:ext cx="584200" cy="2282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565933" y="2674961"/>
            <a:ext cx="625231" cy="6550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90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421293" y="913218"/>
            <a:ext cx="1690841" cy="346216"/>
          </a:xfrm>
          <a:prstGeom prst="rect">
            <a:avLst/>
          </a:prstGeom>
        </p:spPr>
        <p:txBody>
          <a:bodyPr lIns="0" tIns="0" rIns="0" bIns="0" anchor="b">
            <a:no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solidFill>
                  <a:srgbClr val="9988B3"/>
                </a:solidFill>
                <a:latin typeface="微软雅黑" panose="020B0503020204020204" pitchFamily="34" charset="-122"/>
                <a:ea typeface="微软雅黑" panose="020B0503020204020204" pitchFamily="34" charset="-122"/>
              </a:rPr>
              <a:t>小蜜服务</a:t>
            </a:r>
            <a:endParaRPr lang="zh-CN" altLang="en-US" sz="2000" b="1" dirty="0">
              <a:solidFill>
                <a:srgbClr val="9988B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533413" y="1361034"/>
            <a:ext cx="10145263" cy="491350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93" y="1873788"/>
            <a:ext cx="9970299" cy="4834245"/>
          </a:xfrm>
          <a:prstGeom prst="rect">
            <a:avLst/>
          </a:prstGeom>
        </p:spPr>
      </p:pic>
      <p:cxnSp>
        <p:nvCxnSpPr>
          <p:cNvPr id="6" name="直接箭头连接符 5"/>
          <p:cNvCxnSpPr/>
          <p:nvPr/>
        </p:nvCxnSpPr>
        <p:spPr>
          <a:xfrm flipH="1" flipV="1">
            <a:off x="10236939" y="2800350"/>
            <a:ext cx="1053361" cy="6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290300" y="2540000"/>
            <a:ext cx="435488" cy="520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05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箭头指左菜单"/>
          <p:cNvSpPr/>
          <p:nvPr/>
        </p:nvSpPr>
        <p:spPr>
          <a:xfrm>
            <a:off x="-1" y="796206"/>
            <a:ext cx="2253804" cy="78789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03</a:t>
            </a:r>
            <a:r>
              <a:rPr lang="zh-CN" altLang="en-US" sz="1600" b="1" dirty="0" smtClean="0">
                <a:latin typeface="微软雅黑" panose="020B0503020204020204" pitchFamily="34" charset="-122"/>
                <a:ea typeface="微软雅黑" panose="020B0503020204020204" pitchFamily="34" charset="-122"/>
              </a:rPr>
              <a:t>服务中心权限</a:t>
            </a:r>
            <a:endParaRPr lang="en-US" sz="1600" b="1" dirty="0">
              <a:latin typeface="微软雅黑" panose="020B0503020204020204" pitchFamily="34" charset="-122"/>
              <a:ea typeface="微软雅黑" panose="020B0503020204020204" pitchFamily="34" charset="-122"/>
            </a:endParaRPr>
          </a:p>
        </p:txBody>
      </p:sp>
      <p:sp>
        <p:nvSpPr>
          <p:cNvPr id="3" name="内容占位符 2"/>
          <p:cNvSpPr txBox="1">
            <a:spLocks/>
          </p:cNvSpPr>
          <p:nvPr/>
        </p:nvSpPr>
        <p:spPr>
          <a:xfrm>
            <a:off x="2351419" y="1029187"/>
            <a:ext cx="7381108" cy="43378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600" dirty="0" smtClean="0">
                <a:latin typeface="微软雅黑" panose="020B0503020204020204" pitchFamily="34" charset="-122"/>
                <a:ea typeface="微软雅黑" panose="020B0503020204020204" pitchFamily="34" charset="-122"/>
              </a:rPr>
              <a:t>登录淘宝子账号管理后台：</a:t>
            </a:r>
            <a:r>
              <a:rPr lang="en-US" altLang="zh-CN" sz="1600" dirty="0" smtClean="0">
                <a:latin typeface="微软雅黑" panose="020B0503020204020204" pitchFamily="34" charset="-122"/>
                <a:ea typeface="微软雅黑" panose="020B0503020204020204" pitchFamily="34" charset="-122"/>
                <a:hlinkClick r:id="rId3"/>
              </a:rPr>
              <a:t>https://zizhanghao.taobao.com/</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管理我的子账号</a:t>
            </a:r>
            <a:endParaRPr lang="en-US" altLang="zh-CN" sz="16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389084" y="1584101"/>
            <a:ext cx="8189398" cy="4873871"/>
            <a:chOff x="1835931" y="1584101"/>
            <a:chExt cx="8189398" cy="5043222"/>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931" y="1584101"/>
              <a:ext cx="8189398" cy="5043222"/>
            </a:xfrm>
            <a:prstGeom prst="rect">
              <a:avLst/>
            </a:prstGeom>
          </p:spPr>
        </p:pic>
        <p:cxnSp>
          <p:nvCxnSpPr>
            <p:cNvPr id="5" name="直接箭头连接符 4"/>
            <p:cNvCxnSpPr/>
            <p:nvPr/>
          </p:nvCxnSpPr>
          <p:spPr>
            <a:xfrm flipH="1">
              <a:off x="2729087" y="3535889"/>
              <a:ext cx="6181834" cy="17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910921" y="3305509"/>
              <a:ext cx="1114408" cy="369332"/>
            </a:xfrm>
            <a:prstGeom prst="rect">
              <a:avLst/>
            </a:prstGeom>
            <a:ln>
              <a:solidFill>
                <a:schemeClr val="accent1"/>
              </a:solidFill>
            </a:ln>
          </p:spPr>
          <p:txBody>
            <a:bodyPr wrap="square">
              <a:spAutoFit/>
            </a:bodyPr>
            <a:lstStyle/>
            <a:p>
              <a:r>
                <a:rPr lang="zh-CN" altLang="en-US" b="1" dirty="0" smtClean="0">
                  <a:latin typeface="微软雅黑" panose="020B0503020204020204" pitchFamily="34" charset="-122"/>
                  <a:ea typeface="微软雅黑" panose="020B0503020204020204" pitchFamily="34" charset="-122"/>
                </a:rPr>
                <a:t>点击此处</a:t>
              </a:r>
              <a:endParaRPr lang="zh-CN" altLang="en-US" b="1"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389084" y="1584101"/>
            <a:ext cx="8630844" cy="5200948"/>
            <a:chOff x="1133342" y="963986"/>
            <a:chExt cx="8630844" cy="5240535"/>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342" y="963986"/>
              <a:ext cx="8630844" cy="5240535"/>
            </a:xfrm>
            <a:prstGeom prst="rect">
              <a:avLst/>
            </a:prstGeom>
          </p:spPr>
        </p:pic>
        <p:sp>
          <p:nvSpPr>
            <p:cNvPr id="10" name="矩形 9"/>
            <p:cNvSpPr/>
            <p:nvPr/>
          </p:nvSpPr>
          <p:spPr>
            <a:xfrm>
              <a:off x="7940035" y="4087256"/>
              <a:ext cx="1415772" cy="584775"/>
            </a:xfrm>
            <a:prstGeom prst="rect">
              <a:avLst/>
            </a:prstGeom>
            <a:ln>
              <a:solidFill>
                <a:srgbClr val="0066FF"/>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1600" b="1" dirty="0" smtClean="0">
                  <a:latin typeface="微软雅黑" panose="020B0503020204020204" pitchFamily="34" charset="-122"/>
                  <a:ea typeface="微软雅黑" panose="020B0503020204020204" pitchFamily="34" charset="-122"/>
                </a:rPr>
                <a:t>找到子账号</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点击修改权限</a:t>
              </a:r>
              <a:endParaRPr lang="zh-CN" altLang="en-US" sz="1600" b="1"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89084" y="1651078"/>
            <a:ext cx="8540286" cy="5157085"/>
            <a:chOff x="1067213" y="1045852"/>
            <a:chExt cx="7973952" cy="5240600"/>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213" y="1045852"/>
              <a:ext cx="7973952" cy="5240600"/>
            </a:xfrm>
            <a:prstGeom prst="rect">
              <a:avLst/>
            </a:prstGeom>
          </p:spPr>
        </p:pic>
        <p:sp>
          <p:nvSpPr>
            <p:cNvPr id="14" name="矩形 13"/>
            <p:cNvSpPr/>
            <p:nvPr/>
          </p:nvSpPr>
          <p:spPr>
            <a:xfrm>
              <a:off x="7995375" y="5055306"/>
              <a:ext cx="1005403" cy="584775"/>
            </a:xfrm>
            <a:prstGeom prst="rect">
              <a:avLst/>
            </a:prstGeom>
            <a:ln>
              <a:solidFill>
                <a:srgbClr val="0066FF"/>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1600" b="1" dirty="0" smtClean="0">
                  <a:latin typeface="微软雅黑" panose="020B0503020204020204" pitchFamily="34" charset="-122"/>
                  <a:ea typeface="微软雅黑" panose="020B0503020204020204" pitchFamily="34" charset="-122"/>
                </a:rPr>
                <a:t>点就修改</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权限按钮</a:t>
              </a:r>
              <a:endParaRPr lang="zh-CN" altLang="en-US" sz="1600" b="1" dirty="0">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flipV="1">
              <a:off x="8498076" y="4488010"/>
              <a:ext cx="15183" cy="55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378800" y="1584101"/>
            <a:ext cx="8692300" cy="5200948"/>
            <a:chOff x="1486752" y="846711"/>
            <a:chExt cx="8133765" cy="5682791"/>
          </a:xfrm>
        </p:grpSpPr>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6752" y="846711"/>
              <a:ext cx="8133765" cy="5682791"/>
            </a:xfrm>
            <a:prstGeom prst="rect">
              <a:avLst/>
            </a:prstGeom>
          </p:spPr>
        </p:pic>
        <p:sp>
          <p:nvSpPr>
            <p:cNvPr id="20" name="矩形 19"/>
            <p:cNvSpPr/>
            <p:nvPr/>
          </p:nvSpPr>
          <p:spPr>
            <a:xfrm>
              <a:off x="7690611" y="4644143"/>
              <a:ext cx="1620957" cy="584775"/>
            </a:xfrm>
            <a:prstGeom prst="rect">
              <a:avLst/>
            </a:prstGeom>
            <a:ln>
              <a:solidFill>
                <a:srgbClr val="0066FF"/>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选中服务中心</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点击右上角保存</a:t>
              </a:r>
              <a:endParaRPr lang="zh-CN" altLang="en-US" sz="1600" b="1" dirty="0">
                <a:latin typeface="微软雅黑" panose="020B0503020204020204" pitchFamily="34" charset="-122"/>
                <a:ea typeface="微软雅黑" panose="020B0503020204020204" pitchFamily="34" charset="-122"/>
              </a:endParaRPr>
            </a:p>
          </p:txBody>
        </p:sp>
        <p:cxnSp>
          <p:nvCxnSpPr>
            <p:cNvPr id="21" name="直接箭头连接符 20"/>
            <p:cNvCxnSpPr/>
            <p:nvPr/>
          </p:nvCxnSpPr>
          <p:spPr>
            <a:xfrm flipH="1">
              <a:off x="3477297" y="4614658"/>
              <a:ext cx="4213314" cy="146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7668537" y="2594136"/>
              <a:ext cx="437025" cy="2041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4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6"/>
          <p:cNvSpPr/>
          <p:nvPr>
            <p:custDataLst>
              <p:tags r:id="rId1"/>
            </p:custDataLst>
          </p:nvPr>
        </p:nvSpPr>
        <p:spPr>
          <a:xfrm>
            <a:off x="6584916" y="3308666"/>
            <a:ext cx="657958" cy="609669"/>
          </a:xfrm>
          <a:prstGeom prst="blockArc">
            <a:avLst>
              <a:gd name="adj1" fmla="val 4"/>
              <a:gd name="adj2" fmla="val 21555189"/>
              <a:gd name="adj3" fmla="val 10621"/>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a:p>
        </p:txBody>
      </p:sp>
      <p:sp>
        <p:nvSpPr>
          <p:cNvPr id="3" name="MH_Other_14"/>
          <p:cNvSpPr/>
          <p:nvPr>
            <p:custDataLst>
              <p:tags r:id="rId2"/>
            </p:custDataLst>
          </p:nvPr>
        </p:nvSpPr>
        <p:spPr>
          <a:xfrm>
            <a:off x="3580994" y="3719385"/>
            <a:ext cx="608387" cy="576262"/>
          </a:xfrm>
          <a:prstGeom prst="blockArc">
            <a:avLst>
              <a:gd name="adj1" fmla="val 4"/>
              <a:gd name="adj2" fmla="val 21555189"/>
              <a:gd name="adj3" fmla="val 10621"/>
            </a:avLst>
          </a:prstGeom>
          <a:solidFill>
            <a:schemeClr val="accent4">
              <a:lumMod val="60000"/>
              <a:lumOff val="40000"/>
            </a:schemeClr>
          </a:solidFill>
          <a:ln w="12700" cap="flat" cmpd="sng" algn="ctr">
            <a:noFill/>
            <a:prstDash val="solid"/>
            <a:miter lim="800000"/>
          </a:ln>
          <a:effectLst/>
        </p:spPr>
        <p:txBody>
          <a:bodyPr wrap="none" anchor="ctr"/>
          <a:lstStyle/>
          <a:p>
            <a:pPr algn="ctr">
              <a:defRPr/>
            </a:pP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4" name="MH_Other_1"/>
          <p:cNvSpPr/>
          <p:nvPr>
            <p:custDataLst>
              <p:tags r:id="rId3"/>
            </p:custDataLst>
          </p:nvPr>
        </p:nvSpPr>
        <p:spPr>
          <a:xfrm>
            <a:off x="2072738" y="2254817"/>
            <a:ext cx="2388171" cy="1005072"/>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MH_Other_2"/>
          <p:cNvSpPr/>
          <p:nvPr>
            <p:custDataLst>
              <p:tags r:id="rId4"/>
            </p:custDataLst>
          </p:nvPr>
        </p:nvSpPr>
        <p:spPr>
          <a:xfrm>
            <a:off x="7589617" y="3518957"/>
            <a:ext cx="1916427" cy="1272778"/>
          </a:xfrm>
          <a:prstGeom prst="parallelogram">
            <a:avLst>
              <a:gd name="adj" fmla="val 54485"/>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6" name="MH_Other_3"/>
          <p:cNvSpPr/>
          <p:nvPr>
            <p:custDataLst>
              <p:tags r:id="rId5"/>
            </p:custDataLst>
          </p:nvPr>
        </p:nvSpPr>
        <p:spPr>
          <a:xfrm>
            <a:off x="7428079" y="3506078"/>
            <a:ext cx="904686" cy="1283400"/>
          </a:xfrm>
          <a:prstGeom prst="parallelogram">
            <a:avLst>
              <a:gd name="adj" fmla="val 54485"/>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7" name="MH_Other_4"/>
          <p:cNvSpPr>
            <a:spLocks noChangeAspect="1"/>
          </p:cNvSpPr>
          <p:nvPr>
            <p:custDataLst>
              <p:tags r:id="rId6"/>
            </p:custDataLst>
          </p:nvPr>
        </p:nvSpPr>
        <p:spPr>
          <a:xfrm>
            <a:off x="9217142" y="3130559"/>
            <a:ext cx="962163" cy="1017195"/>
          </a:xfrm>
          <a:prstGeom prst="rect">
            <a:avLst/>
          </a:prstGeom>
          <a:solidFill>
            <a:srgbClr val="29ABE2"/>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8" name="MH_Other_5"/>
          <p:cNvSpPr/>
          <p:nvPr>
            <p:custDataLst>
              <p:tags r:id="rId7"/>
            </p:custDataLst>
          </p:nvPr>
        </p:nvSpPr>
        <p:spPr>
          <a:xfrm>
            <a:off x="4669772" y="3871196"/>
            <a:ext cx="2011388" cy="1302773"/>
          </a:xfrm>
          <a:prstGeom prst="parallelogram">
            <a:avLst>
              <a:gd name="adj" fmla="val 54485"/>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9" name="MH_Other_6"/>
          <p:cNvSpPr/>
          <p:nvPr>
            <p:custDataLst>
              <p:tags r:id="rId8"/>
            </p:custDataLst>
          </p:nvPr>
        </p:nvSpPr>
        <p:spPr>
          <a:xfrm>
            <a:off x="4559502" y="3870545"/>
            <a:ext cx="926427" cy="1292173"/>
          </a:xfrm>
          <a:prstGeom prst="parallelogram">
            <a:avLst>
              <a:gd name="adj" fmla="val 54485"/>
            </a:avLst>
          </a:prstGeom>
          <a:solidFill>
            <a:srgbClr val="A3D8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0" name="MH_Other_7"/>
          <p:cNvSpPr>
            <a:spLocks noChangeAspect="1"/>
          </p:cNvSpPr>
          <p:nvPr>
            <p:custDataLst>
              <p:tags r:id="rId9"/>
            </p:custDataLst>
          </p:nvPr>
        </p:nvSpPr>
        <p:spPr>
          <a:xfrm>
            <a:off x="6291189" y="3639157"/>
            <a:ext cx="946963" cy="946963"/>
          </a:xfrm>
          <a:prstGeom prst="rect">
            <a:avLst/>
          </a:prstGeom>
          <a:solidFill>
            <a:srgbClr val="A3D8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1" name="MH_Other_8"/>
          <p:cNvSpPr/>
          <p:nvPr>
            <p:custDataLst>
              <p:tags r:id="rId10"/>
            </p:custDataLst>
          </p:nvPr>
        </p:nvSpPr>
        <p:spPr>
          <a:xfrm>
            <a:off x="1648744" y="4287725"/>
            <a:ext cx="2114111" cy="1188139"/>
          </a:xfrm>
          <a:prstGeom prst="parallelogram">
            <a:avLst>
              <a:gd name="adj" fmla="val 54485"/>
            </a:avLst>
          </a:prstGeom>
          <a:solidFill>
            <a:schemeClr val="accent4">
              <a:lumMod val="40000"/>
              <a:lumOff val="6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2" name="MH_Other_9"/>
          <p:cNvSpPr>
            <a:spLocks noChangeAspect="1"/>
          </p:cNvSpPr>
          <p:nvPr>
            <p:custDataLst>
              <p:tags r:id="rId11"/>
            </p:custDataLst>
          </p:nvPr>
        </p:nvSpPr>
        <p:spPr>
          <a:xfrm>
            <a:off x="3206117" y="4162914"/>
            <a:ext cx="965985" cy="965985"/>
          </a:xfrm>
          <a:prstGeom prst="rect">
            <a:avLst/>
          </a:prstGeom>
          <a:solidFill>
            <a:srgbClr val="FB9E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3" name="MH_Other_10"/>
          <p:cNvSpPr/>
          <p:nvPr>
            <p:custDataLst>
              <p:tags r:id="rId12"/>
            </p:custDataLst>
          </p:nvPr>
        </p:nvSpPr>
        <p:spPr>
          <a:xfrm>
            <a:off x="1455813" y="4287725"/>
            <a:ext cx="824749" cy="1188139"/>
          </a:xfrm>
          <a:prstGeom prst="parallelogram">
            <a:avLst>
              <a:gd name="adj" fmla="val 54485"/>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4" name="MH_Other_11"/>
          <p:cNvSpPr>
            <a:spLocks noChangeAspect="1" noEditPoints="1"/>
          </p:cNvSpPr>
          <p:nvPr>
            <p:custDataLst>
              <p:tags r:id="rId13"/>
            </p:custDataLst>
          </p:nvPr>
        </p:nvSpPr>
        <p:spPr bwMode="auto">
          <a:xfrm>
            <a:off x="8843391" y="3578830"/>
            <a:ext cx="325129" cy="328127"/>
          </a:xfrm>
          <a:custGeom>
            <a:avLst/>
            <a:gdLst>
              <a:gd name="T0" fmla="*/ 59 w 104"/>
              <a:gd name="T1" fmla="*/ 46 h 105"/>
              <a:gd name="T2" fmla="*/ 59 w 104"/>
              <a:gd name="T3" fmla="*/ 23 h 105"/>
              <a:gd name="T4" fmla="*/ 46 w 104"/>
              <a:gd name="T5" fmla="*/ 23 h 105"/>
              <a:gd name="T6" fmla="*/ 46 w 104"/>
              <a:gd name="T7" fmla="*/ 46 h 105"/>
              <a:gd name="T8" fmla="*/ 24 w 104"/>
              <a:gd name="T9" fmla="*/ 46 h 105"/>
              <a:gd name="T10" fmla="*/ 24 w 104"/>
              <a:gd name="T11" fmla="*/ 59 h 105"/>
              <a:gd name="T12" fmla="*/ 46 w 104"/>
              <a:gd name="T13" fmla="*/ 59 h 105"/>
              <a:gd name="T14" fmla="*/ 46 w 104"/>
              <a:gd name="T15" fmla="*/ 82 h 105"/>
              <a:gd name="T16" fmla="*/ 59 w 104"/>
              <a:gd name="T17" fmla="*/ 82 h 105"/>
              <a:gd name="T18" fmla="*/ 59 w 104"/>
              <a:gd name="T19" fmla="*/ 59 h 105"/>
              <a:gd name="T20" fmla="*/ 81 w 104"/>
              <a:gd name="T21" fmla="*/ 59 h 105"/>
              <a:gd name="T22" fmla="*/ 81 w 104"/>
              <a:gd name="T23" fmla="*/ 46 h 105"/>
              <a:gd name="T24" fmla="*/ 59 w 104"/>
              <a:gd name="T25" fmla="*/ 46 h 105"/>
              <a:gd name="T26" fmla="*/ 52 w 104"/>
              <a:gd name="T27" fmla="*/ 0 h 105"/>
              <a:gd name="T28" fmla="*/ 0 w 104"/>
              <a:gd name="T29" fmla="*/ 53 h 105"/>
              <a:gd name="T30" fmla="*/ 52 w 104"/>
              <a:gd name="T31" fmla="*/ 105 h 105"/>
              <a:gd name="T32" fmla="*/ 104 w 104"/>
              <a:gd name="T33" fmla="*/ 53 h 105"/>
              <a:gd name="T34" fmla="*/ 52 w 104"/>
              <a:gd name="T35" fmla="*/ 0 h 105"/>
              <a:gd name="T36" fmla="*/ 52 w 104"/>
              <a:gd name="T37" fmla="*/ 93 h 105"/>
              <a:gd name="T38" fmla="*/ 12 w 104"/>
              <a:gd name="T39" fmla="*/ 53 h 105"/>
              <a:gd name="T40" fmla="*/ 52 w 104"/>
              <a:gd name="T41" fmla="*/ 12 h 105"/>
              <a:gd name="T42" fmla="*/ 93 w 104"/>
              <a:gd name="T43" fmla="*/ 53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rgbClr val="29ABE2">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5" name="MH_Other_12"/>
          <p:cNvSpPr>
            <a:spLocks noChangeAspect="1" noEditPoints="1"/>
          </p:cNvSpPr>
          <p:nvPr>
            <p:custDataLst>
              <p:tags r:id="rId14"/>
            </p:custDataLst>
          </p:nvPr>
        </p:nvSpPr>
        <p:spPr bwMode="auto">
          <a:xfrm>
            <a:off x="5627240" y="4025633"/>
            <a:ext cx="611692" cy="353458"/>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rgbClr val="A3D800">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6" name="MH_Other_13"/>
          <p:cNvSpPr>
            <a:spLocks noChangeAspect="1" noEditPoints="1"/>
          </p:cNvSpPr>
          <p:nvPr>
            <p:custDataLst>
              <p:tags r:id="rId15"/>
            </p:custDataLst>
          </p:nvPr>
        </p:nvSpPr>
        <p:spPr bwMode="auto">
          <a:xfrm>
            <a:off x="2724044" y="4449378"/>
            <a:ext cx="439720" cy="393055"/>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rgbClr val="FB9E00"/>
          </a:solidFill>
          <a:ln w="12700">
            <a:solidFill>
              <a:srgbClr val="FB9E00"/>
            </a:solid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7" name="MH_SubTitle_1"/>
          <p:cNvSpPr txBox="1">
            <a:spLocks noChangeArrowheads="1"/>
          </p:cNvSpPr>
          <p:nvPr>
            <p:custDataLst>
              <p:tags r:id="rId16"/>
            </p:custDataLst>
          </p:nvPr>
        </p:nvSpPr>
        <p:spPr bwMode="auto">
          <a:xfrm>
            <a:off x="2024293" y="4891854"/>
            <a:ext cx="1279533" cy="4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smtClean="0">
                <a:solidFill>
                  <a:srgbClr val="333333"/>
                </a:solidFill>
                <a:latin typeface="微软雅黑" panose="020B0503020204020204" pitchFamily="34" charset="-122"/>
              </a:rPr>
              <a:t>介绍</a:t>
            </a:r>
            <a:r>
              <a:rPr lang="en-US" altLang="zh-CN" sz="1600" dirty="0" smtClean="0">
                <a:solidFill>
                  <a:srgbClr val="333333"/>
                </a:solidFill>
                <a:latin typeface="微软雅黑" panose="020B0503020204020204" pitchFamily="34" charset="-122"/>
              </a:rPr>
              <a:t>&amp;</a:t>
            </a:r>
            <a:r>
              <a:rPr lang="zh-CN" altLang="en-US" sz="1600" dirty="0" smtClean="0">
                <a:solidFill>
                  <a:srgbClr val="333333"/>
                </a:solidFill>
                <a:latin typeface="微软雅黑" panose="020B0503020204020204" pitchFamily="34" charset="-122"/>
              </a:rPr>
              <a:t>类型</a:t>
            </a:r>
            <a:endParaRPr lang="zh-CN" altLang="en-US" sz="1600" dirty="0">
              <a:solidFill>
                <a:srgbClr val="333333"/>
              </a:solidFill>
              <a:latin typeface="微软雅黑" panose="020B0503020204020204" pitchFamily="34" charset="-122"/>
            </a:endParaRPr>
          </a:p>
        </p:txBody>
      </p:sp>
      <p:sp>
        <p:nvSpPr>
          <p:cNvPr id="18" name="MH_Other_14"/>
          <p:cNvSpPr/>
          <p:nvPr>
            <p:custDataLst>
              <p:tags r:id="rId17"/>
            </p:custDataLst>
          </p:nvPr>
        </p:nvSpPr>
        <p:spPr>
          <a:xfrm>
            <a:off x="4763260" y="3480674"/>
            <a:ext cx="378619" cy="378619"/>
          </a:xfrm>
          <a:prstGeom prst="blockArc">
            <a:avLst>
              <a:gd name="adj1" fmla="val 4"/>
              <a:gd name="adj2" fmla="val 21555189"/>
              <a:gd name="adj3" fmla="val 10621"/>
            </a:avLst>
          </a:prstGeom>
          <a:solidFill>
            <a:sysClr val="window" lastClr="FFFFFF"/>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19" name="MH_Other_15"/>
          <p:cNvSpPr/>
          <p:nvPr>
            <p:custDataLst>
              <p:tags r:id="rId18"/>
            </p:custDataLst>
          </p:nvPr>
        </p:nvSpPr>
        <p:spPr>
          <a:xfrm>
            <a:off x="3578801" y="3716987"/>
            <a:ext cx="619878" cy="570738"/>
          </a:xfrm>
          <a:prstGeom prst="blockArc">
            <a:avLst>
              <a:gd name="adj1" fmla="val 7160119"/>
              <a:gd name="adj2" fmla="val 21555189"/>
              <a:gd name="adj3" fmla="val 10621"/>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0" name="MH_Other_17"/>
          <p:cNvSpPr/>
          <p:nvPr>
            <p:custDataLst>
              <p:tags r:id="rId19"/>
            </p:custDataLst>
          </p:nvPr>
        </p:nvSpPr>
        <p:spPr>
          <a:xfrm>
            <a:off x="6584916" y="3308666"/>
            <a:ext cx="657958" cy="550627"/>
          </a:xfrm>
          <a:prstGeom prst="blockArc">
            <a:avLst>
              <a:gd name="adj1" fmla="val 11845492"/>
              <a:gd name="adj2" fmla="val 21555189"/>
              <a:gd name="adj3" fmla="val 10621"/>
            </a:avLst>
          </a:prstGeom>
          <a:solidFill>
            <a:srgbClr val="A3D800"/>
          </a:solidFill>
          <a:ln w="12700" cap="flat" cmpd="sng" algn="ctr">
            <a:noFill/>
            <a:prstDash val="solid"/>
            <a:miter lim="800000"/>
          </a:ln>
          <a:effectLst/>
        </p:spPr>
        <p:txBody>
          <a:bodyPr wrap="none" anchor="ctr"/>
          <a:lstStyle/>
          <a:p>
            <a:pPr algn="ctr">
              <a:defRPr/>
            </a:pPr>
            <a:endParaRPr lang="en-US" altLang="zh-CN" sz="1600" kern="0" dirty="0">
              <a:solidFill>
                <a:prstClr val="black"/>
              </a:solidFill>
              <a:latin typeface="微软雅黑" panose="020B0503020204020204" pitchFamily="34" charset="-122"/>
              <a:ea typeface="微软雅黑" panose="020B0503020204020204" pitchFamily="34" charset="-122"/>
            </a:endParaRPr>
          </a:p>
        </p:txBody>
      </p:sp>
      <p:sp>
        <p:nvSpPr>
          <p:cNvPr id="21" name="MH_Other_18"/>
          <p:cNvSpPr/>
          <p:nvPr>
            <p:custDataLst>
              <p:tags r:id="rId20"/>
            </p:custDataLst>
          </p:nvPr>
        </p:nvSpPr>
        <p:spPr>
          <a:xfrm>
            <a:off x="9529355" y="2897625"/>
            <a:ext cx="634742" cy="634211"/>
          </a:xfrm>
          <a:prstGeom prst="blockArc">
            <a:avLst>
              <a:gd name="adj1" fmla="val 4"/>
              <a:gd name="adj2" fmla="val 21555189"/>
              <a:gd name="adj3" fmla="val 10621"/>
            </a:avLst>
          </a:prstGeom>
          <a:solidFill>
            <a:schemeClr val="accent1">
              <a:lumMod val="20000"/>
              <a:lumOff val="80000"/>
            </a:schemeClr>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22" name="MH_Other_19"/>
          <p:cNvSpPr/>
          <p:nvPr>
            <p:custDataLst>
              <p:tags r:id="rId21"/>
            </p:custDataLst>
          </p:nvPr>
        </p:nvSpPr>
        <p:spPr>
          <a:xfrm>
            <a:off x="9534516" y="2911533"/>
            <a:ext cx="624419" cy="595747"/>
          </a:xfrm>
          <a:prstGeom prst="blockArc">
            <a:avLst>
              <a:gd name="adj1" fmla="val 2719410"/>
              <a:gd name="adj2" fmla="val 21555189"/>
              <a:gd name="adj3" fmla="val 10621"/>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3" name="MH_SubTitle_2"/>
          <p:cNvSpPr txBox="1">
            <a:spLocks noChangeArrowheads="1"/>
          </p:cNvSpPr>
          <p:nvPr>
            <p:custDataLst>
              <p:tags r:id="rId22"/>
            </p:custDataLst>
          </p:nvPr>
        </p:nvSpPr>
        <p:spPr bwMode="auto">
          <a:xfrm>
            <a:off x="5227946" y="4574017"/>
            <a:ext cx="1467276" cy="2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smtClean="0">
                <a:solidFill>
                  <a:srgbClr val="333333"/>
                </a:solidFill>
                <a:latin typeface="微软雅黑" panose="020B0503020204020204" pitchFamily="34" charset="-122"/>
              </a:rPr>
              <a:t>创建</a:t>
            </a:r>
            <a:endParaRPr lang="en-US" altLang="zh-CN" sz="1600" dirty="0">
              <a:solidFill>
                <a:srgbClr val="333333"/>
              </a:solidFill>
              <a:latin typeface="微软雅黑" panose="020B0503020204020204" pitchFamily="34" charset="-122"/>
            </a:endParaRPr>
          </a:p>
          <a:p>
            <a:r>
              <a:rPr lang="zh-CN" altLang="en-US" sz="1600" dirty="0" smtClean="0">
                <a:solidFill>
                  <a:srgbClr val="333333"/>
                </a:solidFill>
                <a:latin typeface="微软雅黑" panose="020B0503020204020204" pitchFamily="34" charset="-122"/>
              </a:rPr>
              <a:t>提交规范</a:t>
            </a:r>
            <a:endParaRPr lang="zh-CN" altLang="en-US" sz="1600" dirty="0">
              <a:solidFill>
                <a:srgbClr val="333333"/>
              </a:solidFill>
              <a:latin typeface="微软雅黑" panose="020B0503020204020204" pitchFamily="34" charset="-122"/>
            </a:endParaRPr>
          </a:p>
        </p:txBody>
      </p:sp>
      <p:sp>
        <p:nvSpPr>
          <p:cNvPr id="24" name="MH_SubTitle_3"/>
          <p:cNvSpPr txBox="1">
            <a:spLocks noChangeArrowheads="1"/>
          </p:cNvSpPr>
          <p:nvPr>
            <p:custDataLst>
              <p:tags r:id="rId23"/>
            </p:custDataLst>
          </p:nvPr>
        </p:nvSpPr>
        <p:spPr bwMode="auto">
          <a:xfrm>
            <a:off x="8052980" y="4046794"/>
            <a:ext cx="1110705" cy="3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smtClean="0">
                <a:solidFill>
                  <a:srgbClr val="333333"/>
                </a:solidFill>
                <a:latin typeface="微软雅黑" panose="020B0503020204020204" pitchFamily="34" charset="-122"/>
              </a:rPr>
              <a:t>处理流程</a:t>
            </a:r>
            <a:endParaRPr lang="zh-CN" altLang="en-US" sz="1600" dirty="0">
              <a:solidFill>
                <a:srgbClr val="333333"/>
              </a:solidFill>
              <a:latin typeface="微软雅黑" panose="020B0503020204020204" pitchFamily="34" charset="-122"/>
            </a:endParaRPr>
          </a:p>
        </p:txBody>
      </p:sp>
      <p:sp>
        <p:nvSpPr>
          <p:cNvPr id="25" name="MH_Other_20"/>
          <p:cNvSpPr/>
          <p:nvPr>
            <p:custDataLst>
              <p:tags r:id="rId24"/>
            </p:custDataLst>
          </p:nvPr>
        </p:nvSpPr>
        <p:spPr>
          <a:xfrm>
            <a:off x="4828877" y="1807408"/>
            <a:ext cx="2200406" cy="1024019"/>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6" name="MH_Other_21"/>
          <p:cNvSpPr/>
          <p:nvPr>
            <p:custDataLst>
              <p:tags r:id="rId25"/>
            </p:custDataLst>
          </p:nvPr>
        </p:nvSpPr>
        <p:spPr>
          <a:xfrm>
            <a:off x="7687059" y="1299232"/>
            <a:ext cx="2235203" cy="1081635"/>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7" name="MH_Other_22"/>
          <p:cNvSpPr/>
          <p:nvPr>
            <p:custDataLst>
              <p:tags r:id="rId26"/>
            </p:custDataLst>
          </p:nvPr>
        </p:nvSpPr>
        <p:spPr>
          <a:xfrm rot="5625943">
            <a:off x="4118794" y="4012128"/>
            <a:ext cx="10733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8" name="MH_Other_23"/>
          <p:cNvSpPr/>
          <p:nvPr>
            <p:custDataLst>
              <p:tags r:id="rId27"/>
            </p:custDataLst>
          </p:nvPr>
        </p:nvSpPr>
        <p:spPr>
          <a:xfrm rot="5625943">
            <a:off x="6190171" y="4204100"/>
            <a:ext cx="712022" cy="23734"/>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9" name="MH_Other_24"/>
          <p:cNvSpPr/>
          <p:nvPr>
            <p:custDataLst>
              <p:tags r:id="rId28"/>
            </p:custDataLst>
          </p:nvPr>
        </p:nvSpPr>
        <p:spPr>
          <a:xfrm rot="5625943">
            <a:off x="8977106" y="3998958"/>
            <a:ext cx="8960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0" name="MH_Other_25"/>
          <p:cNvSpPr/>
          <p:nvPr>
            <p:custDataLst>
              <p:tags r:id="rId29"/>
            </p:custDataLst>
          </p:nvPr>
        </p:nvSpPr>
        <p:spPr>
          <a:xfrm rot="3186707" flipH="1">
            <a:off x="6405348" y="4078229"/>
            <a:ext cx="322735" cy="914483"/>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1" name="MH_Other_26"/>
          <p:cNvSpPr/>
          <p:nvPr>
            <p:custDataLst>
              <p:tags r:id="rId30"/>
            </p:custDataLst>
          </p:nvPr>
        </p:nvSpPr>
        <p:spPr>
          <a:xfrm rot="3186707" flipH="1">
            <a:off x="3453133" y="4574817"/>
            <a:ext cx="281779" cy="878478"/>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2" name="MH_Other_27"/>
          <p:cNvSpPr/>
          <p:nvPr>
            <p:custDataLst>
              <p:tags r:id="rId31"/>
            </p:custDataLst>
          </p:nvPr>
        </p:nvSpPr>
        <p:spPr>
          <a:xfrm rot="3186707" flipH="1">
            <a:off x="9601436" y="3711578"/>
            <a:ext cx="235232" cy="916074"/>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3" name="MH_Other_28"/>
          <p:cNvSpPr txBox="1">
            <a:spLocks noChangeArrowheads="1"/>
          </p:cNvSpPr>
          <p:nvPr>
            <p:custDataLst>
              <p:tags r:id="rId32"/>
            </p:custDataLst>
          </p:nvPr>
        </p:nvSpPr>
        <p:spPr bwMode="auto">
          <a:xfrm>
            <a:off x="2100978" y="2369080"/>
            <a:ext cx="514460" cy="6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FB9E00"/>
                </a:solidFill>
                <a:latin typeface="微软雅黑" panose="020B0503020204020204" pitchFamily="34" charset="-122"/>
              </a:rPr>
              <a:t>01</a:t>
            </a:r>
            <a:endParaRPr lang="zh-CN" altLang="en-US" sz="1600" dirty="0">
              <a:solidFill>
                <a:srgbClr val="FB9E00"/>
              </a:solidFill>
              <a:latin typeface="微软雅黑" panose="020B0503020204020204" pitchFamily="34" charset="-122"/>
            </a:endParaRPr>
          </a:p>
        </p:txBody>
      </p:sp>
      <p:sp>
        <p:nvSpPr>
          <p:cNvPr id="34" name="MH_Text_2"/>
          <p:cNvSpPr txBox="1">
            <a:spLocks noChangeArrowheads="1"/>
          </p:cNvSpPr>
          <p:nvPr>
            <p:custDataLst>
              <p:tags r:id="rId33"/>
            </p:custDataLst>
          </p:nvPr>
        </p:nvSpPr>
        <p:spPr bwMode="auto">
          <a:xfrm>
            <a:off x="5148050" y="2051429"/>
            <a:ext cx="1997725" cy="541735"/>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20000"/>
              </a:lnSpc>
            </a:pPr>
            <a:r>
              <a:rPr lang="zh-CN" altLang="en-US" sz="1600" dirty="0" smtClean="0">
                <a:solidFill>
                  <a:schemeClr val="tx1">
                    <a:lumMod val="65000"/>
                    <a:lumOff val="35000"/>
                  </a:schemeClr>
                </a:solidFill>
                <a:latin typeface="微软雅黑" panose="020B0503020204020204" pitchFamily="34" charset="-122"/>
              </a:rPr>
              <a:t>咨询工单</a:t>
            </a:r>
            <a:r>
              <a:rPr lang="en-US" altLang="zh-CN" sz="1600" dirty="0" smtClean="0">
                <a:solidFill>
                  <a:schemeClr val="tx1">
                    <a:lumMod val="65000"/>
                    <a:lumOff val="35000"/>
                  </a:schemeClr>
                </a:solidFill>
                <a:latin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rPr>
              <a:t>创建</a:t>
            </a:r>
            <a:endParaRPr lang="en-US" altLang="zh-CN" sz="1600" dirty="0">
              <a:solidFill>
                <a:schemeClr val="tx1">
                  <a:lumMod val="65000"/>
                  <a:lumOff val="35000"/>
                </a:schemeClr>
              </a:solidFill>
              <a:latin typeface="微软雅黑" panose="020B0503020204020204" pitchFamily="34" charset="-122"/>
            </a:endParaRPr>
          </a:p>
        </p:txBody>
      </p:sp>
      <p:sp>
        <p:nvSpPr>
          <p:cNvPr id="35" name="MH_Other_29"/>
          <p:cNvSpPr txBox="1">
            <a:spLocks noChangeArrowheads="1"/>
          </p:cNvSpPr>
          <p:nvPr>
            <p:custDataLst>
              <p:tags r:id="rId34"/>
            </p:custDataLst>
          </p:nvPr>
        </p:nvSpPr>
        <p:spPr bwMode="auto">
          <a:xfrm>
            <a:off x="4842790" y="2102509"/>
            <a:ext cx="456009"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A3D800"/>
                </a:solidFill>
                <a:latin typeface="微软雅黑" panose="020B0503020204020204" pitchFamily="34" charset="-122"/>
              </a:rPr>
              <a:t>02</a:t>
            </a:r>
            <a:endParaRPr lang="zh-CN" altLang="en-US" sz="1600" dirty="0">
              <a:solidFill>
                <a:srgbClr val="A3D800"/>
              </a:solidFill>
              <a:latin typeface="微软雅黑" panose="020B0503020204020204" pitchFamily="34" charset="-122"/>
            </a:endParaRPr>
          </a:p>
        </p:txBody>
      </p:sp>
      <p:sp>
        <p:nvSpPr>
          <p:cNvPr id="36" name="MH_Text_3"/>
          <p:cNvSpPr txBox="1">
            <a:spLocks noChangeArrowheads="1"/>
          </p:cNvSpPr>
          <p:nvPr>
            <p:custDataLst>
              <p:tags r:id="rId35"/>
            </p:custDataLst>
          </p:nvPr>
        </p:nvSpPr>
        <p:spPr bwMode="auto">
          <a:xfrm>
            <a:off x="8051583" y="1439066"/>
            <a:ext cx="2077593" cy="882783"/>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20000"/>
              </a:lnSpc>
            </a:pPr>
            <a:r>
              <a:rPr lang="zh-CN" altLang="en-US" sz="1600" dirty="0" smtClean="0">
                <a:solidFill>
                  <a:schemeClr val="tx1">
                    <a:lumMod val="65000"/>
                    <a:lumOff val="35000"/>
                  </a:schemeClr>
                </a:solidFill>
                <a:latin typeface="微软雅黑" panose="020B0503020204020204" pitchFamily="34" charset="-122"/>
              </a:rPr>
              <a:t>咨询工单</a:t>
            </a:r>
            <a:r>
              <a:rPr lang="en-US" altLang="zh-CN" sz="1600" dirty="0" smtClean="0">
                <a:solidFill>
                  <a:schemeClr val="tx1">
                    <a:lumMod val="65000"/>
                    <a:lumOff val="35000"/>
                  </a:schemeClr>
                </a:solidFill>
                <a:latin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rPr>
              <a:t>处理流程</a:t>
            </a:r>
            <a:endParaRPr lang="zh-CN" altLang="en-US" sz="1600" dirty="0">
              <a:solidFill>
                <a:schemeClr val="tx1">
                  <a:lumMod val="65000"/>
                  <a:lumOff val="35000"/>
                </a:schemeClr>
              </a:solidFill>
              <a:latin typeface="微软雅黑" panose="020B0503020204020204" pitchFamily="34" charset="-122"/>
            </a:endParaRPr>
          </a:p>
        </p:txBody>
      </p:sp>
      <p:sp>
        <p:nvSpPr>
          <p:cNvPr id="37" name="MH_Other_30"/>
          <p:cNvSpPr txBox="1">
            <a:spLocks noChangeArrowheads="1"/>
          </p:cNvSpPr>
          <p:nvPr>
            <p:custDataLst>
              <p:tags r:id="rId36"/>
            </p:custDataLst>
          </p:nvPr>
        </p:nvSpPr>
        <p:spPr bwMode="auto">
          <a:xfrm>
            <a:off x="7717940" y="1546967"/>
            <a:ext cx="667287" cy="66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29ABE2"/>
                </a:solidFill>
                <a:latin typeface="微软雅黑" panose="020B0503020204020204" pitchFamily="34" charset="-122"/>
              </a:rPr>
              <a:t>03</a:t>
            </a:r>
            <a:endParaRPr lang="zh-CN" altLang="en-US" sz="1600" dirty="0">
              <a:solidFill>
                <a:srgbClr val="29ABE2"/>
              </a:solidFill>
              <a:latin typeface="微软雅黑" panose="020B0503020204020204" pitchFamily="34" charset="-122"/>
            </a:endParaRPr>
          </a:p>
        </p:txBody>
      </p:sp>
      <p:cxnSp>
        <p:nvCxnSpPr>
          <p:cNvPr id="38" name="MH_Other_31"/>
          <p:cNvCxnSpPr>
            <a:cxnSpLocks noChangeShapeType="1"/>
          </p:cNvCxnSpPr>
          <p:nvPr>
            <p:custDataLst>
              <p:tags r:id="rId37"/>
            </p:custDataLst>
          </p:nvPr>
        </p:nvCxnSpPr>
        <p:spPr bwMode="auto">
          <a:xfrm>
            <a:off x="2183998" y="3248520"/>
            <a:ext cx="1367633" cy="883426"/>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39" name="MH_Other_32"/>
          <p:cNvCxnSpPr>
            <a:cxnSpLocks noChangeShapeType="1"/>
          </p:cNvCxnSpPr>
          <p:nvPr>
            <p:custDataLst>
              <p:tags r:id="rId38"/>
            </p:custDataLst>
          </p:nvPr>
        </p:nvCxnSpPr>
        <p:spPr bwMode="auto">
          <a:xfrm>
            <a:off x="5503829" y="2831784"/>
            <a:ext cx="1078706" cy="877490"/>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0" name="MH_Other_33"/>
          <p:cNvCxnSpPr>
            <a:cxnSpLocks noChangeShapeType="1"/>
          </p:cNvCxnSpPr>
          <p:nvPr>
            <p:custDataLst>
              <p:tags r:id="rId39"/>
            </p:custDataLst>
          </p:nvPr>
        </p:nvCxnSpPr>
        <p:spPr bwMode="auto">
          <a:xfrm>
            <a:off x="8394742" y="2431798"/>
            <a:ext cx="1169194" cy="973931"/>
          </a:xfrm>
          <a:prstGeom prst="bentConnector3">
            <a:avLst>
              <a:gd name="adj1" fmla="val -755"/>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sp>
        <p:nvSpPr>
          <p:cNvPr id="41" name="MH_Text_1"/>
          <p:cNvSpPr txBox="1">
            <a:spLocks noChangeArrowheads="1"/>
          </p:cNvSpPr>
          <p:nvPr>
            <p:custDataLst>
              <p:tags r:id="rId40"/>
            </p:custDataLst>
          </p:nvPr>
        </p:nvSpPr>
        <p:spPr bwMode="auto">
          <a:xfrm>
            <a:off x="2527399" y="2413527"/>
            <a:ext cx="2047654" cy="601265"/>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lnSpc>
                <a:spcPct val="120000"/>
              </a:lnSpc>
            </a:pPr>
            <a:r>
              <a:rPr lang="zh-CN" altLang="en-US" sz="1600" dirty="0" smtClean="0">
                <a:solidFill>
                  <a:schemeClr val="tx1">
                    <a:lumMod val="65000"/>
                    <a:lumOff val="35000"/>
                  </a:schemeClr>
                </a:solidFill>
                <a:latin typeface="微软雅黑" panose="020B0503020204020204" pitchFamily="34" charset="-122"/>
              </a:rPr>
              <a:t>咨询工单</a:t>
            </a:r>
            <a:r>
              <a:rPr lang="en-US" altLang="zh-CN" sz="1600" dirty="0" smtClean="0">
                <a:solidFill>
                  <a:schemeClr val="tx1">
                    <a:lumMod val="65000"/>
                    <a:lumOff val="35000"/>
                  </a:schemeClr>
                </a:solidFill>
                <a:latin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rPr>
              <a:t>介绍</a:t>
            </a:r>
            <a:endParaRPr lang="zh-CN" altLang="en-US" sz="1600" dirty="0">
              <a:solidFill>
                <a:schemeClr val="tx1">
                  <a:lumMod val="65000"/>
                  <a:lumOff val="35000"/>
                </a:schemeClr>
              </a:solidFill>
              <a:latin typeface="微软雅黑" panose="020B0503020204020204" pitchFamily="34" charset="-122"/>
            </a:endParaRPr>
          </a:p>
        </p:txBody>
      </p:sp>
      <p:sp>
        <p:nvSpPr>
          <p:cNvPr id="42" name="任意多边形 41"/>
          <p:cNvSpPr/>
          <p:nvPr/>
        </p:nvSpPr>
        <p:spPr>
          <a:xfrm>
            <a:off x="3646" y="858225"/>
            <a:ext cx="619607" cy="663440"/>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a:solidFill>
            <a:schemeClr val="accent2">
              <a:lumMod val="75000"/>
            </a:schemeClr>
          </a:solidFill>
          <a:ln>
            <a:solidFill>
              <a:schemeClr val="accent2">
                <a:lumMod val="75000"/>
              </a:schemeClr>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43" name="任意多边形 42"/>
          <p:cNvSpPr/>
          <p:nvPr/>
        </p:nvSpPr>
        <p:spPr>
          <a:xfrm>
            <a:off x="623253" y="871875"/>
            <a:ext cx="2100791" cy="431425"/>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a:ln>
            <a:solidFill>
              <a:schemeClr val="accent2">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4"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咨询工单篇</a:t>
            </a:r>
            <a:endParaRPr lang="zh-CN" altLang="en-US" sz="2400" kern="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542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686681" y="268076"/>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咨询工单</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介绍篇</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1084138" y="769629"/>
            <a:ext cx="10182904" cy="1372683"/>
          </a:xfrm>
          <a:prstGeom prst="rect">
            <a:avLst/>
          </a:prstGeom>
        </p:spPr>
        <p:txBody>
          <a:bodyPr wrap="square">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咨询</a:t>
            </a:r>
            <a:r>
              <a:rPr lang="zh-CN" altLang="en-US" sz="1600" b="1" dirty="0">
                <a:latin typeface="微软雅黑" panose="020B0503020204020204" pitchFamily="34" charset="-122"/>
                <a:ea typeface="微软雅黑" panose="020B0503020204020204" pitchFamily="34" charset="-122"/>
              </a:rPr>
              <a:t>工</a:t>
            </a:r>
            <a:r>
              <a:rPr lang="zh-CN" altLang="en-US" sz="1600" b="1" dirty="0" smtClean="0">
                <a:latin typeface="微软雅黑" panose="020B0503020204020204" pitchFamily="34" charset="-122"/>
                <a:ea typeface="微软雅黑" panose="020B0503020204020204" pitchFamily="34" charset="-122"/>
              </a:rPr>
              <a:t>单分为两类：咨询工单和逆向咨询工单</a:t>
            </a:r>
            <a:endParaRPr lang="en-US" altLang="zh-CN" sz="1600" b="1" dirty="0" smtClean="0">
              <a:latin typeface="微软雅黑" panose="020B0503020204020204" pitchFamily="34" charset="-122"/>
              <a:ea typeface="微软雅黑" panose="020B0503020204020204" pitchFamily="34" charset="-122"/>
            </a:endParaRPr>
          </a:p>
          <a:p>
            <a:pPr>
              <a:lnSpc>
                <a:spcPct val="130000"/>
              </a:lnSpc>
            </a:pPr>
            <a:r>
              <a:rPr lang="zh-CN" altLang="en-US" sz="1600" dirty="0">
                <a:solidFill>
                  <a:srgbClr val="FF0000"/>
                </a:solidFill>
                <a:latin typeface="微软雅黑" panose="020B0503020204020204" pitchFamily="34" charset="-122"/>
                <a:ea typeface="微软雅黑" panose="020B0503020204020204" pitchFamily="34" charset="-122"/>
              </a:rPr>
              <a:t>注</a:t>
            </a:r>
            <a:r>
              <a:rPr lang="zh-CN" altLang="en-US" sz="1600" dirty="0" smtClean="0">
                <a:solidFill>
                  <a:srgbClr val="FF0000"/>
                </a:solidFill>
                <a:latin typeface="微软雅黑" panose="020B0503020204020204" pitchFamily="34" charset="-122"/>
                <a:ea typeface="微软雅黑" panose="020B0503020204020204" pitchFamily="34" charset="-122"/>
              </a:rPr>
              <a:t>：</a:t>
            </a:r>
            <a:r>
              <a:rPr lang="en-US" altLang="zh-CN" sz="1600" dirty="0" smtClean="0">
                <a:solidFill>
                  <a:srgbClr val="FF0000"/>
                </a:solidFill>
                <a:latin typeface="微软雅黑" panose="020B0503020204020204" pitchFamily="34" charset="-122"/>
                <a:ea typeface="微软雅黑" panose="020B0503020204020204" pitchFamily="34" charset="-122"/>
              </a:rPr>
              <a:t>CP</a:t>
            </a:r>
            <a:r>
              <a:rPr lang="zh-CN" altLang="en-US" sz="1600" dirty="0" smtClean="0">
                <a:solidFill>
                  <a:srgbClr val="FF0000"/>
                </a:solidFill>
                <a:latin typeface="微软雅黑" panose="020B0503020204020204" pitchFamily="34" charset="-122"/>
                <a:ea typeface="微软雅黑" panose="020B0503020204020204" pitchFamily="34" charset="-122"/>
              </a:rPr>
              <a:t>为</a:t>
            </a:r>
            <a:r>
              <a:rPr lang="zh-CN" altLang="en-US" sz="1600" dirty="0">
                <a:solidFill>
                  <a:srgbClr val="FF0000"/>
                </a:solidFill>
                <a:latin typeface="微软雅黑" panose="020B0503020204020204" pitchFamily="34" charset="-122"/>
                <a:ea typeface="微软雅黑" panose="020B0503020204020204" pitchFamily="34" charset="-122"/>
              </a:rPr>
              <a:t>菜鸟合作伙伴（仓库和配送）</a:t>
            </a:r>
            <a:r>
              <a:rPr lang="zh-CN" altLang="en-US" sz="1600" dirty="0" smtClean="0">
                <a:solidFill>
                  <a:srgbClr val="FF0000"/>
                </a:solidFill>
                <a:latin typeface="微软雅黑" panose="020B0503020204020204" pitchFamily="34" charset="-122"/>
                <a:ea typeface="微软雅黑" panose="020B0503020204020204" pitchFamily="34" charset="-122"/>
              </a:rPr>
              <a:t>简称</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3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咨询工</a:t>
            </a:r>
            <a:r>
              <a:rPr lang="zh-CN" altLang="en-US" sz="1600" b="1" dirty="0" smtClean="0">
                <a:latin typeface="微软雅黑" panose="020B0503020204020204" pitchFamily="34" charset="-122"/>
                <a:ea typeface="微软雅黑" panose="020B0503020204020204" pitchFamily="34" charset="-122"/>
              </a:rPr>
              <a:t>单</a:t>
            </a:r>
            <a:endParaRPr lang="en-US" altLang="zh-CN" sz="1600" b="1" dirty="0" smtClean="0">
              <a:latin typeface="微软雅黑" panose="020B0503020204020204" pitchFamily="34" charset="-122"/>
              <a:ea typeface="微软雅黑" panose="020B0503020204020204" pitchFamily="34" charset="-122"/>
            </a:endParaRPr>
          </a:p>
          <a:p>
            <a:pPr>
              <a:lnSpc>
                <a:spcPct val="130000"/>
              </a:lnSpc>
            </a:pPr>
            <a:r>
              <a:rPr lang="zh-CN" altLang="en-US" sz="1600" b="1" dirty="0" smtClean="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250679" y="1517357"/>
            <a:ext cx="3009766" cy="1450719"/>
            <a:chOff x="6897693" y="2532970"/>
            <a:chExt cx="3009766" cy="1537590"/>
          </a:xfrm>
        </p:grpSpPr>
        <p:sp>
          <p:nvSpPr>
            <p:cNvPr id="38" name="云形标注 37"/>
            <p:cNvSpPr/>
            <p:nvPr/>
          </p:nvSpPr>
          <p:spPr>
            <a:xfrm>
              <a:off x="6897693" y="2532970"/>
              <a:ext cx="3009766" cy="1537590"/>
            </a:xfrm>
            <a:prstGeom prst="cloudCallout">
              <a:avLst>
                <a:gd name="adj1" fmla="val -63319"/>
                <a:gd name="adj2" fmla="val 2222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344022" y="2799135"/>
              <a:ext cx="2115862" cy="1052596"/>
            </a:xfrm>
            <a:prstGeom prst="rect">
              <a:avLst/>
            </a:prstGeom>
          </p:spPr>
          <p:txBody>
            <a:bodyPr wrap="square">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一触即达</a:t>
              </a:r>
              <a:r>
                <a:rPr lang="en-US" altLang="zh-CN" sz="1600" dirty="0" smtClean="0">
                  <a:latin typeface="微软雅黑" panose="020B0503020204020204" pitchFamily="34" charset="-122"/>
                  <a:ea typeface="微软雅黑" panose="020B0503020204020204" pitchFamily="34" charset="-122"/>
                </a:rPr>
                <a:t>CP</a:t>
              </a:r>
              <a:r>
                <a:rPr lang="zh-CN" altLang="en-US" sz="1600" dirty="0" smtClean="0">
                  <a:latin typeface="微软雅黑" panose="020B0503020204020204" pitchFamily="34" charset="-122"/>
                  <a:ea typeface="微软雅黑" panose="020B0503020204020204" pitchFamily="34" charset="-122"/>
                </a:rPr>
                <a:t>处理，一般场景下</a:t>
              </a:r>
              <a:r>
                <a:rPr lang="en-US" altLang="zh-CN" sz="1600" dirty="0" smtClean="0">
                  <a:latin typeface="微软雅黑" panose="020B0503020204020204" pitchFamily="34" charset="-122"/>
                  <a:ea typeface="微软雅黑" panose="020B0503020204020204" pitchFamily="34" charset="-122"/>
                </a:rPr>
                <a:t>24</a:t>
              </a:r>
              <a:r>
                <a:rPr lang="zh-CN" altLang="en-US" sz="1600" dirty="0" smtClean="0">
                  <a:latin typeface="微软雅黑" panose="020B0503020204020204" pitchFamily="34" charset="-122"/>
                  <a:ea typeface="微软雅黑" panose="020B0503020204020204" pitchFamily="34" charset="-122"/>
                </a:rPr>
                <a:t>小时内回复解决方案。</a:t>
              </a:r>
              <a:endParaRPr lang="en-US" altLang="zh-CN" sz="1600" dirty="0">
                <a:latin typeface="微软雅黑" panose="020B0503020204020204" pitchFamily="34" charset="-122"/>
                <a:ea typeface="微软雅黑" panose="020B0503020204020204" pitchFamily="34" charset="-122"/>
              </a:endParaRPr>
            </a:p>
          </p:txBody>
        </p:sp>
      </p:grpSp>
      <p:sp>
        <p:nvSpPr>
          <p:cNvPr id="42" name="矩形 41"/>
          <p:cNvSpPr/>
          <p:nvPr/>
        </p:nvSpPr>
        <p:spPr>
          <a:xfrm>
            <a:off x="1152155" y="3554747"/>
            <a:ext cx="8791541" cy="412421"/>
          </a:xfrm>
          <a:prstGeom prst="rect">
            <a:avLst/>
          </a:prstGeom>
        </p:spPr>
        <p:txBody>
          <a:bodyPr wrap="square">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查询处理路径：</a:t>
            </a:r>
            <a:r>
              <a:rPr lang="zh-CN" altLang="en-US" sz="1600" dirty="0" smtClean="0">
                <a:latin typeface="微软雅黑" panose="020B0503020204020204" pitchFamily="34" charset="-122"/>
                <a:ea typeface="微软雅黑" panose="020B0503020204020204" pitchFamily="34" charset="-122"/>
              </a:rPr>
              <a:t>服务中心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我的服务记录</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咨询工单记录</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我咨询的</a:t>
            </a:r>
            <a:endParaRPr lang="en-US" altLang="zh-CN" sz="1600" dirty="0">
              <a:latin typeface="微软雅黑" panose="020B0503020204020204" pitchFamily="34" charset="-122"/>
              <a:ea typeface="微软雅黑" panose="020B0503020204020204" pitchFamily="34" charset="-122"/>
            </a:endParaRPr>
          </a:p>
        </p:txBody>
      </p:sp>
      <p:sp>
        <p:nvSpPr>
          <p:cNvPr id="43" name="矩形 42"/>
          <p:cNvSpPr/>
          <p:nvPr/>
        </p:nvSpPr>
        <p:spPr>
          <a:xfrm>
            <a:off x="1052009" y="4086885"/>
            <a:ext cx="1946367" cy="412421"/>
          </a:xfrm>
          <a:prstGeom prst="rect">
            <a:avLst/>
          </a:prstGeom>
        </p:spPr>
        <p:txBody>
          <a:bodyPr wrap="none">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逆向咨询工单</a:t>
            </a:r>
            <a:endParaRPr lang="en-US" altLang="zh-CN" sz="1600" b="1" dirty="0" smtClean="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579935" y="1861569"/>
            <a:ext cx="2593571" cy="1339671"/>
            <a:chOff x="2579935" y="1861569"/>
            <a:chExt cx="2593571" cy="1339671"/>
          </a:xfrm>
        </p:grpSpPr>
        <p:sp>
          <p:nvSpPr>
            <p:cNvPr id="2" name="右箭头 1"/>
            <p:cNvSpPr/>
            <p:nvPr/>
          </p:nvSpPr>
          <p:spPr>
            <a:xfrm>
              <a:off x="2579935" y="2442093"/>
              <a:ext cx="2593571" cy="157170"/>
            </a:xfrm>
            <a:prstGeom prst="rightArrow">
              <a:avLst/>
            </a:prstGeom>
            <a:gradFill flip="none" rotWithShape="1">
              <a:gsLst>
                <a:gs pos="0">
                  <a:srgbClr val="0066FF"/>
                </a:gs>
                <a:gs pos="20000">
                  <a:srgbClr val="0066FF"/>
                </a:gs>
                <a:gs pos="40000">
                  <a:srgbClr val="0066FF">
                    <a:alpha val="10000"/>
                  </a:srgbClr>
                </a:gs>
                <a:gs pos="80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81955" y="2616465"/>
              <a:ext cx="224230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提供咨询问题、咨询描述和附件发起咨询</a:t>
              </a:r>
              <a:r>
                <a:rPr lang="zh-CN" altLang="en-US" sz="1600" dirty="0">
                  <a:latin typeface="微软雅黑" panose="020B0503020204020204" pitchFamily="34" charset="-122"/>
                  <a:ea typeface="微软雅黑" panose="020B0503020204020204" pitchFamily="34" charset="-122"/>
                </a:rPr>
                <a:t>工单</a:t>
              </a:r>
              <a:endParaRPr lang="zh-CN" altLang="en-US" sz="1600" dirty="0"/>
            </a:p>
          </p:txBody>
        </p:sp>
        <p:sp>
          <p:nvSpPr>
            <p:cNvPr id="59" name="矩形 58"/>
            <p:cNvSpPr/>
            <p:nvPr/>
          </p:nvSpPr>
          <p:spPr>
            <a:xfrm>
              <a:off x="2662858" y="1861569"/>
              <a:ext cx="2494740"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在日常操作中，遇到一些问题或状态待确认</a:t>
              </a:r>
              <a:endParaRPr lang="zh-CN" altLang="en-US" sz="1600" dirty="0"/>
            </a:p>
          </p:txBody>
        </p:sp>
      </p:grpSp>
      <p:grpSp>
        <p:nvGrpSpPr>
          <p:cNvPr id="41" name="组合 40"/>
          <p:cNvGrpSpPr/>
          <p:nvPr/>
        </p:nvGrpSpPr>
        <p:grpSpPr>
          <a:xfrm>
            <a:off x="2529588" y="4471580"/>
            <a:ext cx="2783849" cy="1323233"/>
            <a:chOff x="2529588" y="4471580"/>
            <a:chExt cx="2783849" cy="1323233"/>
          </a:xfrm>
        </p:grpSpPr>
        <p:sp>
          <p:nvSpPr>
            <p:cNvPr id="56" name="右箭头 55"/>
            <p:cNvSpPr/>
            <p:nvPr/>
          </p:nvSpPr>
          <p:spPr>
            <a:xfrm>
              <a:off x="2583446" y="5299499"/>
              <a:ext cx="2729991" cy="180665"/>
            </a:xfrm>
            <a:prstGeom prst="rightArrow">
              <a:avLst/>
            </a:prstGeom>
            <a:gradFill flip="none" rotWithShape="1">
              <a:gsLst>
                <a:gs pos="0">
                  <a:srgbClr val="0066FF"/>
                </a:gs>
                <a:gs pos="20000">
                  <a:srgbClr val="0066FF"/>
                </a:gs>
                <a:gs pos="40000">
                  <a:srgbClr val="0066FF">
                    <a:alpha val="10000"/>
                  </a:srgbClr>
                </a:gs>
                <a:gs pos="80000">
                  <a:srgbClr val="0066FF">
                    <a:alpha val="10000"/>
                  </a:srgbClr>
                </a:gs>
                <a:gs pos="100000">
                  <a:srgbClr val="0066FF"/>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529588" y="4471580"/>
              <a:ext cx="2683161" cy="830997"/>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遇到异常场景，如联系不上消费者，货物破损，货物丢失，消费者拒签等情况</a:t>
              </a:r>
              <a:endParaRPr lang="zh-CN" altLang="en-US" sz="1600" dirty="0"/>
            </a:p>
          </p:txBody>
        </p:sp>
        <p:sp>
          <p:nvSpPr>
            <p:cNvPr id="60" name="矩形 59"/>
            <p:cNvSpPr/>
            <p:nvPr/>
          </p:nvSpPr>
          <p:spPr>
            <a:xfrm>
              <a:off x="2684903" y="5456259"/>
              <a:ext cx="2242308" cy="33855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发起咨询</a:t>
              </a:r>
              <a:r>
                <a:rPr lang="zh-CN" altLang="en-US" sz="1600" dirty="0">
                  <a:latin typeface="微软雅黑" panose="020B0503020204020204" pitchFamily="34" charset="-122"/>
                  <a:ea typeface="微软雅黑" panose="020B0503020204020204" pitchFamily="34" charset="-122"/>
                </a:rPr>
                <a:t>工单</a:t>
              </a:r>
              <a:endParaRPr lang="zh-CN" altLang="en-US" sz="1600" dirty="0"/>
            </a:p>
          </p:txBody>
        </p:sp>
      </p:grpSp>
      <p:grpSp>
        <p:nvGrpSpPr>
          <p:cNvPr id="79" name="组合 78"/>
          <p:cNvGrpSpPr/>
          <p:nvPr/>
        </p:nvGrpSpPr>
        <p:grpSpPr>
          <a:xfrm>
            <a:off x="7319720" y="4298723"/>
            <a:ext cx="3009766" cy="1450719"/>
            <a:chOff x="7319720" y="4298723"/>
            <a:chExt cx="3009766" cy="1450719"/>
          </a:xfrm>
        </p:grpSpPr>
        <p:grpSp>
          <p:nvGrpSpPr>
            <p:cNvPr id="80" name="组合 79"/>
            <p:cNvGrpSpPr/>
            <p:nvPr/>
          </p:nvGrpSpPr>
          <p:grpSpPr>
            <a:xfrm>
              <a:off x="7319720" y="4298723"/>
              <a:ext cx="3009766" cy="1450719"/>
              <a:chOff x="6897693" y="2532970"/>
              <a:chExt cx="3009766" cy="1537590"/>
            </a:xfrm>
          </p:grpSpPr>
          <p:sp>
            <p:nvSpPr>
              <p:cNvPr id="81" name="云形标注 80"/>
              <p:cNvSpPr/>
              <p:nvPr/>
            </p:nvSpPr>
            <p:spPr>
              <a:xfrm>
                <a:off x="6897693" y="2532970"/>
                <a:ext cx="3009766" cy="1537590"/>
              </a:xfrm>
              <a:prstGeom prst="cloudCallout">
                <a:avLst>
                  <a:gd name="adj1" fmla="val -63319"/>
                  <a:gd name="adj2" fmla="val 2222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7344022" y="2799135"/>
                <a:ext cx="2115862" cy="404088"/>
              </a:xfrm>
              <a:prstGeom prst="rect">
                <a:avLst/>
              </a:prstGeom>
            </p:spPr>
            <p:txBody>
              <a:bodyPr wrap="square">
                <a:spAutoFit/>
              </a:bodyPr>
              <a:lstStyle/>
              <a:p>
                <a:pPr>
                  <a:lnSpc>
                    <a:spcPct val="130000"/>
                  </a:lnSpc>
                </a:pPr>
                <a:endParaRPr lang="en-US" altLang="zh-CN" sz="1600" dirty="0">
                  <a:latin typeface="微软雅黑" panose="020B0503020204020204" pitchFamily="34" charset="-122"/>
                  <a:ea typeface="微软雅黑" panose="020B0503020204020204" pitchFamily="34" charset="-122"/>
                </a:endParaRPr>
              </a:p>
            </p:txBody>
          </p:sp>
        </p:grpSp>
        <p:sp>
          <p:nvSpPr>
            <p:cNvPr id="83" name="矩形 82"/>
            <p:cNvSpPr/>
            <p:nvPr/>
          </p:nvSpPr>
          <p:spPr>
            <a:xfrm>
              <a:off x="7830673" y="4759292"/>
              <a:ext cx="205123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需商家在时效内配合</a:t>
              </a:r>
              <a:r>
                <a:rPr lang="en-US" altLang="zh-CN" sz="1600" dirty="0" smtClean="0">
                  <a:latin typeface="微软雅黑" panose="020B0503020204020204" pitchFamily="34" charset="-122"/>
                  <a:ea typeface="微软雅黑" panose="020B0503020204020204" pitchFamily="34" charset="-122"/>
                </a:rPr>
                <a:t>CP</a:t>
              </a:r>
              <a:r>
                <a:rPr lang="zh-CN" altLang="en-US" sz="1600" dirty="0" smtClean="0">
                  <a:latin typeface="微软雅黑" panose="020B0503020204020204" pitchFamily="34" charset="-122"/>
                  <a:ea typeface="微软雅黑" panose="020B0503020204020204" pitchFamily="34" charset="-122"/>
                </a:rPr>
                <a:t>给出解决方案。</a:t>
              </a:r>
              <a:endParaRPr lang="zh-CN" altLang="en-US" sz="1600" dirty="0"/>
            </a:p>
          </p:txBody>
        </p:sp>
      </p:grpSp>
      <p:sp>
        <p:nvSpPr>
          <p:cNvPr id="84" name="矩形 83"/>
          <p:cNvSpPr/>
          <p:nvPr/>
        </p:nvSpPr>
        <p:spPr>
          <a:xfrm>
            <a:off x="1052009" y="6332644"/>
            <a:ext cx="8791541" cy="381258"/>
          </a:xfrm>
          <a:prstGeom prst="rect">
            <a:avLst/>
          </a:prstGeom>
        </p:spPr>
        <p:txBody>
          <a:bodyPr wrap="square">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查询处理路径：</a:t>
            </a:r>
            <a:r>
              <a:rPr lang="zh-CN" altLang="en-US" sz="1600" dirty="0" smtClean="0">
                <a:latin typeface="微软雅黑" panose="020B0503020204020204" pitchFamily="34" charset="-122"/>
                <a:ea typeface="微软雅黑" panose="020B0503020204020204" pitchFamily="34" charset="-122"/>
              </a:rPr>
              <a:t>服务中心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我的服务记录</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咨询工单记录</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向我咨询的</a:t>
            </a:r>
            <a:endParaRPr lang="en-US" altLang="zh-CN" sz="1600"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a:off x="1175681" y="1829300"/>
            <a:ext cx="1387629" cy="1708634"/>
            <a:chOff x="1175681" y="1829300"/>
            <a:chExt cx="1387629" cy="1708634"/>
          </a:xfrm>
        </p:grpSpPr>
        <p:grpSp>
          <p:nvGrpSpPr>
            <p:cNvPr id="4" name="组合 3"/>
            <p:cNvGrpSpPr/>
            <p:nvPr/>
          </p:nvGrpSpPr>
          <p:grpSpPr>
            <a:xfrm>
              <a:off x="1175681" y="1829300"/>
              <a:ext cx="1387629" cy="1450292"/>
              <a:chOff x="1412184" y="4717086"/>
              <a:chExt cx="1285193" cy="1337733"/>
            </a:xfrm>
          </p:grpSpPr>
          <p:grpSp>
            <p:nvGrpSpPr>
              <p:cNvPr id="6" name="组合 5"/>
              <p:cNvGrpSpPr/>
              <p:nvPr/>
            </p:nvGrpSpPr>
            <p:grpSpPr>
              <a:xfrm>
                <a:off x="1412184" y="4717086"/>
                <a:ext cx="1285193" cy="1337733"/>
                <a:chOff x="1412183" y="4741696"/>
                <a:chExt cx="1092467" cy="1123995"/>
              </a:xfrm>
            </p:grpSpPr>
            <p:sp>
              <p:nvSpPr>
                <p:cNvPr id="8" name="Oval 362"/>
                <p:cNvSpPr>
                  <a:spLocks noChangeArrowheads="1"/>
                </p:cNvSpPr>
                <p:nvPr/>
              </p:nvSpPr>
              <p:spPr bwMode="auto">
                <a:xfrm>
                  <a:off x="1412183" y="4741696"/>
                  <a:ext cx="1092467" cy="1123995"/>
                </a:xfrm>
                <a:prstGeom prst="ellipse">
                  <a:avLst/>
                </a:prstGeom>
                <a:solidFill>
                  <a:srgbClr val="99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Freeform 363"/>
                <p:cNvSpPr>
                  <a:spLocks/>
                </p:cNvSpPr>
                <p:nvPr/>
              </p:nvSpPr>
              <p:spPr bwMode="auto">
                <a:xfrm>
                  <a:off x="1893557" y="5201140"/>
                  <a:ext cx="553794" cy="624083"/>
                </a:xfrm>
                <a:custGeom>
                  <a:avLst/>
                  <a:gdLst>
                    <a:gd name="T0" fmla="*/ 68 w 110"/>
                    <a:gd name="T1" fmla="*/ 0 h 124"/>
                    <a:gd name="T2" fmla="*/ 110 w 110"/>
                    <a:gd name="T3" fmla="*/ 66 h 124"/>
                    <a:gd name="T4" fmla="*/ 45 w 110"/>
                    <a:gd name="T5" fmla="*/ 124 h 124"/>
                    <a:gd name="T6" fmla="*/ 36 w 110"/>
                    <a:gd name="T7" fmla="*/ 75 h 124"/>
                    <a:gd name="T8" fmla="*/ 0 w 110"/>
                    <a:gd name="T9" fmla="*/ 0 h 124"/>
                    <a:gd name="T10" fmla="*/ 68 w 110"/>
                    <a:gd name="T11" fmla="*/ 0 h 124"/>
                  </a:gdLst>
                  <a:ahLst/>
                  <a:cxnLst>
                    <a:cxn ang="0">
                      <a:pos x="T0" y="T1"/>
                    </a:cxn>
                    <a:cxn ang="0">
                      <a:pos x="T2" y="T3"/>
                    </a:cxn>
                    <a:cxn ang="0">
                      <a:pos x="T4" y="T5"/>
                    </a:cxn>
                    <a:cxn ang="0">
                      <a:pos x="T6" y="T7"/>
                    </a:cxn>
                    <a:cxn ang="0">
                      <a:pos x="T8" y="T9"/>
                    </a:cxn>
                    <a:cxn ang="0">
                      <a:pos x="T10" y="T11"/>
                    </a:cxn>
                  </a:cxnLst>
                  <a:rect l="0" t="0" r="r" b="b"/>
                  <a:pathLst>
                    <a:path w="110" h="124">
                      <a:moveTo>
                        <a:pt x="68" y="0"/>
                      </a:moveTo>
                      <a:cubicBezTo>
                        <a:pt x="110" y="66"/>
                        <a:pt x="110" y="66"/>
                        <a:pt x="110" y="66"/>
                      </a:cubicBezTo>
                      <a:cubicBezTo>
                        <a:pt x="98" y="94"/>
                        <a:pt x="74" y="116"/>
                        <a:pt x="45" y="124"/>
                      </a:cubicBezTo>
                      <a:cubicBezTo>
                        <a:pt x="36" y="75"/>
                        <a:pt x="36" y="75"/>
                        <a:pt x="36" y="75"/>
                      </a:cubicBezTo>
                      <a:cubicBezTo>
                        <a:pt x="0" y="0"/>
                        <a:pt x="0" y="0"/>
                        <a:pt x="0" y="0"/>
                      </a:cubicBezTo>
                      <a:cubicBezTo>
                        <a:pt x="68" y="0"/>
                        <a:pt x="68" y="0"/>
                        <a:pt x="68" y="0"/>
                      </a:cubicBezTo>
                      <a:close/>
                    </a:path>
                  </a:pathLst>
                </a:custGeom>
                <a:solidFill>
                  <a:srgbClr val="6A6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64"/>
                <p:cNvSpPr>
                  <a:spLocks/>
                </p:cNvSpPr>
                <p:nvPr/>
              </p:nvSpPr>
              <p:spPr bwMode="auto">
                <a:xfrm>
                  <a:off x="1627311" y="5441826"/>
                  <a:ext cx="600653" cy="353576"/>
                </a:xfrm>
                <a:custGeom>
                  <a:avLst/>
                  <a:gdLst>
                    <a:gd name="T0" fmla="*/ 4 w 119"/>
                    <a:gd name="T1" fmla="*/ 67 h 70"/>
                    <a:gd name="T2" fmla="*/ 47 w 119"/>
                    <a:gd name="T3" fmla="*/ 18 h 70"/>
                    <a:gd name="T4" fmla="*/ 47 w 119"/>
                    <a:gd name="T5" fmla="*/ 0 h 70"/>
                    <a:gd name="T6" fmla="*/ 59 w 119"/>
                    <a:gd name="T7" fmla="*/ 0 h 70"/>
                    <a:gd name="T8" fmla="*/ 60 w 119"/>
                    <a:gd name="T9" fmla="*/ 0 h 70"/>
                    <a:gd name="T10" fmla="*/ 72 w 119"/>
                    <a:gd name="T11" fmla="*/ 0 h 70"/>
                    <a:gd name="T12" fmla="*/ 72 w 119"/>
                    <a:gd name="T13" fmla="*/ 18 h 70"/>
                    <a:gd name="T14" fmla="*/ 116 w 119"/>
                    <a:gd name="T15" fmla="*/ 67 h 70"/>
                    <a:gd name="T16" fmla="*/ 111 w 119"/>
                    <a:gd name="T17" fmla="*/ 70 h 70"/>
                    <a:gd name="T18" fmla="*/ 60 w 119"/>
                    <a:gd name="T19" fmla="*/ 70 h 70"/>
                    <a:gd name="T20" fmla="*/ 59 w 119"/>
                    <a:gd name="T21" fmla="*/ 70 h 70"/>
                    <a:gd name="T22" fmla="*/ 9 w 119"/>
                    <a:gd name="T23" fmla="*/ 70 h 70"/>
                    <a:gd name="T24" fmla="*/ 4 w 119"/>
                    <a:gd name="T2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0">
                      <a:moveTo>
                        <a:pt x="4" y="67"/>
                      </a:moveTo>
                      <a:cubicBezTo>
                        <a:pt x="4" y="45"/>
                        <a:pt x="0" y="22"/>
                        <a:pt x="47" y="18"/>
                      </a:cubicBezTo>
                      <a:cubicBezTo>
                        <a:pt x="47" y="16"/>
                        <a:pt x="47" y="2"/>
                        <a:pt x="47" y="0"/>
                      </a:cubicBezTo>
                      <a:cubicBezTo>
                        <a:pt x="59" y="0"/>
                        <a:pt x="59" y="0"/>
                        <a:pt x="59" y="0"/>
                      </a:cubicBezTo>
                      <a:cubicBezTo>
                        <a:pt x="60" y="0"/>
                        <a:pt x="60" y="0"/>
                        <a:pt x="60" y="0"/>
                      </a:cubicBezTo>
                      <a:cubicBezTo>
                        <a:pt x="72" y="0"/>
                        <a:pt x="72" y="0"/>
                        <a:pt x="72" y="0"/>
                      </a:cubicBezTo>
                      <a:cubicBezTo>
                        <a:pt x="72" y="2"/>
                        <a:pt x="72" y="16"/>
                        <a:pt x="72" y="18"/>
                      </a:cubicBezTo>
                      <a:cubicBezTo>
                        <a:pt x="119" y="22"/>
                        <a:pt x="115" y="45"/>
                        <a:pt x="116" y="67"/>
                      </a:cubicBezTo>
                      <a:cubicBezTo>
                        <a:pt x="114" y="68"/>
                        <a:pt x="112" y="69"/>
                        <a:pt x="111" y="70"/>
                      </a:cubicBezTo>
                      <a:cubicBezTo>
                        <a:pt x="60" y="70"/>
                        <a:pt x="60" y="70"/>
                        <a:pt x="60" y="70"/>
                      </a:cubicBezTo>
                      <a:cubicBezTo>
                        <a:pt x="59" y="70"/>
                        <a:pt x="59" y="70"/>
                        <a:pt x="59" y="70"/>
                      </a:cubicBezTo>
                      <a:cubicBezTo>
                        <a:pt x="9" y="70"/>
                        <a:pt x="9" y="70"/>
                        <a:pt x="9" y="70"/>
                      </a:cubicBezTo>
                      <a:cubicBezTo>
                        <a:pt x="7" y="69"/>
                        <a:pt x="5" y="68"/>
                        <a:pt x="4" y="67"/>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65"/>
                <p:cNvSpPr>
                  <a:spLocks/>
                </p:cNvSpPr>
                <p:nvPr/>
              </p:nvSpPr>
              <p:spPr bwMode="auto">
                <a:xfrm>
                  <a:off x="1863739" y="5441826"/>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66"/>
                <p:cNvSpPr>
                  <a:spLocks/>
                </p:cNvSpPr>
                <p:nvPr/>
              </p:nvSpPr>
              <p:spPr bwMode="auto">
                <a:xfrm>
                  <a:off x="1744460" y="5275688"/>
                  <a:ext cx="366356" cy="187438"/>
                </a:xfrm>
                <a:custGeom>
                  <a:avLst/>
                  <a:gdLst>
                    <a:gd name="T0" fmla="*/ 0 w 73"/>
                    <a:gd name="T1" fmla="*/ 0 h 37"/>
                    <a:gd name="T2" fmla="*/ 6 w 73"/>
                    <a:gd name="T3" fmla="*/ 14 h 37"/>
                    <a:gd name="T4" fmla="*/ 37 w 73"/>
                    <a:gd name="T5" fmla="*/ 37 h 37"/>
                    <a:gd name="T6" fmla="*/ 68 w 73"/>
                    <a:gd name="T7" fmla="*/ 14 h 37"/>
                    <a:gd name="T8" fmla="*/ 73 w 73"/>
                    <a:gd name="T9" fmla="*/ 0 h 37"/>
                    <a:gd name="T10" fmla="*/ 36 w 73"/>
                    <a:gd name="T11" fmla="*/ 4 h 37"/>
                    <a:gd name="T12" fmla="*/ 0 w 7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3" h="37">
                      <a:moveTo>
                        <a:pt x="0" y="0"/>
                      </a:moveTo>
                      <a:cubicBezTo>
                        <a:pt x="0" y="7"/>
                        <a:pt x="2" y="14"/>
                        <a:pt x="6" y="14"/>
                      </a:cubicBezTo>
                      <a:cubicBezTo>
                        <a:pt x="11" y="27"/>
                        <a:pt x="22" y="37"/>
                        <a:pt x="37" y="37"/>
                      </a:cubicBezTo>
                      <a:cubicBezTo>
                        <a:pt x="51" y="37"/>
                        <a:pt x="62" y="27"/>
                        <a:pt x="68" y="14"/>
                      </a:cubicBezTo>
                      <a:cubicBezTo>
                        <a:pt x="71" y="14"/>
                        <a:pt x="73" y="7"/>
                        <a:pt x="73" y="0"/>
                      </a:cubicBezTo>
                      <a:cubicBezTo>
                        <a:pt x="64" y="3"/>
                        <a:pt x="51" y="4"/>
                        <a:pt x="36" y="4"/>
                      </a:cubicBezTo>
                      <a:cubicBezTo>
                        <a:pt x="22" y="4"/>
                        <a:pt x="9" y="3"/>
                        <a:pt x="0" y="0"/>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67"/>
                <p:cNvSpPr>
                  <a:spLocks/>
                </p:cNvSpPr>
                <p:nvPr/>
              </p:nvSpPr>
              <p:spPr bwMode="auto">
                <a:xfrm>
                  <a:off x="1627311" y="5507855"/>
                  <a:ext cx="600653" cy="287547"/>
                </a:xfrm>
                <a:custGeom>
                  <a:avLst/>
                  <a:gdLst>
                    <a:gd name="T0" fmla="*/ 4 w 119"/>
                    <a:gd name="T1" fmla="*/ 54 h 57"/>
                    <a:gd name="T2" fmla="*/ 47 w 119"/>
                    <a:gd name="T3" fmla="*/ 5 h 57"/>
                    <a:gd name="T4" fmla="*/ 47 w 119"/>
                    <a:gd name="T5" fmla="*/ 0 h 57"/>
                    <a:gd name="T6" fmla="*/ 60 w 119"/>
                    <a:gd name="T7" fmla="*/ 1 h 57"/>
                    <a:gd name="T8" fmla="*/ 72 w 119"/>
                    <a:gd name="T9" fmla="*/ 0 h 57"/>
                    <a:gd name="T10" fmla="*/ 72 w 119"/>
                    <a:gd name="T11" fmla="*/ 5 h 57"/>
                    <a:gd name="T12" fmla="*/ 116 w 119"/>
                    <a:gd name="T13" fmla="*/ 54 h 57"/>
                    <a:gd name="T14" fmla="*/ 111 w 119"/>
                    <a:gd name="T15" fmla="*/ 57 h 57"/>
                    <a:gd name="T16" fmla="*/ 9 w 119"/>
                    <a:gd name="T17" fmla="*/ 57 h 57"/>
                    <a:gd name="T18" fmla="*/ 4 w 119"/>
                    <a:gd name="T19"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7">
                      <a:moveTo>
                        <a:pt x="4" y="54"/>
                      </a:moveTo>
                      <a:cubicBezTo>
                        <a:pt x="4" y="32"/>
                        <a:pt x="0" y="9"/>
                        <a:pt x="47" y="5"/>
                      </a:cubicBezTo>
                      <a:cubicBezTo>
                        <a:pt x="47" y="0"/>
                        <a:pt x="47" y="0"/>
                        <a:pt x="47" y="0"/>
                      </a:cubicBezTo>
                      <a:cubicBezTo>
                        <a:pt x="51" y="1"/>
                        <a:pt x="55" y="1"/>
                        <a:pt x="60" y="1"/>
                      </a:cubicBezTo>
                      <a:cubicBezTo>
                        <a:pt x="64" y="1"/>
                        <a:pt x="68" y="1"/>
                        <a:pt x="72" y="0"/>
                      </a:cubicBezTo>
                      <a:cubicBezTo>
                        <a:pt x="72" y="5"/>
                        <a:pt x="72" y="5"/>
                        <a:pt x="72" y="5"/>
                      </a:cubicBezTo>
                      <a:cubicBezTo>
                        <a:pt x="119" y="9"/>
                        <a:pt x="115" y="32"/>
                        <a:pt x="116" y="54"/>
                      </a:cubicBezTo>
                      <a:cubicBezTo>
                        <a:pt x="114" y="55"/>
                        <a:pt x="112" y="56"/>
                        <a:pt x="111" y="57"/>
                      </a:cubicBezTo>
                      <a:cubicBezTo>
                        <a:pt x="9" y="57"/>
                        <a:pt x="9" y="57"/>
                        <a:pt x="9" y="57"/>
                      </a:cubicBezTo>
                      <a:cubicBezTo>
                        <a:pt x="7" y="56"/>
                        <a:pt x="5" y="55"/>
                        <a:pt x="4" y="54"/>
                      </a:cubicBez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68"/>
                <p:cNvSpPr>
                  <a:spLocks/>
                </p:cNvSpPr>
                <p:nvPr/>
              </p:nvSpPr>
              <p:spPr bwMode="auto">
                <a:xfrm>
                  <a:off x="1895688" y="5497205"/>
                  <a:ext cx="63899" cy="257727"/>
                </a:xfrm>
                <a:custGeom>
                  <a:avLst/>
                  <a:gdLst>
                    <a:gd name="T0" fmla="*/ 0 w 30"/>
                    <a:gd name="T1" fmla="*/ 22 h 121"/>
                    <a:gd name="T2" fmla="*/ 9 w 30"/>
                    <a:gd name="T3" fmla="*/ 29 h 121"/>
                    <a:gd name="T4" fmla="*/ 2 w 30"/>
                    <a:gd name="T5" fmla="*/ 90 h 121"/>
                    <a:gd name="T6" fmla="*/ 16 w 30"/>
                    <a:gd name="T7" fmla="*/ 121 h 121"/>
                    <a:gd name="T8" fmla="*/ 28 w 30"/>
                    <a:gd name="T9" fmla="*/ 90 h 121"/>
                    <a:gd name="T10" fmla="*/ 21 w 30"/>
                    <a:gd name="T11" fmla="*/ 29 h 121"/>
                    <a:gd name="T12" fmla="*/ 30 w 30"/>
                    <a:gd name="T13" fmla="*/ 22 h 121"/>
                    <a:gd name="T14" fmla="*/ 16 w 30"/>
                    <a:gd name="T15" fmla="*/ 0 h 121"/>
                    <a:gd name="T16" fmla="*/ 0 w 30"/>
                    <a:gd name="T17" fmla="*/ 22 h 121"/>
                    <a:gd name="T18" fmla="*/ 0 w 30"/>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21">
                      <a:moveTo>
                        <a:pt x="0" y="22"/>
                      </a:moveTo>
                      <a:lnTo>
                        <a:pt x="9" y="29"/>
                      </a:lnTo>
                      <a:lnTo>
                        <a:pt x="2" y="90"/>
                      </a:lnTo>
                      <a:lnTo>
                        <a:pt x="16" y="121"/>
                      </a:lnTo>
                      <a:lnTo>
                        <a:pt x="28" y="90"/>
                      </a:lnTo>
                      <a:lnTo>
                        <a:pt x="21" y="29"/>
                      </a:lnTo>
                      <a:lnTo>
                        <a:pt x="30" y="22"/>
                      </a:lnTo>
                      <a:lnTo>
                        <a:pt x="16" y="0"/>
                      </a:lnTo>
                      <a:lnTo>
                        <a:pt x="0" y="22"/>
                      </a:lnTo>
                      <a:lnTo>
                        <a:pt x="0" y="22"/>
                      </a:lnTo>
                      <a:close/>
                    </a:path>
                  </a:pathLst>
                </a:custGeom>
                <a:solidFill>
                  <a:srgbClr val="092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69"/>
                <p:cNvSpPr>
                  <a:spLocks/>
                </p:cNvSpPr>
                <p:nvPr/>
              </p:nvSpPr>
              <p:spPr bwMode="auto">
                <a:xfrm>
                  <a:off x="1655575" y="5464067"/>
                  <a:ext cx="600653" cy="387655"/>
                </a:xfrm>
                <a:custGeom>
                  <a:avLst/>
                  <a:gdLst>
                    <a:gd name="T0" fmla="*/ 4 w 119"/>
                    <a:gd name="T1" fmla="*/ 60 h 77"/>
                    <a:gd name="T2" fmla="*/ 47 w 119"/>
                    <a:gd name="T3" fmla="*/ 0 h 77"/>
                    <a:gd name="T4" fmla="*/ 60 w 119"/>
                    <a:gd name="T5" fmla="*/ 55 h 77"/>
                    <a:gd name="T6" fmla="*/ 72 w 119"/>
                    <a:gd name="T7" fmla="*/ 0 h 77"/>
                    <a:gd name="T8" fmla="*/ 116 w 119"/>
                    <a:gd name="T9" fmla="*/ 60 h 77"/>
                    <a:gd name="T10" fmla="*/ 60 w 119"/>
                    <a:gd name="T11" fmla="*/ 77 h 77"/>
                    <a:gd name="T12" fmla="*/ 4 w 119"/>
                    <a:gd name="T13" fmla="*/ 60 h 77"/>
                  </a:gdLst>
                  <a:ahLst/>
                  <a:cxnLst>
                    <a:cxn ang="0">
                      <a:pos x="T0" y="T1"/>
                    </a:cxn>
                    <a:cxn ang="0">
                      <a:pos x="T2" y="T3"/>
                    </a:cxn>
                    <a:cxn ang="0">
                      <a:pos x="T4" y="T5"/>
                    </a:cxn>
                    <a:cxn ang="0">
                      <a:pos x="T6" y="T7"/>
                    </a:cxn>
                    <a:cxn ang="0">
                      <a:pos x="T8" y="T9"/>
                    </a:cxn>
                    <a:cxn ang="0">
                      <a:pos x="T10" y="T11"/>
                    </a:cxn>
                    <a:cxn ang="0">
                      <a:pos x="T12" y="T13"/>
                    </a:cxn>
                  </a:cxnLst>
                  <a:rect l="0" t="0" r="r" b="b"/>
                  <a:pathLst>
                    <a:path w="119" h="77">
                      <a:moveTo>
                        <a:pt x="4" y="60"/>
                      </a:moveTo>
                      <a:cubicBezTo>
                        <a:pt x="4" y="33"/>
                        <a:pt x="0" y="5"/>
                        <a:pt x="47" y="0"/>
                      </a:cubicBezTo>
                      <a:cubicBezTo>
                        <a:pt x="60" y="55"/>
                        <a:pt x="60" y="55"/>
                        <a:pt x="60" y="55"/>
                      </a:cubicBezTo>
                      <a:cubicBezTo>
                        <a:pt x="72" y="0"/>
                        <a:pt x="72" y="0"/>
                        <a:pt x="72" y="0"/>
                      </a:cubicBezTo>
                      <a:cubicBezTo>
                        <a:pt x="119" y="5"/>
                        <a:pt x="116" y="31"/>
                        <a:pt x="116" y="60"/>
                      </a:cubicBezTo>
                      <a:cubicBezTo>
                        <a:pt x="99" y="71"/>
                        <a:pt x="80" y="77"/>
                        <a:pt x="60" y="77"/>
                      </a:cubicBezTo>
                      <a:cubicBezTo>
                        <a:pt x="39" y="77"/>
                        <a:pt x="20" y="71"/>
                        <a:pt x="4" y="60"/>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70"/>
                <p:cNvSpPr>
                  <a:spLocks/>
                </p:cNvSpPr>
                <p:nvPr/>
              </p:nvSpPr>
              <p:spPr bwMode="auto">
                <a:xfrm>
                  <a:off x="1863739" y="5488685"/>
                  <a:ext cx="127799" cy="74549"/>
                </a:xfrm>
                <a:custGeom>
                  <a:avLst/>
                  <a:gdLst>
                    <a:gd name="T0" fmla="*/ 0 w 25"/>
                    <a:gd name="T1" fmla="*/ 0 h 15"/>
                    <a:gd name="T2" fmla="*/ 25 w 25"/>
                    <a:gd name="T3" fmla="*/ 0 h 15"/>
                    <a:gd name="T4" fmla="*/ 22 w 25"/>
                    <a:gd name="T5" fmla="*/ 15 h 15"/>
                    <a:gd name="T6" fmla="*/ 13 w 25"/>
                    <a:gd name="T7" fmla="*/ 4 h 15"/>
                    <a:gd name="T8" fmla="*/ 3 w 25"/>
                    <a:gd name="T9" fmla="*/ 15 h 15"/>
                    <a:gd name="T10" fmla="*/ 0 w 25"/>
                    <a:gd name="T11" fmla="*/ 0 h 15"/>
                  </a:gdLst>
                  <a:ahLst/>
                  <a:cxnLst>
                    <a:cxn ang="0">
                      <a:pos x="T0" y="T1"/>
                    </a:cxn>
                    <a:cxn ang="0">
                      <a:pos x="T2" y="T3"/>
                    </a:cxn>
                    <a:cxn ang="0">
                      <a:pos x="T4" y="T5"/>
                    </a:cxn>
                    <a:cxn ang="0">
                      <a:pos x="T6" y="T7"/>
                    </a:cxn>
                    <a:cxn ang="0">
                      <a:pos x="T8" y="T9"/>
                    </a:cxn>
                    <a:cxn ang="0">
                      <a:pos x="T10" y="T11"/>
                    </a:cxn>
                  </a:cxnLst>
                  <a:rect l="0" t="0" r="r" b="b"/>
                  <a:pathLst>
                    <a:path w="25" h="15">
                      <a:moveTo>
                        <a:pt x="0" y="0"/>
                      </a:moveTo>
                      <a:cubicBezTo>
                        <a:pt x="8" y="2"/>
                        <a:pt x="17" y="2"/>
                        <a:pt x="25" y="0"/>
                      </a:cubicBezTo>
                      <a:cubicBezTo>
                        <a:pt x="22" y="15"/>
                        <a:pt x="22" y="15"/>
                        <a:pt x="22" y="15"/>
                      </a:cubicBezTo>
                      <a:cubicBezTo>
                        <a:pt x="13" y="4"/>
                        <a:pt x="13" y="4"/>
                        <a:pt x="13" y="4"/>
                      </a:cubicBezTo>
                      <a:cubicBezTo>
                        <a:pt x="3" y="15"/>
                        <a:pt x="3" y="15"/>
                        <a:pt x="3" y="1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71"/>
                <p:cNvSpPr>
                  <a:spLocks/>
                </p:cNvSpPr>
                <p:nvPr/>
              </p:nvSpPr>
              <p:spPr bwMode="auto">
                <a:xfrm>
                  <a:off x="1774280" y="5422656"/>
                  <a:ext cx="306716" cy="332276"/>
                </a:xfrm>
                <a:custGeom>
                  <a:avLst/>
                  <a:gdLst>
                    <a:gd name="T0" fmla="*/ 4 w 61"/>
                    <a:gd name="T1" fmla="*/ 26 h 66"/>
                    <a:gd name="T2" fmla="*/ 0 w 61"/>
                    <a:gd name="T3" fmla="*/ 10 h 66"/>
                    <a:gd name="T4" fmla="*/ 10 w 61"/>
                    <a:gd name="T5" fmla="*/ 0 h 66"/>
                    <a:gd name="T6" fmla="*/ 10 w 61"/>
                    <a:gd name="T7" fmla="*/ 0 h 66"/>
                    <a:gd name="T8" fmla="*/ 10 w 61"/>
                    <a:gd name="T9" fmla="*/ 0 h 66"/>
                    <a:gd name="T10" fmla="*/ 11 w 61"/>
                    <a:gd name="T11" fmla="*/ 0 h 66"/>
                    <a:gd name="T12" fmla="*/ 11 w 61"/>
                    <a:gd name="T13" fmla="*/ 1 h 66"/>
                    <a:gd name="T14" fmla="*/ 11 w 61"/>
                    <a:gd name="T15" fmla="*/ 1 h 66"/>
                    <a:gd name="T16" fmla="*/ 11 w 61"/>
                    <a:gd name="T17" fmla="*/ 1 h 66"/>
                    <a:gd name="T18" fmla="*/ 12 w 61"/>
                    <a:gd name="T19" fmla="*/ 1 h 66"/>
                    <a:gd name="T20" fmla="*/ 12 w 61"/>
                    <a:gd name="T21" fmla="*/ 1 h 66"/>
                    <a:gd name="T22" fmla="*/ 12 w 61"/>
                    <a:gd name="T23" fmla="*/ 2 h 66"/>
                    <a:gd name="T24" fmla="*/ 12 w 61"/>
                    <a:gd name="T25" fmla="*/ 2 h 66"/>
                    <a:gd name="T26" fmla="*/ 12 w 61"/>
                    <a:gd name="T27" fmla="*/ 2 h 66"/>
                    <a:gd name="T28" fmla="*/ 13 w 61"/>
                    <a:gd name="T29" fmla="*/ 2 h 66"/>
                    <a:gd name="T30" fmla="*/ 13 w 61"/>
                    <a:gd name="T31" fmla="*/ 2 h 66"/>
                    <a:gd name="T32" fmla="*/ 13 w 61"/>
                    <a:gd name="T33" fmla="*/ 2 h 66"/>
                    <a:gd name="T34" fmla="*/ 13 w 61"/>
                    <a:gd name="T35" fmla="*/ 3 h 66"/>
                    <a:gd name="T36" fmla="*/ 14 w 61"/>
                    <a:gd name="T37" fmla="*/ 3 h 66"/>
                    <a:gd name="T38" fmla="*/ 14 w 61"/>
                    <a:gd name="T39" fmla="*/ 3 h 66"/>
                    <a:gd name="T40" fmla="*/ 14 w 61"/>
                    <a:gd name="T41" fmla="*/ 3 h 66"/>
                    <a:gd name="T42" fmla="*/ 14 w 61"/>
                    <a:gd name="T43" fmla="*/ 3 h 66"/>
                    <a:gd name="T44" fmla="*/ 14 w 61"/>
                    <a:gd name="T45" fmla="*/ 3 h 66"/>
                    <a:gd name="T46" fmla="*/ 15 w 61"/>
                    <a:gd name="T47" fmla="*/ 4 h 66"/>
                    <a:gd name="T48" fmla="*/ 15 w 61"/>
                    <a:gd name="T49" fmla="*/ 4 h 66"/>
                    <a:gd name="T50" fmla="*/ 15 w 61"/>
                    <a:gd name="T51" fmla="*/ 4 h 66"/>
                    <a:gd name="T52" fmla="*/ 15 w 61"/>
                    <a:gd name="T53" fmla="*/ 4 h 66"/>
                    <a:gd name="T54" fmla="*/ 15 w 61"/>
                    <a:gd name="T55" fmla="*/ 4 h 66"/>
                    <a:gd name="T56" fmla="*/ 16 w 61"/>
                    <a:gd name="T57" fmla="*/ 4 h 66"/>
                    <a:gd name="T58" fmla="*/ 16 w 61"/>
                    <a:gd name="T59" fmla="*/ 4 h 66"/>
                    <a:gd name="T60" fmla="*/ 16 w 61"/>
                    <a:gd name="T61" fmla="*/ 4 h 66"/>
                    <a:gd name="T62" fmla="*/ 16 w 61"/>
                    <a:gd name="T63" fmla="*/ 5 h 66"/>
                    <a:gd name="T64" fmla="*/ 17 w 61"/>
                    <a:gd name="T65" fmla="*/ 5 h 66"/>
                    <a:gd name="T66" fmla="*/ 17 w 61"/>
                    <a:gd name="T67" fmla="*/ 5 h 66"/>
                    <a:gd name="T68" fmla="*/ 17 w 61"/>
                    <a:gd name="T69" fmla="*/ 5 h 66"/>
                    <a:gd name="T70" fmla="*/ 17 w 61"/>
                    <a:gd name="T71" fmla="*/ 5 h 66"/>
                    <a:gd name="T72" fmla="*/ 17 w 61"/>
                    <a:gd name="T73" fmla="*/ 5 h 66"/>
                    <a:gd name="T74" fmla="*/ 18 w 61"/>
                    <a:gd name="T75" fmla="*/ 5 h 66"/>
                    <a:gd name="T76" fmla="*/ 18 w 61"/>
                    <a:gd name="T77" fmla="*/ 6 h 66"/>
                    <a:gd name="T78" fmla="*/ 18 w 61"/>
                    <a:gd name="T79" fmla="*/ 6 h 66"/>
                    <a:gd name="T80" fmla="*/ 43 w 61"/>
                    <a:gd name="T81" fmla="*/ 6 h 66"/>
                    <a:gd name="T82" fmla="*/ 48 w 61"/>
                    <a:gd name="T83" fmla="*/ 3 h 66"/>
                    <a:gd name="T84" fmla="*/ 48 w 61"/>
                    <a:gd name="T85" fmla="*/ 2 h 66"/>
                    <a:gd name="T86" fmla="*/ 48 w 61"/>
                    <a:gd name="T87" fmla="*/ 2 h 66"/>
                    <a:gd name="T88" fmla="*/ 49 w 61"/>
                    <a:gd name="T89" fmla="*/ 2 h 66"/>
                    <a:gd name="T90" fmla="*/ 49 w 61"/>
                    <a:gd name="T91" fmla="*/ 2 h 66"/>
                    <a:gd name="T92" fmla="*/ 49 w 61"/>
                    <a:gd name="T93" fmla="*/ 2 h 66"/>
                    <a:gd name="T94" fmla="*/ 49 w 61"/>
                    <a:gd name="T95" fmla="*/ 1 h 66"/>
                    <a:gd name="T96" fmla="*/ 49 w 61"/>
                    <a:gd name="T97" fmla="*/ 1 h 66"/>
                    <a:gd name="T98" fmla="*/ 51 w 61"/>
                    <a:gd name="T99" fmla="*/ 0 h 66"/>
                    <a:gd name="T100" fmla="*/ 48 w 61"/>
                    <a:gd name="T101" fmla="*/ 20 h 66"/>
                    <a:gd name="T102" fmla="*/ 31 w 61"/>
                    <a:gd name="T10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6">
                      <a:moveTo>
                        <a:pt x="31" y="66"/>
                      </a:moveTo>
                      <a:cubicBezTo>
                        <a:pt x="4" y="26"/>
                        <a:pt x="4" y="26"/>
                        <a:pt x="4" y="26"/>
                      </a:cubicBezTo>
                      <a:cubicBezTo>
                        <a:pt x="14" y="20"/>
                        <a:pt x="14" y="20"/>
                        <a:pt x="14" y="20"/>
                      </a:cubicBezTo>
                      <a:cubicBezTo>
                        <a:pt x="0" y="10"/>
                        <a:pt x="0" y="10"/>
                        <a:pt x="0" y="1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1"/>
                        <a:pt x="12" y="1"/>
                      </a:cubicBezTo>
                      <a:cubicBezTo>
                        <a:pt x="12" y="1"/>
                        <a:pt x="12" y="1"/>
                        <a:pt x="12" y="1"/>
                      </a:cubicBezTo>
                      <a:cubicBezTo>
                        <a:pt x="12" y="1"/>
                        <a:pt x="12" y="1"/>
                        <a:pt x="12" y="1"/>
                      </a:cubicBezTo>
                      <a:cubicBezTo>
                        <a:pt x="12" y="1"/>
                        <a:pt x="12" y="1"/>
                        <a:pt x="12" y="1"/>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3"/>
                        <a:pt x="13" y="3"/>
                        <a:pt x="13" y="3"/>
                      </a:cubicBezTo>
                      <a:cubicBezTo>
                        <a:pt x="13" y="3"/>
                        <a:pt x="13" y="3"/>
                        <a:pt x="13" y="3"/>
                      </a:cubicBezTo>
                      <a:cubicBezTo>
                        <a:pt x="13" y="3"/>
                        <a:pt x="13" y="3"/>
                        <a:pt x="13"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18" y="5"/>
                        <a:pt x="18" y="5"/>
                        <a:pt x="18" y="5"/>
                      </a:cubicBezTo>
                      <a:cubicBezTo>
                        <a:pt x="18" y="6"/>
                        <a:pt x="18" y="6"/>
                        <a:pt x="18" y="6"/>
                      </a:cubicBezTo>
                      <a:cubicBezTo>
                        <a:pt x="18" y="6"/>
                        <a:pt x="18" y="6"/>
                        <a:pt x="18" y="6"/>
                      </a:cubicBezTo>
                      <a:cubicBezTo>
                        <a:pt x="18" y="6"/>
                        <a:pt x="18" y="6"/>
                        <a:pt x="18" y="6"/>
                      </a:cubicBezTo>
                      <a:cubicBezTo>
                        <a:pt x="31" y="66"/>
                        <a:pt x="31" y="66"/>
                        <a:pt x="31" y="66"/>
                      </a:cubicBezTo>
                      <a:cubicBezTo>
                        <a:pt x="43" y="6"/>
                        <a:pt x="43" y="6"/>
                        <a:pt x="43" y="6"/>
                      </a:cubicBezTo>
                      <a:cubicBezTo>
                        <a:pt x="45" y="5"/>
                        <a:pt x="46" y="4"/>
                        <a:pt x="48" y="3"/>
                      </a:cubicBezTo>
                      <a:cubicBezTo>
                        <a:pt x="48" y="3"/>
                        <a:pt x="48" y="3"/>
                        <a:pt x="48" y="3"/>
                      </a:cubicBezTo>
                      <a:cubicBezTo>
                        <a:pt x="48" y="2"/>
                        <a:pt x="48" y="2"/>
                        <a:pt x="48" y="2"/>
                      </a:cubicBezTo>
                      <a:cubicBezTo>
                        <a:pt x="48" y="2"/>
                        <a:pt x="48" y="2"/>
                        <a:pt x="48" y="2"/>
                      </a:cubicBezTo>
                      <a:cubicBezTo>
                        <a:pt x="48" y="2"/>
                        <a:pt x="48" y="2"/>
                        <a:pt x="48" y="2"/>
                      </a:cubicBezTo>
                      <a:cubicBezTo>
                        <a:pt x="48" y="2"/>
                        <a:pt x="48" y="2"/>
                        <a:pt x="48"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1"/>
                        <a:pt x="49" y="1"/>
                        <a:pt x="49" y="1"/>
                      </a:cubicBezTo>
                      <a:cubicBezTo>
                        <a:pt x="49" y="1"/>
                        <a:pt x="49" y="1"/>
                        <a:pt x="49" y="1"/>
                      </a:cubicBezTo>
                      <a:cubicBezTo>
                        <a:pt x="49" y="1"/>
                        <a:pt x="49" y="1"/>
                        <a:pt x="49" y="1"/>
                      </a:cubicBezTo>
                      <a:cubicBezTo>
                        <a:pt x="50" y="1"/>
                        <a:pt x="50" y="1"/>
                        <a:pt x="50" y="1"/>
                      </a:cubicBezTo>
                      <a:cubicBezTo>
                        <a:pt x="50" y="1"/>
                        <a:pt x="51" y="0"/>
                        <a:pt x="51" y="0"/>
                      </a:cubicBezTo>
                      <a:cubicBezTo>
                        <a:pt x="61" y="10"/>
                        <a:pt x="61" y="10"/>
                        <a:pt x="61" y="10"/>
                      </a:cubicBezTo>
                      <a:cubicBezTo>
                        <a:pt x="48" y="20"/>
                        <a:pt x="48" y="20"/>
                        <a:pt x="48" y="20"/>
                      </a:cubicBezTo>
                      <a:cubicBezTo>
                        <a:pt x="57" y="26"/>
                        <a:pt x="57" y="26"/>
                        <a:pt x="57" y="26"/>
                      </a:cubicBezTo>
                      <a:cubicBezTo>
                        <a:pt x="31" y="66"/>
                        <a:pt x="31" y="66"/>
                        <a:pt x="31" y="6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72"/>
                <p:cNvSpPr>
                  <a:spLocks/>
                </p:cNvSpPr>
                <p:nvPr/>
              </p:nvSpPr>
              <p:spPr bwMode="auto">
                <a:xfrm>
                  <a:off x="1804099" y="5245868"/>
                  <a:ext cx="247077" cy="132058"/>
                </a:xfrm>
                <a:custGeom>
                  <a:avLst/>
                  <a:gdLst>
                    <a:gd name="T0" fmla="*/ 28 w 49"/>
                    <a:gd name="T1" fmla="*/ 9 h 26"/>
                    <a:gd name="T2" fmla="*/ 22 w 49"/>
                    <a:gd name="T3" fmla="*/ 9 h 26"/>
                    <a:gd name="T4" fmla="*/ 0 w 49"/>
                    <a:gd name="T5" fmla="*/ 10 h 26"/>
                    <a:gd name="T6" fmla="*/ 22 w 49"/>
                    <a:gd name="T7" fmla="*/ 16 h 26"/>
                    <a:gd name="T8" fmla="*/ 22 w 49"/>
                    <a:gd name="T9" fmla="*/ 13 h 26"/>
                    <a:gd name="T10" fmla="*/ 27 w 49"/>
                    <a:gd name="T11" fmla="*/ 13 h 26"/>
                    <a:gd name="T12" fmla="*/ 27 w 49"/>
                    <a:gd name="T13" fmla="*/ 16 h 26"/>
                    <a:gd name="T14" fmla="*/ 49 w 49"/>
                    <a:gd name="T15" fmla="*/ 10 h 26"/>
                    <a:gd name="T16" fmla="*/ 28 w 49"/>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6">
                      <a:moveTo>
                        <a:pt x="28" y="9"/>
                      </a:moveTo>
                      <a:cubicBezTo>
                        <a:pt x="22" y="9"/>
                        <a:pt x="22" y="9"/>
                        <a:pt x="22" y="9"/>
                      </a:cubicBezTo>
                      <a:cubicBezTo>
                        <a:pt x="19" y="1"/>
                        <a:pt x="0" y="0"/>
                        <a:pt x="0" y="10"/>
                      </a:cubicBezTo>
                      <a:cubicBezTo>
                        <a:pt x="0" y="26"/>
                        <a:pt x="22" y="26"/>
                        <a:pt x="22" y="16"/>
                      </a:cubicBezTo>
                      <a:cubicBezTo>
                        <a:pt x="22" y="13"/>
                        <a:pt x="22" y="13"/>
                        <a:pt x="22" y="13"/>
                      </a:cubicBezTo>
                      <a:cubicBezTo>
                        <a:pt x="27" y="13"/>
                        <a:pt x="27" y="13"/>
                        <a:pt x="27" y="13"/>
                      </a:cubicBezTo>
                      <a:cubicBezTo>
                        <a:pt x="27" y="16"/>
                        <a:pt x="27" y="16"/>
                        <a:pt x="27" y="16"/>
                      </a:cubicBezTo>
                      <a:cubicBezTo>
                        <a:pt x="28" y="26"/>
                        <a:pt x="49" y="26"/>
                        <a:pt x="49" y="10"/>
                      </a:cubicBezTo>
                      <a:cubicBezTo>
                        <a:pt x="49" y="0"/>
                        <a:pt x="30" y="1"/>
                        <a:pt x="2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73"/>
                <p:cNvSpPr>
                  <a:spLocks/>
                </p:cNvSpPr>
                <p:nvPr/>
              </p:nvSpPr>
              <p:spPr bwMode="auto">
                <a:xfrm>
                  <a:off x="1657131" y="4943412"/>
                  <a:ext cx="538884" cy="353576"/>
                </a:xfrm>
                <a:custGeom>
                  <a:avLst/>
                  <a:gdLst>
                    <a:gd name="T0" fmla="*/ 54 w 107"/>
                    <a:gd name="T1" fmla="*/ 16 h 70"/>
                    <a:gd name="T2" fmla="*/ 85 w 107"/>
                    <a:gd name="T3" fmla="*/ 47 h 70"/>
                    <a:gd name="T4" fmla="*/ 107 w 107"/>
                    <a:gd name="T5" fmla="*/ 57 h 70"/>
                    <a:gd name="T6" fmla="*/ 53 w 107"/>
                    <a:gd name="T7" fmla="*/ 70 h 70"/>
                    <a:gd name="T8" fmla="*/ 0 w 107"/>
                    <a:gd name="T9" fmla="*/ 57 h 70"/>
                    <a:gd name="T10" fmla="*/ 22 w 107"/>
                    <a:gd name="T11" fmla="*/ 47 h 70"/>
                    <a:gd name="T12" fmla="*/ 54 w 107"/>
                    <a:gd name="T13" fmla="*/ 16 h 70"/>
                  </a:gdLst>
                  <a:ahLst/>
                  <a:cxnLst>
                    <a:cxn ang="0">
                      <a:pos x="T0" y="T1"/>
                    </a:cxn>
                    <a:cxn ang="0">
                      <a:pos x="T2" y="T3"/>
                    </a:cxn>
                    <a:cxn ang="0">
                      <a:pos x="T4" y="T5"/>
                    </a:cxn>
                    <a:cxn ang="0">
                      <a:pos x="T6" y="T7"/>
                    </a:cxn>
                    <a:cxn ang="0">
                      <a:pos x="T8" y="T9"/>
                    </a:cxn>
                    <a:cxn ang="0">
                      <a:pos x="T10" y="T11"/>
                    </a:cxn>
                    <a:cxn ang="0">
                      <a:pos x="T12" y="T13"/>
                    </a:cxn>
                  </a:cxnLst>
                  <a:rect l="0" t="0" r="r" b="b"/>
                  <a:pathLst>
                    <a:path w="107" h="70">
                      <a:moveTo>
                        <a:pt x="54" y="16"/>
                      </a:moveTo>
                      <a:cubicBezTo>
                        <a:pt x="73" y="0"/>
                        <a:pt x="83" y="25"/>
                        <a:pt x="85" y="47"/>
                      </a:cubicBezTo>
                      <a:cubicBezTo>
                        <a:pt x="98" y="50"/>
                        <a:pt x="107" y="53"/>
                        <a:pt x="107" y="57"/>
                      </a:cubicBezTo>
                      <a:cubicBezTo>
                        <a:pt x="107" y="64"/>
                        <a:pt x="83" y="70"/>
                        <a:pt x="53" y="70"/>
                      </a:cubicBezTo>
                      <a:cubicBezTo>
                        <a:pt x="24" y="70"/>
                        <a:pt x="0" y="64"/>
                        <a:pt x="0" y="57"/>
                      </a:cubicBezTo>
                      <a:cubicBezTo>
                        <a:pt x="0" y="53"/>
                        <a:pt x="9" y="50"/>
                        <a:pt x="22" y="47"/>
                      </a:cubicBezTo>
                      <a:cubicBezTo>
                        <a:pt x="24" y="26"/>
                        <a:pt x="32" y="1"/>
                        <a:pt x="54" y="1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74"/>
                <p:cNvSpPr>
                  <a:spLocks noEditPoints="1"/>
                </p:cNvSpPr>
                <p:nvPr/>
              </p:nvSpPr>
              <p:spPr bwMode="auto">
                <a:xfrm>
                  <a:off x="1844569" y="4947672"/>
                  <a:ext cx="351446" cy="317366"/>
                </a:xfrm>
                <a:custGeom>
                  <a:avLst/>
                  <a:gdLst>
                    <a:gd name="T0" fmla="*/ 18 w 70"/>
                    <a:gd name="T1" fmla="*/ 15 h 63"/>
                    <a:gd name="T2" fmla="*/ 48 w 70"/>
                    <a:gd name="T3" fmla="*/ 46 h 63"/>
                    <a:gd name="T4" fmla="*/ 70 w 70"/>
                    <a:gd name="T5" fmla="*/ 56 h 63"/>
                    <a:gd name="T6" fmla="*/ 63 w 70"/>
                    <a:gd name="T7" fmla="*/ 63 h 63"/>
                    <a:gd name="T8" fmla="*/ 63 w 70"/>
                    <a:gd name="T9" fmla="*/ 61 h 63"/>
                    <a:gd name="T10" fmla="*/ 42 w 70"/>
                    <a:gd name="T11" fmla="*/ 51 h 63"/>
                    <a:gd name="T12" fmla="*/ 18 w 70"/>
                    <a:gd name="T13" fmla="*/ 15 h 63"/>
                    <a:gd name="T14" fmla="*/ 17 w 70"/>
                    <a:gd name="T15" fmla="*/ 15 h 63"/>
                    <a:gd name="T16" fmla="*/ 5 w 70"/>
                    <a:gd name="T17" fmla="*/ 23 h 63"/>
                    <a:gd name="T18" fmla="*/ 17 w 70"/>
                    <a:gd name="T1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3">
                      <a:moveTo>
                        <a:pt x="18" y="15"/>
                      </a:moveTo>
                      <a:cubicBezTo>
                        <a:pt x="37" y="0"/>
                        <a:pt x="46" y="25"/>
                        <a:pt x="48" y="46"/>
                      </a:cubicBezTo>
                      <a:cubicBezTo>
                        <a:pt x="61" y="49"/>
                        <a:pt x="70" y="52"/>
                        <a:pt x="70" y="56"/>
                      </a:cubicBezTo>
                      <a:cubicBezTo>
                        <a:pt x="70" y="59"/>
                        <a:pt x="67" y="61"/>
                        <a:pt x="63" y="63"/>
                      </a:cubicBezTo>
                      <a:cubicBezTo>
                        <a:pt x="63" y="62"/>
                        <a:pt x="63" y="62"/>
                        <a:pt x="63" y="61"/>
                      </a:cubicBezTo>
                      <a:cubicBezTo>
                        <a:pt x="63" y="57"/>
                        <a:pt x="55" y="53"/>
                        <a:pt x="42" y="51"/>
                      </a:cubicBezTo>
                      <a:cubicBezTo>
                        <a:pt x="40" y="32"/>
                        <a:pt x="32" y="10"/>
                        <a:pt x="18" y="15"/>
                      </a:cubicBezTo>
                      <a:close/>
                      <a:moveTo>
                        <a:pt x="17" y="15"/>
                      </a:moveTo>
                      <a:cubicBezTo>
                        <a:pt x="15" y="16"/>
                        <a:pt x="7" y="24"/>
                        <a:pt x="5" y="23"/>
                      </a:cubicBezTo>
                      <a:cubicBezTo>
                        <a:pt x="0" y="20"/>
                        <a:pt x="7" y="10"/>
                        <a:pt x="17" y="15"/>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75"/>
                <p:cNvSpPr>
                  <a:spLocks/>
                </p:cNvSpPr>
                <p:nvPr/>
              </p:nvSpPr>
              <p:spPr bwMode="auto">
                <a:xfrm>
                  <a:off x="1767890" y="5154279"/>
                  <a:ext cx="317366" cy="36210"/>
                </a:xfrm>
                <a:custGeom>
                  <a:avLst/>
                  <a:gdLst>
                    <a:gd name="T0" fmla="*/ 63 w 63"/>
                    <a:gd name="T1" fmla="*/ 5 h 7"/>
                    <a:gd name="T2" fmla="*/ 31 w 63"/>
                    <a:gd name="T3" fmla="*/ 7 h 7"/>
                    <a:gd name="T4" fmla="*/ 0 w 63"/>
                    <a:gd name="T5" fmla="*/ 5 h 7"/>
                    <a:gd name="T6" fmla="*/ 0 w 63"/>
                    <a:gd name="T7" fmla="*/ 0 h 7"/>
                    <a:gd name="T8" fmla="*/ 31 w 63"/>
                    <a:gd name="T9" fmla="*/ 1 h 7"/>
                    <a:gd name="T10" fmla="*/ 62 w 63"/>
                    <a:gd name="T11" fmla="*/ 0 h 7"/>
                    <a:gd name="T12" fmla="*/ 63 w 63"/>
                    <a:gd name="T13" fmla="*/ 5 h 7"/>
                    <a:gd name="T14" fmla="*/ 63 w 6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
                      <a:moveTo>
                        <a:pt x="63" y="5"/>
                      </a:moveTo>
                      <a:cubicBezTo>
                        <a:pt x="55" y="6"/>
                        <a:pt x="44" y="7"/>
                        <a:pt x="31" y="7"/>
                      </a:cubicBezTo>
                      <a:cubicBezTo>
                        <a:pt x="19" y="7"/>
                        <a:pt x="8" y="6"/>
                        <a:pt x="0" y="5"/>
                      </a:cubicBezTo>
                      <a:cubicBezTo>
                        <a:pt x="0" y="3"/>
                        <a:pt x="0" y="1"/>
                        <a:pt x="0" y="0"/>
                      </a:cubicBezTo>
                      <a:cubicBezTo>
                        <a:pt x="9" y="1"/>
                        <a:pt x="20" y="1"/>
                        <a:pt x="31" y="1"/>
                      </a:cubicBezTo>
                      <a:cubicBezTo>
                        <a:pt x="43" y="1"/>
                        <a:pt x="54" y="1"/>
                        <a:pt x="62" y="0"/>
                      </a:cubicBezTo>
                      <a:cubicBezTo>
                        <a:pt x="63" y="2"/>
                        <a:pt x="63" y="3"/>
                        <a:pt x="63" y="5"/>
                      </a:cubicBezTo>
                      <a:cubicBezTo>
                        <a:pt x="63" y="5"/>
                        <a:pt x="63" y="5"/>
                        <a:pt x="6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76"/>
                <p:cNvSpPr>
                  <a:spLocks/>
                </p:cNvSpPr>
                <p:nvPr/>
              </p:nvSpPr>
              <p:spPr bwMode="auto">
                <a:xfrm>
                  <a:off x="2046917" y="5154279"/>
                  <a:ext cx="38340" cy="31950"/>
                </a:xfrm>
                <a:custGeom>
                  <a:avLst/>
                  <a:gdLst>
                    <a:gd name="T0" fmla="*/ 8 w 8"/>
                    <a:gd name="T1" fmla="*/ 5 h 6"/>
                    <a:gd name="T2" fmla="*/ 1 w 8"/>
                    <a:gd name="T3" fmla="*/ 6 h 6"/>
                    <a:gd name="T4" fmla="*/ 0 w 8"/>
                    <a:gd name="T5" fmla="*/ 0 h 6"/>
                    <a:gd name="T6" fmla="*/ 7 w 8"/>
                    <a:gd name="T7" fmla="*/ 0 h 6"/>
                    <a:gd name="T8" fmla="*/ 7 w 8"/>
                    <a:gd name="T9" fmla="*/ 0 h 6"/>
                    <a:gd name="T10" fmla="*/ 8 w 8"/>
                    <a:gd name="T11" fmla="*/ 4 h 6"/>
                    <a:gd name="T12" fmla="*/ 8 w 8"/>
                    <a:gd name="T13" fmla="*/ 4 h 6"/>
                    <a:gd name="T14" fmla="*/ 8 w 8"/>
                    <a:gd name="T15" fmla="*/ 4 h 6"/>
                    <a:gd name="T16" fmla="*/ 8 w 8"/>
                    <a:gd name="T17" fmla="*/ 4 h 6"/>
                    <a:gd name="T18" fmla="*/ 8 w 8"/>
                    <a:gd name="T19" fmla="*/ 4 h 6"/>
                    <a:gd name="T20" fmla="*/ 8 w 8"/>
                    <a:gd name="T21" fmla="*/ 5 h 6"/>
                    <a:gd name="T22" fmla="*/ 8 w 8"/>
                    <a:gd name="T23" fmla="*/ 5 h 6"/>
                    <a:gd name="T24" fmla="*/ 8 w 8"/>
                    <a:gd name="T25" fmla="*/ 5 h 6"/>
                    <a:gd name="T26" fmla="*/ 8 w 8"/>
                    <a:gd name="T27" fmla="*/ 5 h 6"/>
                    <a:gd name="T28" fmla="*/ 8 w 8"/>
                    <a:gd name="T29" fmla="*/ 5 h 6"/>
                    <a:gd name="T30" fmla="*/ 8 w 8"/>
                    <a:gd name="T31" fmla="*/ 5 h 6"/>
                    <a:gd name="T32" fmla="*/ 8 w 8"/>
                    <a:gd name="T33" fmla="*/ 5 h 6"/>
                    <a:gd name="T34" fmla="*/ 8 w 8"/>
                    <a:gd name="T35" fmla="*/ 5 h 6"/>
                    <a:gd name="T36" fmla="*/ 8 w 8"/>
                    <a:gd name="T37" fmla="*/ 5 h 6"/>
                    <a:gd name="T38" fmla="*/ 8 w 8"/>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6">
                      <a:moveTo>
                        <a:pt x="8" y="5"/>
                      </a:moveTo>
                      <a:cubicBezTo>
                        <a:pt x="6" y="6"/>
                        <a:pt x="4" y="6"/>
                        <a:pt x="1" y="6"/>
                      </a:cubicBezTo>
                      <a:cubicBezTo>
                        <a:pt x="1" y="4"/>
                        <a:pt x="0" y="2"/>
                        <a:pt x="0" y="0"/>
                      </a:cubicBezTo>
                      <a:cubicBezTo>
                        <a:pt x="3" y="0"/>
                        <a:pt x="5" y="0"/>
                        <a:pt x="7" y="0"/>
                      </a:cubicBezTo>
                      <a:cubicBezTo>
                        <a:pt x="7" y="0"/>
                        <a:pt x="7" y="0"/>
                        <a:pt x="7" y="0"/>
                      </a:cubicBezTo>
                      <a:cubicBezTo>
                        <a:pt x="8" y="2"/>
                        <a:pt x="8" y="3"/>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文本框 6"/>
              <p:cNvSpPr txBox="1"/>
              <p:nvPr/>
            </p:nvSpPr>
            <p:spPr>
              <a:xfrm>
                <a:off x="1747330" y="4723808"/>
                <a:ext cx="6148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商家</a:t>
                </a:r>
                <a:endParaRPr lang="zh-CN" altLang="en-US" sz="1600" b="1" dirty="0">
                  <a:latin typeface="微软雅黑" panose="020B0503020204020204" pitchFamily="34" charset="-122"/>
                  <a:ea typeface="微软雅黑" panose="020B0503020204020204" pitchFamily="34" charset="-122"/>
                </a:endParaRPr>
              </a:p>
            </p:txBody>
          </p:sp>
        </p:grpSp>
        <p:sp>
          <p:nvSpPr>
            <p:cNvPr id="87" name="文本框 86"/>
            <p:cNvSpPr txBox="1"/>
            <p:nvPr/>
          </p:nvSpPr>
          <p:spPr>
            <a:xfrm>
              <a:off x="1519678" y="3230157"/>
              <a:ext cx="763991"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发起人</a:t>
              </a:r>
              <a:endParaRPr lang="zh-CN" altLang="en-US" sz="1400" b="1" dirty="0">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5314457" y="4608336"/>
            <a:ext cx="1387629" cy="1725140"/>
            <a:chOff x="5314457" y="4608336"/>
            <a:chExt cx="1387629" cy="1725140"/>
          </a:xfrm>
        </p:grpSpPr>
        <p:grpSp>
          <p:nvGrpSpPr>
            <p:cNvPr id="61" name="组合 60"/>
            <p:cNvGrpSpPr/>
            <p:nvPr/>
          </p:nvGrpSpPr>
          <p:grpSpPr>
            <a:xfrm>
              <a:off x="5314457" y="4608336"/>
              <a:ext cx="1387629" cy="1450292"/>
              <a:chOff x="1412184" y="4717086"/>
              <a:chExt cx="1285193" cy="1337733"/>
            </a:xfrm>
          </p:grpSpPr>
          <p:grpSp>
            <p:nvGrpSpPr>
              <p:cNvPr id="62" name="组合 61"/>
              <p:cNvGrpSpPr/>
              <p:nvPr/>
            </p:nvGrpSpPr>
            <p:grpSpPr>
              <a:xfrm>
                <a:off x="1412184" y="4717086"/>
                <a:ext cx="1285193" cy="1337733"/>
                <a:chOff x="1412183" y="4741696"/>
                <a:chExt cx="1092467" cy="1123995"/>
              </a:xfrm>
            </p:grpSpPr>
            <p:sp>
              <p:nvSpPr>
                <p:cNvPr id="64" name="Oval 362"/>
                <p:cNvSpPr>
                  <a:spLocks noChangeArrowheads="1"/>
                </p:cNvSpPr>
                <p:nvPr/>
              </p:nvSpPr>
              <p:spPr bwMode="auto">
                <a:xfrm>
                  <a:off x="1412183" y="4741696"/>
                  <a:ext cx="1092467" cy="1123995"/>
                </a:xfrm>
                <a:prstGeom prst="ellipse">
                  <a:avLst/>
                </a:prstGeom>
                <a:solidFill>
                  <a:srgbClr val="99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5" name="Freeform 363"/>
                <p:cNvSpPr>
                  <a:spLocks/>
                </p:cNvSpPr>
                <p:nvPr/>
              </p:nvSpPr>
              <p:spPr bwMode="auto">
                <a:xfrm>
                  <a:off x="1893557" y="5201140"/>
                  <a:ext cx="553794" cy="624083"/>
                </a:xfrm>
                <a:custGeom>
                  <a:avLst/>
                  <a:gdLst>
                    <a:gd name="T0" fmla="*/ 68 w 110"/>
                    <a:gd name="T1" fmla="*/ 0 h 124"/>
                    <a:gd name="T2" fmla="*/ 110 w 110"/>
                    <a:gd name="T3" fmla="*/ 66 h 124"/>
                    <a:gd name="T4" fmla="*/ 45 w 110"/>
                    <a:gd name="T5" fmla="*/ 124 h 124"/>
                    <a:gd name="T6" fmla="*/ 36 w 110"/>
                    <a:gd name="T7" fmla="*/ 75 h 124"/>
                    <a:gd name="T8" fmla="*/ 0 w 110"/>
                    <a:gd name="T9" fmla="*/ 0 h 124"/>
                    <a:gd name="T10" fmla="*/ 68 w 110"/>
                    <a:gd name="T11" fmla="*/ 0 h 124"/>
                  </a:gdLst>
                  <a:ahLst/>
                  <a:cxnLst>
                    <a:cxn ang="0">
                      <a:pos x="T0" y="T1"/>
                    </a:cxn>
                    <a:cxn ang="0">
                      <a:pos x="T2" y="T3"/>
                    </a:cxn>
                    <a:cxn ang="0">
                      <a:pos x="T4" y="T5"/>
                    </a:cxn>
                    <a:cxn ang="0">
                      <a:pos x="T6" y="T7"/>
                    </a:cxn>
                    <a:cxn ang="0">
                      <a:pos x="T8" y="T9"/>
                    </a:cxn>
                    <a:cxn ang="0">
                      <a:pos x="T10" y="T11"/>
                    </a:cxn>
                  </a:cxnLst>
                  <a:rect l="0" t="0" r="r" b="b"/>
                  <a:pathLst>
                    <a:path w="110" h="124">
                      <a:moveTo>
                        <a:pt x="68" y="0"/>
                      </a:moveTo>
                      <a:cubicBezTo>
                        <a:pt x="110" y="66"/>
                        <a:pt x="110" y="66"/>
                        <a:pt x="110" y="66"/>
                      </a:cubicBezTo>
                      <a:cubicBezTo>
                        <a:pt x="98" y="94"/>
                        <a:pt x="74" y="116"/>
                        <a:pt x="45" y="124"/>
                      </a:cubicBezTo>
                      <a:cubicBezTo>
                        <a:pt x="36" y="75"/>
                        <a:pt x="36" y="75"/>
                        <a:pt x="36" y="75"/>
                      </a:cubicBezTo>
                      <a:cubicBezTo>
                        <a:pt x="0" y="0"/>
                        <a:pt x="0" y="0"/>
                        <a:pt x="0" y="0"/>
                      </a:cubicBezTo>
                      <a:cubicBezTo>
                        <a:pt x="68" y="0"/>
                        <a:pt x="68" y="0"/>
                        <a:pt x="68" y="0"/>
                      </a:cubicBezTo>
                      <a:close/>
                    </a:path>
                  </a:pathLst>
                </a:custGeom>
                <a:solidFill>
                  <a:srgbClr val="6A6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64"/>
                <p:cNvSpPr>
                  <a:spLocks/>
                </p:cNvSpPr>
                <p:nvPr/>
              </p:nvSpPr>
              <p:spPr bwMode="auto">
                <a:xfrm>
                  <a:off x="1627311" y="5441826"/>
                  <a:ext cx="600653" cy="353576"/>
                </a:xfrm>
                <a:custGeom>
                  <a:avLst/>
                  <a:gdLst>
                    <a:gd name="T0" fmla="*/ 4 w 119"/>
                    <a:gd name="T1" fmla="*/ 67 h 70"/>
                    <a:gd name="T2" fmla="*/ 47 w 119"/>
                    <a:gd name="T3" fmla="*/ 18 h 70"/>
                    <a:gd name="T4" fmla="*/ 47 w 119"/>
                    <a:gd name="T5" fmla="*/ 0 h 70"/>
                    <a:gd name="T6" fmla="*/ 59 w 119"/>
                    <a:gd name="T7" fmla="*/ 0 h 70"/>
                    <a:gd name="T8" fmla="*/ 60 w 119"/>
                    <a:gd name="T9" fmla="*/ 0 h 70"/>
                    <a:gd name="T10" fmla="*/ 72 w 119"/>
                    <a:gd name="T11" fmla="*/ 0 h 70"/>
                    <a:gd name="T12" fmla="*/ 72 w 119"/>
                    <a:gd name="T13" fmla="*/ 18 h 70"/>
                    <a:gd name="T14" fmla="*/ 116 w 119"/>
                    <a:gd name="T15" fmla="*/ 67 h 70"/>
                    <a:gd name="T16" fmla="*/ 111 w 119"/>
                    <a:gd name="T17" fmla="*/ 70 h 70"/>
                    <a:gd name="T18" fmla="*/ 60 w 119"/>
                    <a:gd name="T19" fmla="*/ 70 h 70"/>
                    <a:gd name="T20" fmla="*/ 59 w 119"/>
                    <a:gd name="T21" fmla="*/ 70 h 70"/>
                    <a:gd name="T22" fmla="*/ 9 w 119"/>
                    <a:gd name="T23" fmla="*/ 70 h 70"/>
                    <a:gd name="T24" fmla="*/ 4 w 119"/>
                    <a:gd name="T2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0">
                      <a:moveTo>
                        <a:pt x="4" y="67"/>
                      </a:moveTo>
                      <a:cubicBezTo>
                        <a:pt x="4" y="45"/>
                        <a:pt x="0" y="22"/>
                        <a:pt x="47" y="18"/>
                      </a:cubicBezTo>
                      <a:cubicBezTo>
                        <a:pt x="47" y="16"/>
                        <a:pt x="47" y="2"/>
                        <a:pt x="47" y="0"/>
                      </a:cubicBezTo>
                      <a:cubicBezTo>
                        <a:pt x="59" y="0"/>
                        <a:pt x="59" y="0"/>
                        <a:pt x="59" y="0"/>
                      </a:cubicBezTo>
                      <a:cubicBezTo>
                        <a:pt x="60" y="0"/>
                        <a:pt x="60" y="0"/>
                        <a:pt x="60" y="0"/>
                      </a:cubicBezTo>
                      <a:cubicBezTo>
                        <a:pt x="72" y="0"/>
                        <a:pt x="72" y="0"/>
                        <a:pt x="72" y="0"/>
                      </a:cubicBezTo>
                      <a:cubicBezTo>
                        <a:pt x="72" y="2"/>
                        <a:pt x="72" y="16"/>
                        <a:pt x="72" y="18"/>
                      </a:cubicBezTo>
                      <a:cubicBezTo>
                        <a:pt x="119" y="22"/>
                        <a:pt x="115" y="45"/>
                        <a:pt x="116" y="67"/>
                      </a:cubicBezTo>
                      <a:cubicBezTo>
                        <a:pt x="114" y="68"/>
                        <a:pt x="112" y="69"/>
                        <a:pt x="111" y="70"/>
                      </a:cubicBezTo>
                      <a:cubicBezTo>
                        <a:pt x="60" y="70"/>
                        <a:pt x="60" y="70"/>
                        <a:pt x="60" y="70"/>
                      </a:cubicBezTo>
                      <a:cubicBezTo>
                        <a:pt x="59" y="70"/>
                        <a:pt x="59" y="70"/>
                        <a:pt x="59" y="70"/>
                      </a:cubicBezTo>
                      <a:cubicBezTo>
                        <a:pt x="9" y="70"/>
                        <a:pt x="9" y="70"/>
                        <a:pt x="9" y="70"/>
                      </a:cubicBezTo>
                      <a:cubicBezTo>
                        <a:pt x="7" y="69"/>
                        <a:pt x="5" y="68"/>
                        <a:pt x="4" y="67"/>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65"/>
                <p:cNvSpPr>
                  <a:spLocks/>
                </p:cNvSpPr>
                <p:nvPr/>
              </p:nvSpPr>
              <p:spPr bwMode="auto">
                <a:xfrm>
                  <a:off x="1863739" y="5441826"/>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66"/>
                <p:cNvSpPr>
                  <a:spLocks/>
                </p:cNvSpPr>
                <p:nvPr/>
              </p:nvSpPr>
              <p:spPr bwMode="auto">
                <a:xfrm>
                  <a:off x="1744460" y="5275688"/>
                  <a:ext cx="366356" cy="187438"/>
                </a:xfrm>
                <a:custGeom>
                  <a:avLst/>
                  <a:gdLst>
                    <a:gd name="T0" fmla="*/ 0 w 73"/>
                    <a:gd name="T1" fmla="*/ 0 h 37"/>
                    <a:gd name="T2" fmla="*/ 6 w 73"/>
                    <a:gd name="T3" fmla="*/ 14 h 37"/>
                    <a:gd name="T4" fmla="*/ 37 w 73"/>
                    <a:gd name="T5" fmla="*/ 37 h 37"/>
                    <a:gd name="T6" fmla="*/ 68 w 73"/>
                    <a:gd name="T7" fmla="*/ 14 h 37"/>
                    <a:gd name="T8" fmla="*/ 73 w 73"/>
                    <a:gd name="T9" fmla="*/ 0 h 37"/>
                    <a:gd name="T10" fmla="*/ 36 w 73"/>
                    <a:gd name="T11" fmla="*/ 4 h 37"/>
                    <a:gd name="T12" fmla="*/ 0 w 7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3" h="37">
                      <a:moveTo>
                        <a:pt x="0" y="0"/>
                      </a:moveTo>
                      <a:cubicBezTo>
                        <a:pt x="0" y="7"/>
                        <a:pt x="2" y="14"/>
                        <a:pt x="6" y="14"/>
                      </a:cubicBezTo>
                      <a:cubicBezTo>
                        <a:pt x="11" y="27"/>
                        <a:pt x="22" y="37"/>
                        <a:pt x="37" y="37"/>
                      </a:cubicBezTo>
                      <a:cubicBezTo>
                        <a:pt x="51" y="37"/>
                        <a:pt x="62" y="27"/>
                        <a:pt x="68" y="14"/>
                      </a:cubicBezTo>
                      <a:cubicBezTo>
                        <a:pt x="71" y="14"/>
                        <a:pt x="73" y="7"/>
                        <a:pt x="73" y="0"/>
                      </a:cubicBezTo>
                      <a:cubicBezTo>
                        <a:pt x="64" y="3"/>
                        <a:pt x="51" y="4"/>
                        <a:pt x="36" y="4"/>
                      </a:cubicBezTo>
                      <a:cubicBezTo>
                        <a:pt x="22" y="4"/>
                        <a:pt x="9" y="3"/>
                        <a:pt x="0" y="0"/>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67"/>
                <p:cNvSpPr>
                  <a:spLocks/>
                </p:cNvSpPr>
                <p:nvPr/>
              </p:nvSpPr>
              <p:spPr bwMode="auto">
                <a:xfrm>
                  <a:off x="1627311" y="5507855"/>
                  <a:ext cx="600653" cy="287547"/>
                </a:xfrm>
                <a:custGeom>
                  <a:avLst/>
                  <a:gdLst>
                    <a:gd name="T0" fmla="*/ 4 w 119"/>
                    <a:gd name="T1" fmla="*/ 54 h 57"/>
                    <a:gd name="T2" fmla="*/ 47 w 119"/>
                    <a:gd name="T3" fmla="*/ 5 h 57"/>
                    <a:gd name="T4" fmla="*/ 47 w 119"/>
                    <a:gd name="T5" fmla="*/ 0 h 57"/>
                    <a:gd name="T6" fmla="*/ 60 w 119"/>
                    <a:gd name="T7" fmla="*/ 1 h 57"/>
                    <a:gd name="T8" fmla="*/ 72 w 119"/>
                    <a:gd name="T9" fmla="*/ 0 h 57"/>
                    <a:gd name="T10" fmla="*/ 72 w 119"/>
                    <a:gd name="T11" fmla="*/ 5 h 57"/>
                    <a:gd name="T12" fmla="*/ 116 w 119"/>
                    <a:gd name="T13" fmla="*/ 54 h 57"/>
                    <a:gd name="T14" fmla="*/ 111 w 119"/>
                    <a:gd name="T15" fmla="*/ 57 h 57"/>
                    <a:gd name="T16" fmla="*/ 9 w 119"/>
                    <a:gd name="T17" fmla="*/ 57 h 57"/>
                    <a:gd name="T18" fmla="*/ 4 w 119"/>
                    <a:gd name="T19"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7">
                      <a:moveTo>
                        <a:pt x="4" y="54"/>
                      </a:moveTo>
                      <a:cubicBezTo>
                        <a:pt x="4" y="32"/>
                        <a:pt x="0" y="9"/>
                        <a:pt x="47" y="5"/>
                      </a:cubicBezTo>
                      <a:cubicBezTo>
                        <a:pt x="47" y="0"/>
                        <a:pt x="47" y="0"/>
                        <a:pt x="47" y="0"/>
                      </a:cubicBezTo>
                      <a:cubicBezTo>
                        <a:pt x="51" y="1"/>
                        <a:pt x="55" y="1"/>
                        <a:pt x="60" y="1"/>
                      </a:cubicBezTo>
                      <a:cubicBezTo>
                        <a:pt x="64" y="1"/>
                        <a:pt x="68" y="1"/>
                        <a:pt x="72" y="0"/>
                      </a:cubicBezTo>
                      <a:cubicBezTo>
                        <a:pt x="72" y="5"/>
                        <a:pt x="72" y="5"/>
                        <a:pt x="72" y="5"/>
                      </a:cubicBezTo>
                      <a:cubicBezTo>
                        <a:pt x="119" y="9"/>
                        <a:pt x="115" y="32"/>
                        <a:pt x="116" y="54"/>
                      </a:cubicBezTo>
                      <a:cubicBezTo>
                        <a:pt x="114" y="55"/>
                        <a:pt x="112" y="56"/>
                        <a:pt x="111" y="57"/>
                      </a:cubicBezTo>
                      <a:cubicBezTo>
                        <a:pt x="9" y="57"/>
                        <a:pt x="9" y="57"/>
                        <a:pt x="9" y="57"/>
                      </a:cubicBezTo>
                      <a:cubicBezTo>
                        <a:pt x="7" y="56"/>
                        <a:pt x="5" y="55"/>
                        <a:pt x="4" y="54"/>
                      </a:cubicBez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68"/>
                <p:cNvSpPr>
                  <a:spLocks/>
                </p:cNvSpPr>
                <p:nvPr/>
              </p:nvSpPr>
              <p:spPr bwMode="auto">
                <a:xfrm>
                  <a:off x="1895688" y="5497205"/>
                  <a:ext cx="63899" cy="257727"/>
                </a:xfrm>
                <a:custGeom>
                  <a:avLst/>
                  <a:gdLst>
                    <a:gd name="T0" fmla="*/ 0 w 30"/>
                    <a:gd name="T1" fmla="*/ 22 h 121"/>
                    <a:gd name="T2" fmla="*/ 9 w 30"/>
                    <a:gd name="T3" fmla="*/ 29 h 121"/>
                    <a:gd name="T4" fmla="*/ 2 w 30"/>
                    <a:gd name="T5" fmla="*/ 90 h 121"/>
                    <a:gd name="T6" fmla="*/ 16 w 30"/>
                    <a:gd name="T7" fmla="*/ 121 h 121"/>
                    <a:gd name="T8" fmla="*/ 28 w 30"/>
                    <a:gd name="T9" fmla="*/ 90 h 121"/>
                    <a:gd name="T10" fmla="*/ 21 w 30"/>
                    <a:gd name="T11" fmla="*/ 29 h 121"/>
                    <a:gd name="T12" fmla="*/ 30 w 30"/>
                    <a:gd name="T13" fmla="*/ 22 h 121"/>
                    <a:gd name="T14" fmla="*/ 16 w 30"/>
                    <a:gd name="T15" fmla="*/ 0 h 121"/>
                    <a:gd name="T16" fmla="*/ 0 w 30"/>
                    <a:gd name="T17" fmla="*/ 22 h 121"/>
                    <a:gd name="T18" fmla="*/ 0 w 30"/>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21">
                      <a:moveTo>
                        <a:pt x="0" y="22"/>
                      </a:moveTo>
                      <a:lnTo>
                        <a:pt x="9" y="29"/>
                      </a:lnTo>
                      <a:lnTo>
                        <a:pt x="2" y="90"/>
                      </a:lnTo>
                      <a:lnTo>
                        <a:pt x="16" y="121"/>
                      </a:lnTo>
                      <a:lnTo>
                        <a:pt x="28" y="90"/>
                      </a:lnTo>
                      <a:lnTo>
                        <a:pt x="21" y="29"/>
                      </a:lnTo>
                      <a:lnTo>
                        <a:pt x="30" y="22"/>
                      </a:lnTo>
                      <a:lnTo>
                        <a:pt x="16" y="0"/>
                      </a:lnTo>
                      <a:lnTo>
                        <a:pt x="0" y="22"/>
                      </a:lnTo>
                      <a:lnTo>
                        <a:pt x="0" y="22"/>
                      </a:lnTo>
                      <a:close/>
                    </a:path>
                  </a:pathLst>
                </a:custGeom>
                <a:solidFill>
                  <a:srgbClr val="092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69"/>
                <p:cNvSpPr>
                  <a:spLocks/>
                </p:cNvSpPr>
                <p:nvPr/>
              </p:nvSpPr>
              <p:spPr bwMode="auto">
                <a:xfrm>
                  <a:off x="1655575" y="5464067"/>
                  <a:ext cx="600653" cy="387655"/>
                </a:xfrm>
                <a:custGeom>
                  <a:avLst/>
                  <a:gdLst>
                    <a:gd name="T0" fmla="*/ 4 w 119"/>
                    <a:gd name="T1" fmla="*/ 60 h 77"/>
                    <a:gd name="T2" fmla="*/ 47 w 119"/>
                    <a:gd name="T3" fmla="*/ 0 h 77"/>
                    <a:gd name="T4" fmla="*/ 60 w 119"/>
                    <a:gd name="T5" fmla="*/ 55 h 77"/>
                    <a:gd name="T6" fmla="*/ 72 w 119"/>
                    <a:gd name="T7" fmla="*/ 0 h 77"/>
                    <a:gd name="T8" fmla="*/ 116 w 119"/>
                    <a:gd name="T9" fmla="*/ 60 h 77"/>
                    <a:gd name="T10" fmla="*/ 60 w 119"/>
                    <a:gd name="T11" fmla="*/ 77 h 77"/>
                    <a:gd name="T12" fmla="*/ 4 w 119"/>
                    <a:gd name="T13" fmla="*/ 60 h 77"/>
                  </a:gdLst>
                  <a:ahLst/>
                  <a:cxnLst>
                    <a:cxn ang="0">
                      <a:pos x="T0" y="T1"/>
                    </a:cxn>
                    <a:cxn ang="0">
                      <a:pos x="T2" y="T3"/>
                    </a:cxn>
                    <a:cxn ang="0">
                      <a:pos x="T4" y="T5"/>
                    </a:cxn>
                    <a:cxn ang="0">
                      <a:pos x="T6" y="T7"/>
                    </a:cxn>
                    <a:cxn ang="0">
                      <a:pos x="T8" y="T9"/>
                    </a:cxn>
                    <a:cxn ang="0">
                      <a:pos x="T10" y="T11"/>
                    </a:cxn>
                    <a:cxn ang="0">
                      <a:pos x="T12" y="T13"/>
                    </a:cxn>
                  </a:cxnLst>
                  <a:rect l="0" t="0" r="r" b="b"/>
                  <a:pathLst>
                    <a:path w="119" h="77">
                      <a:moveTo>
                        <a:pt x="4" y="60"/>
                      </a:moveTo>
                      <a:cubicBezTo>
                        <a:pt x="4" y="33"/>
                        <a:pt x="0" y="5"/>
                        <a:pt x="47" y="0"/>
                      </a:cubicBezTo>
                      <a:cubicBezTo>
                        <a:pt x="60" y="55"/>
                        <a:pt x="60" y="55"/>
                        <a:pt x="60" y="55"/>
                      </a:cubicBezTo>
                      <a:cubicBezTo>
                        <a:pt x="72" y="0"/>
                        <a:pt x="72" y="0"/>
                        <a:pt x="72" y="0"/>
                      </a:cubicBezTo>
                      <a:cubicBezTo>
                        <a:pt x="119" y="5"/>
                        <a:pt x="116" y="31"/>
                        <a:pt x="116" y="60"/>
                      </a:cubicBezTo>
                      <a:cubicBezTo>
                        <a:pt x="99" y="71"/>
                        <a:pt x="80" y="77"/>
                        <a:pt x="60" y="77"/>
                      </a:cubicBezTo>
                      <a:cubicBezTo>
                        <a:pt x="39" y="77"/>
                        <a:pt x="20" y="71"/>
                        <a:pt x="4" y="60"/>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70"/>
                <p:cNvSpPr>
                  <a:spLocks/>
                </p:cNvSpPr>
                <p:nvPr/>
              </p:nvSpPr>
              <p:spPr bwMode="auto">
                <a:xfrm>
                  <a:off x="1863739" y="5488685"/>
                  <a:ext cx="127799" cy="74549"/>
                </a:xfrm>
                <a:custGeom>
                  <a:avLst/>
                  <a:gdLst>
                    <a:gd name="T0" fmla="*/ 0 w 25"/>
                    <a:gd name="T1" fmla="*/ 0 h 15"/>
                    <a:gd name="T2" fmla="*/ 25 w 25"/>
                    <a:gd name="T3" fmla="*/ 0 h 15"/>
                    <a:gd name="T4" fmla="*/ 22 w 25"/>
                    <a:gd name="T5" fmla="*/ 15 h 15"/>
                    <a:gd name="T6" fmla="*/ 13 w 25"/>
                    <a:gd name="T7" fmla="*/ 4 h 15"/>
                    <a:gd name="T8" fmla="*/ 3 w 25"/>
                    <a:gd name="T9" fmla="*/ 15 h 15"/>
                    <a:gd name="T10" fmla="*/ 0 w 25"/>
                    <a:gd name="T11" fmla="*/ 0 h 15"/>
                  </a:gdLst>
                  <a:ahLst/>
                  <a:cxnLst>
                    <a:cxn ang="0">
                      <a:pos x="T0" y="T1"/>
                    </a:cxn>
                    <a:cxn ang="0">
                      <a:pos x="T2" y="T3"/>
                    </a:cxn>
                    <a:cxn ang="0">
                      <a:pos x="T4" y="T5"/>
                    </a:cxn>
                    <a:cxn ang="0">
                      <a:pos x="T6" y="T7"/>
                    </a:cxn>
                    <a:cxn ang="0">
                      <a:pos x="T8" y="T9"/>
                    </a:cxn>
                    <a:cxn ang="0">
                      <a:pos x="T10" y="T11"/>
                    </a:cxn>
                  </a:cxnLst>
                  <a:rect l="0" t="0" r="r" b="b"/>
                  <a:pathLst>
                    <a:path w="25" h="15">
                      <a:moveTo>
                        <a:pt x="0" y="0"/>
                      </a:moveTo>
                      <a:cubicBezTo>
                        <a:pt x="8" y="2"/>
                        <a:pt x="17" y="2"/>
                        <a:pt x="25" y="0"/>
                      </a:cubicBezTo>
                      <a:cubicBezTo>
                        <a:pt x="22" y="15"/>
                        <a:pt x="22" y="15"/>
                        <a:pt x="22" y="15"/>
                      </a:cubicBezTo>
                      <a:cubicBezTo>
                        <a:pt x="13" y="4"/>
                        <a:pt x="13" y="4"/>
                        <a:pt x="13" y="4"/>
                      </a:cubicBezTo>
                      <a:cubicBezTo>
                        <a:pt x="3" y="15"/>
                        <a:pt x="3" y="15"/>
                        <a:pt x="3" y="1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71"/>
                <p:cNvSpPr>
                  <a:spLocks/>
                </p:cNvSpPr>
                <p:nvPr/>
              </p:nvSpPr>
              <p:spPr bwMode="auto">
                <a:xfrm>
                  <a:off x="1774280" y="5422656"/>
                  <a:ext cx="306716" cy="332276"/>
                </a:xfrm>
                <a:custGeom>
                  <a:avLst/>
                  <a:gdLst>
                    <a:gd name="T0" fmla="*/ 4 w 61"/>
                    <a:gd name="T1" fmla="*/ 26 h 66"/>
                    <a:gd name="T2" fmla="*/ 0 w 61"/>
                    <a:gd name="T3" fmla="*/ 10 h 66"/>
                    <a:gd name="T4" fmla="*/ 10 w 61"/>
                    <a:gd name="T5" fmla="*/ 0 h 66"/>
                    <a:gd name="T6" fmla="*/ 10 w 61"/>
                    <a:gd name="T7" fmla="*/ 0 h 66"/>
                    <a:gd name="T8" fmla="*/ 10 w 61"/>
                    <a:gd name="T9" fmla="*/ 0 h 66"/>
                    <a:gd name="T10" fmla="*/ 11 w 61"/>
                    <a:gd name="T11" fmla="*/ 0 h 66"/>
                    <a:gd name="T12" fmla="*/ 11 w 61"/>
                    <a:gd name="T13" fmla="*/ 1 h 66"/>
                    <a:gd name="T14" fmla="*/ 11 w 61"/>
                    <a:gd name="T15" fmla="*/ 1 h 66"/>
                    <a:gd name="T16" fmla="*/ 11 w 61"/>
                    <a:gd name="T17" fmla="*/ 1 h 66"/>
                    <a:gd name="T18" fmla="*/ 12 w 61"/>
                    <a:gd name="T19" fmla="*/ 1 h 66"/>
                    <a:gd name="T20" fmla="*/ 12 w 61"/>
                    <a:gd name="T21" fmla="*/ 1 h 66"/>
                    <a:gd name="T22" fmla="*/ 12 w 61"/>
                    <a:gd name="T23" fmla="*/ 2 h 66"/>
                    <a:gd name="T24" fmla="*/ 12 w 61"/>
                    <a:gd name="T25" fmla="*/ 2 h 66"/>
                    <a:gd name="T26" fmla="*/ 12 w 61"/>
                    <a:gd name="T27" fmla="*/ 2 h 66"/>
                    <a:gd name="T28" fmla="*/ 13 w 61"/>
                    <a:gd name="T29" fmla="*/ 2 h 66"/>
                    <a:gd name="T30" fmla="*/ 13 w 61"/>
                    <a:gd name="T31" fmla="*/ 2 h 66"/>
                    <a:gd name="T32" fmla="*/ 13 w 61"/>
                    <a:gd name="T33" fmla="*/ 2 h 66"/>
                    <a:gd name="T34" fmla="*/ 13 w 61"/>
                    <a:gd name="T35" fmla="*/ 3 h 66"/>
                    <a:gd name="T36" fmla="*/ 14 w 61"/>
                    <a:gd name="T37" fmla="*/ 3 h 66"/>
                    <a:gd name="T38" fmla="*/ 14 w 61"/>
                    <a:gd name="T39" fmla="*/ 3 h 66"/>
                    <a:gd name="T40" fmla="*/ 14 w 61"/>
                    <a:gd name="T41" fmla="*/ 3 h 66"/>
                    <a:gd name="T42" fmla="*/ 14 w 61"/>
                    <a:gd name="T43" fmla="*/ 3 h 66"/>
                    <a:gd name="T44" fmla="*/ 14 w 61"/>
                    <a:gd name="T45" fmla="*/ 3 h 66"/>
                    <a:gd name="T46" fmla="*/ 15 w 61"/>
                    <a:gd name="T47" fmla="*/ 4 h 66"/>
                    <a:gd name="T48" fmla="*/ 15 w 61"/>
                    <a:gd name="T49" fmla="*/ 4 h 66"/>
                    <a:gd name="T50" fmla="*/ 15 w 61"/>
                    <a:gd name="T51" fmla="*/ 4 h 66"/>
                    <a:gd name="T52" fmla="*/ 15 w 61"/>
                    <a:gd name="T53" fmla="*/ 4 h 66"/>
                    <a:gd name="T54" fmla="*/ 15 w 61"/>
                    <a:gd name="T55" fmla="*/ 4 h 66"/>
                    <a:gd name="T56" fmla="*/ 16 w 61"/>
                    <a:gd name="T57" fmla="*/ 4 h 66"/>
                    <a:gd name="T58" fmla="*/ 16 w 61"/>
                    <a:gd name="T59" fmla="*/ 4 h 66"/>
                    <a:gd name="T60" fmla="*/ 16 w 61"/>
                    <a:gd name="T61" fmla="*/ 4 h 66"/>
                    <a:gd name="T62" fmla="*/ 16 w 61"/>
                    <a:gd name="T63" fmla="*/ 5 h 66"/>
                    <a:gd name="T64" fmla="*/ 17 w 61"/>
                    <a:gd name="T65" fmla="*/ 5 h 66"/>
                    <a:gd name="T66" fmla="*/ 17 w 61"/>
                    <a:gd name="T67" fmla="*/ 5 h 66"/>
                    <a:gd name="T68" fmla="*/ 17 w 61"/>
                    <a:gd name="T69" fmla="*/ 5 h 66"/>
                    <a:gd name="T70" fmla="*/ 17 w 61"/>
                    <a:gd name="T71" fmla="*/ 5 h 66"/>
                    <a:gd name="T72" fmla="*/ 17 w 61"/>
                    <a:gd name="T73" fmla="*/ 5 h 66"/>
                    <a:gd name="T74" fmla="*/ 18 w 61"/>
                    <a:gd name="T75" fmla="*/ 5 h 66"/>
                    <a:gd name="T76" fmla="*/ 18 w 61"/>
                    <a:gd name="T77" fmla="*/ 6 h 66"/>
                    <a:gd name="T78" fmla="*/ 18 w 61"/>
                    <a:gd name="T79" fmla="*/ 6 h 66"/>
                    <a:gd name="T80" fmla="*/ 43 w 61"/>
                    <a:gd name="T81" fmla="*/ 6 h 66"/>
                    <a:gd name="T82" fmla="*/ 48 w 61"/>
                    <a:gd name="T83" fmla="*/ 3 h 66"/>
                    <a:gd name="T84" fmla="*/ 48 w 61"/>
                    <a:gd name="T85" fmla="*/ 2 h 66"/>
                    <a:gd name="T86" fmla="*/ 48 w 61"/>
                    <a:gd name="T87" fmla="*/ 2 h 66"/>
                    <a:gd name="T88" fmla="*/ 49 w 61"/>
                    <a:gd name="T89" fmla="*/ 2 h 66"/>
                    <a:gd name="T90" fmla="*/ 49 w 61"/>
                    <a:gd name="T91" fmla="*/ 2 h 66"/>
                    <a:gd name="T92" fmla="*/ 49 w 61"/>
                    <a:gd name="T93" fmla="*/ 2 h 66"/>
                    <a:gd name="T94" fmla="*/ 49 w 61"/>
                    <a:gd name="T95" fmla="*/ 1 h 66"/>
                    <a:gd name="T96" fmla="*/ 49 w 61"/>
                    <a:gd name="T97" fmla="*/ 1 h 66"/>
                    <a:gd name="T98" fmla="*/ 51 w 61"/>
                    <a:gd name="T99" fmla="*/ 0 h 66"/>
                    <a:gd name="T100" fmla="*/ 48 w 61"/>
                    <a:gd name="T101" fmla="*/ 20 h 66"/>
                    <a:gd name="T102" fmla="*/ 31 w 61"/>
                    <a:gd name="T10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6">
                      <a:moveTo>
                        <a:pt x="31" y="66"/>
                      </a:moveTo>
                      <a:cubicBezTo>
                        <a:pt x="4" y="26"/>
                        <a:pt x="4" y="26"/>
                        <a:pt x="4" y="26"/>
                      </a:cubicBezTo>
                      <a:cubicBezTo>
                        <a:pt x="14" y="20"/>
                        <a:pt x="14" y="20"/>
                        <a:pt x="14" y="20"/>
                      </a:cubicBezTo>
                      <a:cubicBezTo>
                        <a:pt x="0" y="10"/>
                        <a:pt x="0" y="10"/>
                        <a:pt x="0" y="1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1"/>
                        <a:pt x="12" y="1"/>
                      </a:cubicBezTo>
                      <a:cubicBezTo>
                        <a:pt x="12" y="1"/>
                        <a:pt x="12" y="1"/>
                        <a:pt x="12" y="1"/>
                      </a:cubicBezTo>
                      <a:cubicBezTo>
                        <a:pt x="12" y="1"/>
                        <a:pt x="12" y="1"/>
                        <a:pt x="12" y="1"/>
                      </a:cubicBezTo>
                      <a:cubicBezTo>
                        <a:pt x="12" y="1"/>
                        <a:pt x="12" y="1"/>
                        <a:pt x="12" y="1"/>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3"/>
                        <a:pt x="13" y="3"/>
                        <a:pt x="13" y="3"/>
                      </a:cubicBezTo>
                      <a:cubicBezTo>
                        <a:pt x="13" y="3"/>
                        <a:pt x="13" y="3"/>
                        <a:pt x="13" y="3"/>
                      </a:cubicBezTo>
                      <a:cubicBezTo>
                        <a:pt x="13" y="3"/>
                        <a:pt x="13" y="3"/>
                        <a:pt x="13"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18" y="5"/>
                        <a:pt x="18" y="5"/>
                        <a:pt x="18" y="5"/>
                      </a:cubicBezTo>
                      <a:cubicBezTo>
                        <a:pt x="18" y="6"/>
                        <a:pt x="18" y="6"/>
                        <a:pt x="18" y="6"/>
                      </a:cubicBezTo>
                      <a:cubicBezTo>
                        <a:pt x="18" y="6"/>
                        <a:pt x="18" y="6"/>
                        <a:pt x="18" y="6"/>
                      </a:cubicBezTo>
                      <a:cubicBezTo>
                        <a:pt x="18" y="6"/>
                        <a:pt x="18" y="6"/>
                        <a:pt x="18" y="6"/>
                      </a:cubicBezTo>
                      <a:cubicBezTo>
                        <a:pt x="31" y="66"/>
                        <a:pt x="31" y="66"/>
                        <a:pt x="31" y="66"/>
                      </a:cubicBezTo>
                      <a:cubicBezTo>
                        <a:pt x="43" y="6"/>
                        <a:pt x="43" y="6"/>
                        <a:pt x="43" y="6"/>
                      </a:cubicBezTo>
                      <a:cubicBezTo>
                        <a:pt x="45" y="5"/>
                        <a:pt x="46" y="4"/>
                        <a:pt x="48" y="3"/>
                      </a:cubicBezTo>
                      <a:cubicBezTo>
                        <a:pt x="48" y="3"/>
                        <a:pt x="48" y="3"/>
                        <a:pt x="48" y="3"/>
                      </a:cubicBezTo>
                      <a:cubicBezTo>
                        <a:pt x="48" y="2"/>
                        <a:pt x="48" y="2"/>
                        <a:pt x="48" y="2"/>
                      </a:cubicBezTo>
                      <a:cubicBezTo>
                        <a:pt x="48" y="2"/>
                        <a:pt x="48" y="2"/>
                        <a:pt x="48" y="2"/>
                      </a:cubicBezTo>
                      <a:cubicBezTo>
                        <a:pt x="48" y="2"/>
                        <a:pt x="48" y="2"/>
                        <a:pt x="48" y="2"/>
                      </a:cubicBezTo>
                      <a:cubicBezTo>
                        <a:pt x="48" y="2"/>
                        <a:pt x="48" y="2"/>
                        <a:pt x="48"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1"/>
                        <a:pt x="49" y="1"/>
                        <a:pt x="49" y="1"/>
                      </a:cubicBezTo>
                      <a:cubicBezTo>
                        <a:pt x="49" y="1"/>
                        <a:pt x="49" y="1"/>
                        <a:pt x="49" y="1"/>
                      </a:cubicBezTo>
                      <a:cubicBezTo>
                        <a:pt x="49" y="1"/>
                        <a:pt x="49" y="1"/>
                        <a:pt x="49" y="1"/>
                      </a:cubicBezTo>
                      <a:cubicBezTo>
                        <a:pt x="50" y="1"/>
                        <a:pt x="50" y="1"/>
                        <a:pt x="50" y="1"/>
                      </a:cubicBezTo>
                      <a:cubicBezTo>
                        <a:pt x="50" y="1"/>
                        <a:pt x="51" y="0"/>
                        <a:pt x="51" y="0"/>
                      </a:cubicBezTo>
                      <a:cubicBezTo>
                        <a:pt x="61" y="10"/>
                        <a:pt x="61" y="10"/>
                        <a:pt x="61" y="10"/>
                      </a:cubicBezTo>
                      <a:cubicBezTo>
                        <a:pt x="48" y="20"/>
                        <a:pt x="48" y="20"/>
                        <a:pt x="48" y="20"/>
                      </a:cubicBezTo>
                      <a:cubicBezTo>
                        <a:pt x="57" y="26"/>
                        <a:pt x="57" y="26"/>
                        <a:pt x="57" y="26"/>
                      </a:cubicBezTo>
                      <a:cubicBezTo>
                        <a:pt x="31" y="66"/>
                        <a:pt x="31" y="66"/>
                        <a:pt x="31" y="6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72"/>
                <p:cNvSpPr>
                  <a:spLocks/>
                </p:cNvSpPr>
                <p:nvPr/>
              </p:nvSpPr>
              <p:spPr bwMode="auto">
                <a:xfrm>
                  <a:off x="1804099" y="5245868"/>
                  <a:ext cx="247077" cy="132058"/>
                </a:xfrm>
                <a:custGeom>
                  <a:avLst/>
                  <a:gdLst>
                    <a:gd name="T0" fmla="*/ 28 w 49"/>
                    <a:gd name="T1" fmla="*/ 9 h 26"/>
                    <a:gd name="T2" fmla="*/ 22 w 49"/>
                    <a:gd name="T3" fmla="*/ 9 h 26"/>
                    <a:gd name="T4" fmla="*/ 0 w 49"/>
                    <a:gd name="T5" fmla="*/ 10 h 26"/>
                    <a:gd name="T6" fmla="*/ 22 w 49"/>
                    <a:gd name="T7" fmla="*/ 16 h 26"/>
                    <a:gd name="T8" fmla="*/ 22 w 49"/>
                    <a:gd name="T9" fmla="*/ 13 h 26"/>
                    <a:gd name="T10" fmla="*/ 27 w 49"/>
                    <a:gd name="T11" fmla="*/ 13 h 26"/>
                    <a:gd name="T12" fmla="*/ 27 w 49"/>
                    <a:gd name="T13" fmla="*/ 16 h 26"/>
                    <a:gd name="T14" fmla="*/ 49 w 49"/>
                    <a:gd name="T15" fmla="*/ 10 h 26"/>
                    <a:gd name="T16" fmla="*/ 28 w 49"/>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6">
                      <a:moveTo>
                        <a:pt x="28" y="9"/>
                      </a:moveTo>
                      <a:cubicBezTo>
                        <a:pt x="22" y="9"/>
                        <a:pt x="22" y="9"/>
                        <a:pt x="22" y="9"/>
                      </a:cubicBezTo>
                      <a:cubicBezTo>
                        <a:pt x="19" y="1"/>
                        <a:pt x="0" y="0"/>
                        <a:pt x="0" y="10"/>
                      </a:cubicBezTo>
                      <a:cubicBezTo>
                        <a:pt x="0" y="26"/>
                        <a:pt x="22" y="26"/>
                        <a:pt x="22" y="16"/>
                      </a:cubicBezTo>
                      <a:cubicBezTo>
                        <a:pt x="22" y="13"/>
                        <a:pt x="22" y="13"/>
                        <a:pt x="22" y="13"/>
                      </a:cubicBezTo>
                      <a:cubicBezTo>
                        <a:pt x="27" y="13"/>
                        <a:pt x="27" y="13"/>
                        <a:pt x="27" y="13"/>
                      </a:cubicBezTo>
                      <a:cubicBezTo>
                        <a:pt x="27" y="16"/>
                        <a:pt x="27" y="16"/>
                        <a:pt x="27" y="16"/>
                      </a:cubicBezTo>
                      <a:cubicBezTo>
                        <a:pt x="28" y="26"/>
                        <a:pt x="49" y="26"/>
                        <a:pt x="49" y="10"/>
                      </a:cubicBezTo>
                      <a:cubicBezTo>
                        <a:pt x="49" y="0"/>
                        <a:pt x="30" y="1"/>
                        <a:pt x="2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73"/>
                <p:cNvSpPr>
                  <a:spLocks/>
                </p:cNvSpPr>
                <p:nvPr/>
              </p:nvSpPr>
              <p:spPr bwMode="auto">
                <a:xfrm>
                  <a:off x="1657131" y="4943412"/>
                  <a:ext cx="538884" cy="353576"/>
                </a:xfrm>
                <a:custGeom>
                  <a:avLst/>
                  <a:gdLst>
                    <a:gd name="T0" fmla="*/ 54 w 107"/>
                    <a:gd name="T1" fmla="*/ 16 h 70"/>
                    <a:gd name="T2" fmla="*/ 85 w 107"/>
                    <a:gd name="T3" fmla="*/ 47 h 70"/>
                    <a:gd name="T4" fmla="*/ 107 w 107"/>
                    <a:gd name="T5" fmla="*/ 57 h 70"/>
                    <a:gd name="T6" fmla="*/ 53 w 107"/>
                    <a:gd name="T7" fmla="*/ 70 h 70"/>
                    <a:gd name="T8" fmla="*/ 0 w 107"/>
                    <a:gd name="T9" fmla="*/ 57 h 70"/>
                    <a:gd name="T10" fmla="*/ 22 w 107"/>
                    <a:gd name="T11" fmla="*/ 47 h 70"/>
                    <a:gd name="T12" fmla="*/ 54 w 107"/>
                    <a:gd name="T13" fmla="*/ 16 h 70"/>
                  </a:gdLst>
                  <a:ahLst/>
                  <a:cxnLst>
                    <a:cxn ang="0">
                      <a:pos x="T0" y="T1"/>
                    </a:cxn>
                    <a:cxn ang="0">
                      <a:pos x="T2" y="T3"/>
                    </a:cxn>
                    <a:cxn ang="0">
                      <a:pos x="T4" y="T5"/>
                    </a:cxn>
                    <a:cxn ang="0">
                      <a:pos x="T6" y="T7"/>
                    </a:cxn>
                    <a:cxn ang="0">
                      <a:pos x="T8" y="T9"/>
                    </a:cxn>
                    <a:cxn ang="0">
                      <a:pos x="T10" y="T11"/>
                    </a:cxn>
                    <a:cxn ang="0">
                      <a:pos x="T12" y="T13"/>
                    </a:cxn>
                  </a:cxnLst>
                  <a:rect l="0" t="0" r="r" b="b"/>
                  <a:pathLst>
                    <a:path w="107" h="70">
                      <a:moveTo>
                        <a:pt x="54" y="16"/>
                      </a:moveTo>
                      <a:cubicBezTo>
                        <a:pt x="73" y="0"/>
                        <a:pt x="83" y="25"/>
                        <a:pt x="85" y="47"/>
                      </a:cubicBezTo>
                      <a:cubicBezTo>
                        <a:pt x="98" y="50"/>
                        <a:pt x="107" y="53"/>
                        <a:pt x="107" y="57"/>
                      </a:cubicBezTo>
                      <a:cubicBezTo>
                        <a:pt x="107" y="64"/>
                        <a:pt x="83" y="70"/>
                        <a:pt x="53" y="70"/>
                      </a:cubicBezTo>
                      <a:cubicBezTo>
                        <a:pt x="24" y="70"/>
                        <a:pt x="0" y="64"/>
                        <a:pt x="0" y="57"/>
                      </a:cubicBezTo>
                      <a:cubicBezTo>
                        <a:pt x="0" y="53"/>
                        <a:pt x="9" y="50"/>
                        <a:pt x="22" y="47"/>
                      </a:cubicBezTo>
                      <a:cubicBezTo>
                        <a:pt x="24" y="26"/>
                        <a:pt x="32" y="1"/>
                        <a:pt x="54" y="1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74"/>
                <p:cNvSpPr>
                  <a:spLocks noEditPoints="1"/>
                </p:cNvSpPr>
                <p:nvPr/>
              </p:nvSpPr>
              <p:spPr bwMode="auto">
                <a:xfrm>
                  <a:off x="1844569" y="4947672"/>
                  <a:ext cx="351446" cy="317366"/>
                </a:xfrm>
                <a:custGeom>
                  <a:avLst/>
                  <a:gdLst>
                    <a:gd name="T0" fmla="*/ 18 w 70"/>
                    <a:gd name="T1" fmla="*/ 15 h 63"/>
                    <a:gd name="T2" fmla="*/ 48 w 70"/>
                    <a:gd name="T3" fmla="*/ 46 h 63"/>
                    <a:gd name="T4" fmla="*/ 70 w 70"/>
                    <a:gd name="T5" fmla="*/ 56 h 63"/>
                    <a:gd name="T6" fmla="*/ 63 w 70"/>
                    <a:gd name="T7" fmla="*/ 63 h 63"/>
                    <a:gd name="T8" fmla="*/ 63 w 70"/>
                    <a:gd name="T9" fmla="*/ 61 h 63"/>
                    <a:gd name="T10" fmla="*/ 42 w 70"/>
                    <a:gd name="T11" fmla="*/ 51 h 63"/>
                    <a:gd name="T12" fmla="*/ 18 w 70"/>
                    <a:gd name="T13" fmla="*/ 15 h 63"/>
                    <a:gd name="T14" fmla="*/ 17 w 70"/>
                    <a:gd name="T15" fmla="*/ 15 h 63"/>
                    <a:gd name="T16" fmla="*/ 5 w 70"/>
                    <a:gd name="T17" fmla="*/ 23 h 63"/>
                    <a:gd name="T18" fmla="*/ 17 w 70"/>
                    <a:gd name="T1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3">
                      <a:moveTo>
                        <a:pt x="18" y="15"/>
                      </a:moveTo>
                      <a:cubicBezTo>
                        <a:pt x="37" y="0"/>
                        <a:pt x="46" y="25"/>
                        <a:pt x="48" y="46"/>
                      </a:cubicBezTo>
                      <a:cubicBezTo>
                        <a:pt x="61" y="49"/>
                        <a:pt x="70" y="52"/>
                        <a:pt x="70" y="56"/>
                      </a:cubicBezTo>
                      <a:cubicBezTo>
                        <a:pt x="70" y="59"/>
                        <a:pt x="67" y="61"/>
                        <a:pt x="63" y="63"/>
                      </a:cubicBezTo>
                      <a:cubicBezTo>
                        <a:pt x="63" y="62"/>
                        <a:pt x="63" y="62"/>
                        <a:pt x="63" y="61"/>
                      </a:cubicBezTo>
                      <a:cubicBezTo>
                        <a:pt x="63" y="57"/>
                        <a:pt x="55" y="53"/>
                        <a:pt x="42" y="51"/>
                      </a:cubicBezTo>
                      <a:cubicBezTo>
                        <a:pt x="40" y="32"/>
                        <a:pt x="32" y="10"/>
                        <a:pt x="18" y="15"/>
                      </a:cubicBezTo>
                      <a:close/>
                      <a:moveTo>
                        <a:pt x="17" y="15"/>
                      </a:moveTo>
                      <a:cubicBezTo>
                        <a:pt x="15" y="16"/>
                        <a:pt x="7" y="24"/>
                        <a:pt x="5" y="23"/>
                      </a:cubicBezTo>
                      <a:cubicBezTo>
                        <a:pt x="0" y="20"/>
                        <a:pt x="7" y="10"/>
                        <a:pt x="17" y="15"/>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75"/>
                <p:cNvSpPr>
                  <a:spLocks/>
                </p:cNvSpPr>
                <p:nvPr/>
              </p:nvSpPr>
              <p:spPr bwMode="auto">
                <a:xfrm>
                  <a:off x="1767890" y="5154279"/>
                  <a:ext cx="317366" cy="36210"/>
                </a:xfrm>
                <a:custGeom>
                  <a:avLst/>
                  <a:gdLst>
                    <a:gd name="T0" fmla="*/ 63 w 63"/>
                    <a:gd name="T1" fmla="*/ 5 h 7"/>
                    <a:gd name="T2" fmla="*/ 31 w 63"/>
                    <a:gd name="T3" fmla="*/ 7 h 7"/>
                    <a:gd name="T4" fmla="*/ 0 w 63"/>
                    <a:gd name="T5" fmla="*/ 5 h 7"/>
                    <a:gd name="T6" fmla="*/ 0 w 63"/>
                    <a:gd name="T7" fmla="*/ 0 h 7"/>
                    <a:gd name="T8" fmla="*/ 31 w 63"/>
                    <a:gd name="T9" fmla="*/ 1 h 7"/>
                    <a:gd name="T10" fmla="*/ 62 w 63"/>
                    <a:gd name="T11" fmla="*/ 0 h 7"/>
                    <a:gd name="T12" fmla="*/ 63 w 63"/>
                    <a:gd name="T13" fmla="*/ 5 h 7"/>
                    <a:gd name="T14" fmla="*/ 63 w 6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
                      <a:moveTo>
                        <a:pt x="63" y="5"/>
                      </a:moveTo>
                      <a:cubicBezTo>
                        <a:pt x="55" y="6"/>
                        <a:pt x="44" y="7"/>
                        <a:pt x="31" y="7"/>
                      </a:cubicBezTo>
                      <a:cubicBezTo>
                        <a:pt x="19" y="7"/>
                        <a:pt x="8" y="6"/>
                        <a:pt x="0" y="5"/>
                      </a:cubicBezTo>
                      <a:cubicBezTo>
                        <a:pt x="0" y="3"/>
                        <a:pt x="0" y="1"/>
                        <a:pt x="0" y="0"/>
                      </a:cubicBezTo>
                      <a:cubicBezTo>
                        <a:pt x="9" y="1"/>
                        <a:pt x="20" y="1"/>
                        <a:pt x="31" y="1"/>
                      </a:cubicBezTo>
                      <a:cubicBezTo>
                        <a:pt x="43" y="1"/>
                        <a:pt x="54" y="1"/>
                        <a:pt x="62" y="0"/>
                      </a:cubicBezTo>
                      <a:cubicBezTo>
                        <a:pt x="63" y="2"/>
                        <a:pt x="63" y="3"/>
                        <a:pt x="63" y="5"/>
                      </a:cubicBezTo>
                      <a:cubicBezTo>
                        <a:pt x="63" y="5"/>
                        <a:pt x="63" y="5"/>
                        <a:pt x="6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76"/>
                <p:cNvSpPr>
                  <a:spLocks/>
                </p:cNvSpPr>
                <p:nvPr/>
              </p:nvSpPr>
              <p:spPr bwMode="auto">
                <a:xfrm>
                  <a:off x="2046917" y="5154279"/>
                  <a:ext cx="38340" cy="31950"/>
                </a:xfrm>
                <a:custGeom>
                  <a:avLst/>
                  <a:gdLst>
                    <a:gd name="T0" fmla="*/ 8 w 8"/>
                    <a:gd name="T1" fmla="*/ 5 h 6"/>
                    <a:gd name="T2" fmla="*/ 1 w 8"/>
                    <a:gd name="T3" fmla="*/ 6 h 6"/>
                    <a:gd name="T4" fmla="*/ 0 w 8"/>
                    <a:gd name="T5" fmla="*/ 0 h 6"/>
                    <a:gd name="T6" fmla="*/ 7 w 8"/>
                    <a:gd name="T7" fmla="*/ 0 h 6"/>
                    <a:gd name="T8" fmla="*/ 7 w 8"/>
                    <a:gd name="T9" fmla="*/ 0 h 6"/>
                    <a:gd name="T10" fmla="*/ 8 w 8"/>
                    <a:gd name="T11" fmla="*/ 4 h 6"/>
                    <a:gd name="T12" fmla="*/ 8 w 8"/>
                    <a:gd name="T13" fmla="*/ 4 h 6"/>
                    <a:gd name="T14" fmla="*/ 8 w 8"/>
                    <a:gd name="T15" fmla="*/ 4 h 6"/>
                    <a:gd name="T16" fmla="*/ 8 w 8"/>
                    <a:gd name="T17" fmla="*/ 4 h 6"/>
                    <a:gd name="T18" fmla="*/ 8 w 8"/>
                    <a:gd name="T19" fmla="*/ 4 h 6"/>
                    <a:gd name="T20" fmla="*/ 8 w 8"/>
                    <a:gd name="T21" fmla="*/ 5 h 6"/>
                    <a:gd name="T22" fmla="*/ 8 w 8"/>
                    <a:gd name="T23" fmla="*/ 5 h 6"/>
                    <a:gd name="T24" fmla="*/ 8 w 8"/>
                    <a:gd name="T25" fmla="*/ 5 h 6"/>
                    <a:gd name="T26" fmla="*/ 8 w 8"/>
                    <a:gd name="T27" fmla="*/ 5 h 6"/>
                    <a:gd name="T28" fmla="*/ 8 w 8"/>
                    <a:gd name="T29" fmla="*/ 5 h 6"/>
                    <a:gd name="T30" fmla="*/ 8 w 8"/>
                    <a:gd name="T31" fmla="*/ 5 h 6"/>
                    <a:gd name="T32" fmla="*/ 8 w 8"/>
                    <a:gd name="T33" fmla="*/ 5 h 6"/>
                    <a:gd name="T34" fmla="*/ 8 w 8"/>
                    <a:gd name="T35" fmla="*/ 5 h 6"/>
                    <a:gd name="T36" fmla="*/ 8 w 8"/>
                    <a:gd name="T37" fmla="*/ 5 h 6"/>
                    <a:gd name="T38" fmla="*/ 8 w 8"/>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6">
                      <a:moveTo>
                        <a:pt x="8" y="5"/>
                      </a:moveTo>
                      <a:cubicBezTo>
                        <a:pt x="6" y="6"/>
                        <a:pt x="4" y="6"/>
                        <a:pt x="1" y="6"/>
                      </a:cubicBezTo>
                      <a:cubicBezTo>
                        <a:pt x="1" y="4"/>
                        <a:pt x="0" y="2"/>
                        <a:pt x="0" y="0"/>
                      </a:cubicBezTo>
                      <a:cubicBezTo>
                        <a:pt x="3" y="0"/>
                        <a:pt x="5" y="0"/>
                        <a:pt x="7" y="0"/>
                      </a:cubicBezTo>
                      <a:cubicBezTo>
                        <a:pt x="7" y="0"/>
                        <a:pt x="7" y="0"/>
                        <a:pt x="7" y="0"/>
                      </a:cubicBezTo>
                      <a:cubicBezTo>
                        <a:pt x="8" y="2"/>
                        <a:pt x="8" y="3"/>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文本框 62"/>
              <p:cNvSpPr txBox="1"/>
              <p:nvPr/>
            </p:nvSpPr>
            <p:spPr>
              <a:xfrm>
                <a:off x="1747330" y="4723808"/>
                <a:ext cx="6148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商家</a:t>
                </a:r>
                <a:endParaRPr lang="zh-CN" altLang="en-US" sz="1600" b="1" dirty="0">
                  <a:latin typeface="微软雅黑" panose="020B0503020204020204" pitchFamily="34" charset="-122"/>
                  <a:ea typeface="微软雅黑" panose="020B0503020204020204" pitchFamily="34" charset="-122"/>
                </a:endParaRPr>
              </a:p>
            </p:txBody>
          </p:sp>
        </p:grpSp>
        <p:sp>
          <p:nvSpPr>
            <p:cNvPr id="88" name="文本框 87"/>
            <p:cNvSpPr txBox="1"/>
            <p:nvPr/>
          </p:nvSpPr>
          <p:spPr>
            <a:xfrm>
              <a:off x="5663189" y="6025699"/>
              <a:ext cx="763991"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处理人</a:t>
              </a:r>
              <a:endParaRPr lang="zh-CN" altLang="en-US" sz="1400" b="1" dirty="0">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5256429" y="1794846"/>
            <a:ext cx="1360808" cy="1731372"/>
            <a:chOff x="5256429" y="1794846"/>
            <a:chExt cx="1360808" cy="1731372"/>
          </a:xfrm>
        </p:grpSpPr>
        <p:grpSp>
          <p:nvGrpSpPr>
            <p:cNvPr id="85" name="组合 84"/>
            <p:cNvGrpSpPr/>
            <p:nvPr/>
          </p:nvGrpSpPr>
          <p:grpSpPr>
            <a:xfrm>
              <a:off x="5256429" y="1794846"/>
              <a:ext cx="1360808" cy="1450985"/>
              <a:chOff x="5242490" y="1762048"/>
              <a:chExt cx="1360808" cy="1450985"/>
            </a:xfrm>
          </p:grpSpPr>
          <p:grpSp>
            <p:nvGrpSpPr>
              <p:cNvPr id="35" name="组合 34"/>
              <p:cNvGrpSpPr/>
              <p:nvPr/>
            </p:nvGrpSpPr>
            <p:grpSpPr>
              <a:xfrm>
                <a:off x="5242490" y="1829300"/>
                <a:ext cx="1360808" cy="1383733"/>
                <a:chOff x="4910795" y="2940287"/>
                <a:chExt cx="1079090" cy="1104701"/>
              </a:xfrm>
            </p:grpSpPr>
            <p:sp>
              <p:nvSpPr>
                <p:cNvPr id="24" name="Oval 326"/>
                <p:cNvSpPr>
                  <a:spLocks noChangeArrowheads="1"/>
                </p:cNvSpPr>
                <p:nvPr/>
              </p:nvSpPr>
              <p:spPr bwMode="auto">
                <a:xfrm>
                  <a:off x="4910795" y="2940287"/>
                  <a:ext cx="1079090" cy="1104701"/>
                </a:xfrm>
                <a:prstGeom prst="ellipse">
                  <a:avLst/>
                </a:prstGeom>
                <a:solidFill>
                  <a:srgbClr val="8EC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27"/>
                <p:cNvSpPr>
                  <a:spLocks/>
                </p:cNvSpPr>
                <p:nvPr/>
              </p:nvSpPr>
              <p:spPr bwMode="auto">
                <a:xfrm>
                  <a:off x="5369297" y="3237051"/>
                  <a:ext cx="540745" cy="807936"/>
                </a:xfrm>
                <a:custGeom>
                  <a:avLst/>
                  <a:gdLst>
                    <a:gd name="T0" fmla="*/ 46 w 108"/>
                    <a:gd name="T1" fmla="*/ 0 h 161"/>
                    <a:gd name="T2" fmla="*/ 108 w 108"/>
                    <a:gd name="T3" fmla="*/ 99 h 161"/>
                    <a:gd name="T4" fmla="*/ 14 w 108"/>
                    <a:gd name="T5" fmla="*/ 161 h 161"/>
                    <a:gd name="T6" fmla="*/ 6 w 108"/>
                    <a:gd name="T7" fmla="*/ 161 h 161"/>
                    <a:gd name="T8" fmla="*/ 0 w 108"/>
                    <a:gd name="T9" fmla="*/ 44 h 161"/>
                    <a:gd name="T10" fmla="*/ 46 w 108"/>
                    <a:gd name="T11" fmla="*/ 0 h 161"/>
                  </a:gdLst>
                  <a:ahLst/>
                  <a:cxnLst>
                    <a:cxn ang="0">
                      <a:pos x="T0" y="T1"/>
                    </a:cxn>
                    <a:cxn ang="0">
                      <a:pos x="T2" y="T3"/>
                    </a:cxn>
                    <a:cxn ang="0">
                      <a:pos x="T4" y="T5"/>
                    </a:cxn>
                    <a:cxn ang="0">
                      <a:pos x="T6" y="T7"/>
                    </a:cxn>
                    <a:cxn ang="0">
                      <a:pos x="T8" y="T9"/>
                    </a:cxn>
                    <a:cxn ang="0">
                      <a:pos x="T10" y="T11"/>
                    </a:cxn>
                  </a:cxnLst>
                  <a:rect l="0" t="0" r="r" b="b"/>
                  <a:pathLst>
                    <a:path w="108" h="161">
                      <a:moveTo>
                        <a:pt x="46" y="0"/>
                      </a:moveTo>
                      <a:cubicBezTo>
                        <a:pt x="108" y="99"/>
                        <a:pt x="108" y="99"/>
                        <a:pt x="108" y="99"/>
                      </a:cubicBezTo>
                      <a:cubicBezTo>
                        <a:pt x="92" y="136"/>
                        <a:pt x="56" y="161"/>
                        <a:pt x="14" y="161"/>
                      </a:cubicBezTo>
                      <a:cubicBezTo>
                        <a:pt x="11" y="161"/>
                        <a:pt x="8" y="161"/>
                        <a:pt x="6" y="161"/>
                      </a:cubicBezTo>
                      <a:cubicBezTo>
                        <a:pt x="0" y="44"/>
                        <a:pt x="0" y="44"/>
                        <a:pt x="0" y="44"/>
                      </a:cubicBezTo>
                      <a:cubicBezTo>
                        <a:pt x="46" y="0"/>
                        <a:pt x="46" y="0"/>
                        <a:pt x="46" y="0"/>
                      </a:cubicBezTo>
                      <a:close/>
                    </a:path>
                  </a:pathLst>
                </a:custGeom>
                <a:solidFill>
                  <a:srgbClr val="709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28"/>
                <p:cNvSpPr>
                  <a:spLocks/>
                </p:cNvSpPr>
                <p:nvPr/>
              </p:nvSpPr>
              <p:spPr bwMode="auto">
                <a:xfrm>
                  <a:off x="5138155" y="3629356"/>
                  <a:ext cx="598000" cy="330808"/>
                </a:xfrm>
                <a:custGeom>
                  <a:avLst/>
                  <a:gdLst>
                    <a:gd name="T0" fmla="*/ 4 w 119"/>
                    <a:gd name="T1" fmla="*/ 66 h 66"/>
                    <a:gd name="T2" fmla="*/ 48 w 119"/>
                    <a:gd name="T3" fmla="*/ 18 h 66"/>
                    <a:gd name="T4" fmla="*/ 47 w 119"/>
                    <a:gd name="T5" fmla="*/ 0 h 66"/>
                    <a:gd name="T6" fmla="*/ 59 w 119"/>
                    <a:gd name="T7" fmla="*/ 0 h 66"/>
                    <a:gd name="T8" fmla="*/ 60 w 119"/>
                    <a:gd name="T9" fmla="*/ 0 h 66"/>
                    <a:gd name="T10" fmla="*/ 72 w 119"/>
                    <a:gd name="T11" fmla="*/ 0 h 66"/>
                    <a:gd name="T12" fmla="*/ 72 w 119"/>
                    <a:gd name="T13" fmla="*/ 18 h 66"/>
                    <a:gd name="T14" fmla="*/ 116 w 119"/>
                    <a:gd name="T15" fmla="*/ 66 h 66"/>
                    <a:gd name="T16" fmla="*/ 4 w 119"/>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66">
                      <a:moveTo>
                        <a:pt x="4" y="66"/>
                      </a:moveTo>
                      <a:cubicBezTo>
                        <a:pt x="4" y="44"/>
                        <a:pt x="0" y="22"/>
                        <a:pt x="48" y="18"/>
                      </a:cubicBezTo>
                      <a:cubicBezTo>
                        <a:pt x="48" y="16"/>
                        <a:pt x="47" y="1"/>
                        <a:pt x="47" y="0"/>
                      </a:cubicBezTo>
                      <a:cubicBezTo>
                        <a:pt x="59" y="0"/>
                        <a:pt x="59" y="0"/>
                        <a:pt x="59" y="0"/>
                      </a:cubicBezTo>
                      <a:cubicBezTo>
                        <a:pt x="60" y="0"/>
                        <a:pt x="60" y="0"/>
                        <a:pt x="60" y="0"/>
                      </a:cubicBezTo>
                      <a:cubicBezTo>
                        <a:pt x="72" y="0"/>
                        <a:pt x="72" y="0"/>
                        <a:pt x="72" y="0"/>
                      </a:cubicBezTo>
                      <a:cubicBezTo>
                        <a:pt x="72" y="1"/>
                        <a:pt x="72" y="16"/>
                        <a:pt x="72" y="18"/>
                      </a:cubicBezTo>
                      <a:cubicBezTo>
                        <a:pt x="119" y="22"/>
                        <a:pt x="115" y="44"/>
                        <a:pt x="116" y="66"/>
                      </a:cubicBezTo>
                      <a:cubicBezTo>
                        <a:pt x="4" y="66"/>
                        <a:pt x="4" y="66"/>
                        <a:pt x="4" y="6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29"/>
                <p:cNvSpPr>
                  <a:spLocks/>
                </p:cNvSpPr>
                <p:nvPr/>
              </p:nvSpPr>
              <p:spPr bwMode="auto">
                <a:xfrm>
                  <a:off x="5373538" y="3629356"/>
                  <a:ext cx="127234" cy="50894"/>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30"/>
                <p:cNvSpPr>
                  <a:spLocks/>
                </p:cNvSpPr>
                <p:nvPr/>
              </p:nvSpPr>
              <p:spPr bwMode="auto">
                <a:xfrm>
                  <a:off x="5244184" y="3192519"/>
                  <a:ext cx="385943" cy="455922"/>
                </a:xfrm>
                <a:custGeom>
                  <a:avLst/>
                  <a:gdLst>
                    <a:gd name="T0" fmla="*/ 4 w 77"/>
                    <a:gd name="T1" fmla="*/ 43 h 91"/>
                    <a:gd name="T2" fmla="*/ 8 w 77"/>
                    <a:gd name="T3" fmla="*/ 68 h 91"/>
                    <a:gd name="T4" fmla="*/ 39 w 77"/>
                    <a:gd name="T5" fmla="*/ 91 h 91"/>
                    <a:gd name="T6" fmla="*/ 70 w 77"/>
                    <a:gd name="T7" fmla="*/ 68 h 91"/>
                    <a:gd name="T8" fmla="*/ 73 w 77"/>
                    <a:gd name="T9" fmla="*/ 43 h 91"/>
                    <a:gd name="T10" fmla="*/ 39 w 77"/>
                    <a:gd name="T11" fmla="*/ 0 h 91"/>
                    <a:gd name="T12" fmla="*/ 4 w 77"/>
                    <a:gd name="T13" fmla="*/ 43 h 91"/>
                  </a:gdLst>
                  <a:ahLst/>
                  <a:cxnLst>
                    <a:cxn ang="0">
                      <a:pos x="T0" y="T1"/>
                    </a:cxn>
                    <a:cxn ang="0">
                      <a:pos x="T2" y="T3"/>
                    </a:cxn>
                    <a:cxn ang="0">
                      <a:pos x="T4" y="T5"/>
                    </a:cxn>
                    <a:cxn ang="0">
                      <a:pos x="T6" y="T7"/>
                    </a:cxn>
                    <a:cxn ang="0">
                      <a:pos x="T8" y="T9"/>
                    </a:cxn>
                    <a:cxn ang="0">
                      <a:pos x="T10" y="T11"/>
                    </a:cxn>
                    <a:cxn ang="0">
                      <a:pos x="T12" y="T13"/>
                    </a:cxn>
                  </a:cxnLst>
                  <a:rect l="0" t="0" r="r" b="b"/>
                  <a:pathLst>
                    <a:path w="77" h="91">
                      <a:moveTo>
                        <a:pt x="4" y="43"/>
                      </a:moveTo>
                      <a:cubicBezTo>
                        <a:pt x="0" y="43"/>
                        <a:pt x="1" y="68"/>
                        <a:pt x="8" y="68"/>
                      </a:cubicBezTo>
                      <a:cubicBezTo>
                        <a:pt x="14" y="80"/>
                        <a:pt x="24" y="91"/>
                        <a:pt x="39" y="91"/>
                      </a:cubicBezTo>
                      <a:cubicBezTo>
                        <a:pt x="53" y="91"/>
                        <a:pt x="64" y="80"/>
                        <a:pt x="70" y="68"/>
                      </a:cubicBezTo>
                      <a:cubicBezTo>
                        <a:pt x="76" y="68"/>
                        <a:pt x="77" y="43"/>
                        <a:pt x="73" y="43"/>
                      </a:cubicBezTo>
                      <a:cubicBezTo>
                        <a:pt x="75" y="17"/>
                        <a:pt x="74" y="0"/>
                        <a:pt x="39" y="0"/>
                      </a:cubicBezTo>
                      <a:cubicBezTo>
                        <a:pt x="4" y="0"/>
                        <a:pt x="2" y="16"/>
                        <a:pt x="4" y="4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31"/>
                <p:cNvSpPr>
                  <a:spLocks/>
                </p:cNvSpPr>
                <p:nvPr/>
              </p:nvSpPr>
              <p:spPr bwMode="auto">
                <a:xfrm>
                  <a:off x="5239943" y="3181916"/>
                  <a:ext cx="394426" cy="275674"/>
                </a:xfrm>
                <a:custGeom>
                  <a:avLst/>
                  <a:gdLst>
                    <a:gd name="T0" fmla="*/ 67 w 79"/>
                    <a:gd name="T1" fmla="*/ 55 h 55"/>
                    <a:gd name="T2" fmla="*/ 74 w 79"/>
                    <a:gd name="T3" fmla="*/ 45 h 55"/>
                    <a:gd name="T4" fmla="*/ 40 w 79"/>
                    <a:gd name="T5" fmla="*/ 0 h 55"/>
                    <a:gd name="T6" fmla="*/ 5 w 79"/>
                    <a:gd name="T7" fmla="*/ 45 h 55"/>
                    <a:gd name="T8" fmla="*/ 12 w 79"/>
                    <a:gd name="T9" fmla="*/ 55 h 55"/>
                    <a:gd name="T10" fmla="*/ 26 w 79"/>
                    <a:gd name="T11" fmla="*/ 35 h 55"/>
                    <a:gd name="T12" fmla="*/ 22 w 79"/>
                    <a:gd name="T13" fmla="*/ 42 h 55"/>
                    <a:gd name="T14" fmla="*/ 37 w 79"/>
                    <a:gd name="T15" fmla="*/ 36 h 55"/>
                    <a:gd name="T16" fmla="*/ 30 w 79"/>
                    <a:gd name="T17" fmla="*/ 42 h 55"/>
                    <a:gd name="T18" fmla="*/ 59 w 79"/>
                    <a:gd name="T19" fmla="*/ 30 h 55"/>
                    <a:gd name="T20" fmla="*/ 67 w 79"/>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55">
                      <a:moveTo>
                        <a:pt x="67" y="55"/>
                      </a:moveTo>
                      <a:cubicBezTo>
                        <a:pt x="67" y="49"/>
                        <a:pt x="68" y="45"/>
                        <a:pt x="74" y="45"/>
                      </a:cubicBezTo>
                      <a:cubicBezTo>
                        <a:pt x="79" y="18"/>
                        <a:pt x="76" y="0"/>
                        <a:pt x="40" y="0"/>
                      </a:cubicBezTo>
                      <a:cubicBezTo>
                        <a:pt x="3" y="0"/>
                        <a:pt x="0" y="16"/>
                        <a:pt x="5" y="45"/>
                      </a:cubicBezTo>
                      <a:cubicBezTo>
                        <a:pt x="10" y="45"/>
                        <a:pt x="10" y="49"/>
                        <a:pt x="12" y="55"/>
                      </a:cubicBezTo>
                      <a:cubicBezTo>
                        <a:pt x="13" y="47"/>
                        <a:pt x="19" y="42"/>
                        <a:pt x="26" y="35"/>
                      </a:cubicBezTo>
                      <a:cubicBezTo>
                        <a:pt x="26" y="39"/>
                        <a:pt x="24" y="41"/>
                        <a:pt x="22" y="42"/>
                      </a:cubicBezTo>
                      <a:cubicBezTo>
                        <a:pt x="26" y="42"/>
                        <a:pt x="34" y="39"/>
                        <a:pt x="37" y="36"/>
                      </a:cubicBezTo>
                      <a:cubicBezTo>
                        <a:pt x="35" y="39"/>
                        <a:pt x="32" y="41"/>
                        <a:pt x="30" y="42"/>
                      </a:cubicBezTo>
                      <a:cubicBezTo>
                        <a:pt x="39" y="43"/>
                        <a:pt x="54" y="37"/>
                        <a:pt x="59" y="30"/>
                      </a:cubicBezTo>
                      <a:cubicBezTo>
                        <a:pt x="60" y="40"/>
                        <a:pt x="65" y="50"/>
                        <a:pt x="67" y="55"/>
                      </a:cubicBezTo>
                      <a:close/>
                    </a:path>
                  </a:pathLst>
                </a:custGeom>
                <a:solidFill>
                  <a:srgbClr val="8F6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32"/>
                <p:cNvSpPr>
                  <a:spLocks/>
                </p:cNvSpPr>
                <p:nvPr/>
              </p:nvSpPr>
              <p:spPr bwMode="auto">
                <a:xfrm>
                  <a:off x="5138155" y="3718420"/>
                  <a:ext cx="598000" cy="311723"/>
                </a:xfrm>
                <a:custGeom>
                  <a:avLst/>
                  <a:gdLst>
                    <a:gd name="T0" fmla="*/ 4 w 119"/>
                    <a:gd name="T1" fmla="*/ 48 h 62"/>
                    <a:gd name="T2" fmla="*/ 48 w 119"/>
                    <a:gd name="T3" fmla="*/ 0 h 62"/>
                    <a:gd name="T4" fmla="*/ 72 w 119"/>
                    <a:gd name="T5" fmla="*/ 0 h 62"/>
                    <a:gd name="T6" fmla="*/ 116 w 119"/>
                    <a:gd name="T7" fmla="*/ 48 h 62"/>
                    <a:gd name="T8" fmla="*/ 61 w 119"/>
                    <a:gd name="T9" fmla="*/ 62 h 62"/>
                    <a:gd name="T10" fmla="*/ 4 w 119"/>
                    <a:gd name="T11" fmla="*/ 48 h 62"/>
                  </a:gdLst>
                  <a:ahLst/>
                  <a:cxnLst>
                    <a:cxn ang="0">
                      <a:pos x="T0" y="T1"/>
                    </a:cxn>
                    <a:cxn ang="0">
                      <a:pos x="T2" y="T3"/>
                    </a:cxn>
                    <a:cxn ang="0">
                      <a:pos x="T4" y="T5"/>
                    </a:cxn>
                    <a:cxn ang="0">
                      <a:pos x="T6" y="T7"/>
                    </a:cxn>
                    <a:cxn ang="0">
                      <a:pos x="T8" y="T9"/>
                    </a:cxn>
                    <a:cxn ang="0">
                      <a:pos x="T10" y="T11"/>
                    </a:cxn>
                  </a:cxnLst>
                  <a:rect l="0" t="0" r="r" b="b"/>
                  <a:pathLst>
                    <a:path w="119" h="62">
                      <a:moveTo>
                        <a:pt x="4" y="48"/>
                      </a:moveTo>
                      <a:cubicBezTo>
                        <a:pt x="4" y="26"/>
                        <a:pt x="0" y="4"/>
                        <a:pt x="48" y="0"/>
                      </a:cubicBezTo>
                      <a:cubicBezTo>
                        <a:pt x="55" y="3"/>
                        <a:pt x="64" y="3"/>
                        <a:pt x="72" y="0"/>
                      </a:cubicBezTo>
                      <a:cubicBezTo>
                        <a:pt x="119" y="4"/>
                        <a:pt x="115" y="26"/>
                        <a:pt x="116" y="48"/>
                      </a:cubicBezTo>
                      <a:cubicBezTo>
                        <a:pt x="61" y="62"/>
                        <a:pt x="61" y="62"/>
                        <a:pt x="61" y="62"/>
                      </a:cubicBezTo>
                      <a:cubicBezTo>
                        <a:pt x="4" y="48"/>
                        <a:pt x="4" y="48"/>
                        <a:pt x="4" y="48"/>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33"/>
                <p:cNvSpPr>
                  <a:spLocks/>
                </p:cNvSpPr>
                <p:nvPr/>
              </p:nvSpPr>
              <p:spPr bwMode="auto">
                <a:xfrm>
                  <a:off x="5405347" y="3729023"/>
                  <a:ext cx="63617" cy="292638"/>
                </a:xfrm>
                <a:custGeom>
                  <a:avLst/>
                  <a:gdLst>
                    <a:gd name="T0" fmla="*/ 0 w 30"/>
                    <a:gd name="T1" fmla="*/ 10 h 138"/>
                    <a:gd name="T2" fmla="*/ 9 w 30"/>
                    <a:gd name="T3" fmla="*/ 29 h 138"/>
                    <a:gd name="T4" fmla="*/ 2 w 30"/>
                    <a:gd name="T5" fmla="*/ 83 h 138"/>
                    <a:gd name="T6" fmla="*/ 7 w 30"/>
                    <a:gd name="T7" fmla="*/ 138 h 138"/>
                    <a:gd name="T8" fmla="*/ 28 w 30"/>
                    <a:gd name="T9" fmla="*/ 138 h 138"/>
                    <a:gd name="T10" fmla="*/ 28 w 30"/>
                    <a:gd name="T11" fmla="*/ 83 h 138"/>
                    <a:gd name="T12" fmla="*/ 21 w 30"/>
                    <a:gd name="T13" fmla="*/ 29 h 138"/>
                    <a:gd name="T14" fmla="*/ 30 w 30"/>
                    <a:gd name="T15" fmla="*/ 10 h 138"/>
                    <a:gd name="T16" fmla="*/ 16 w 30"/>
                    <a:gd name="T17" fmla="*/ 0 h 138"/>
                    <a:gd name="T18" fmla="*/ 0 w 30"/>
                    <a:gd name="T19" fmla="*/ 10 h 138"/>
                    <a:gd name="T20" fmla="*/ 0 w 30"/>
                    <a:gd name="T21"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38">
                      <a:moveTo>
                        <a:pt x="0" y="10"/>
                      </a:moveTo>
                      <a:lnTo>
                        <a:pt x="9" y="29"/>
                      </a:lnTo>
                      <a:lnTo>
                        <a:pt x="2" y="83"/>
                      </a:lnTo>
                      <a:lnTo>
                        <a:pt x="7" y="138"/>
                      </a:lnTo>
                      <a:lnTo>
                        <a:pt x="28" y="138"/>
                      </a:lnTo>
                      <a:lnTo>
                        <a:pt x="28" y="83"/>
                      </a:lnTo>
                      <a:lnTo>
                        <a:pt x="21" y="29"/>
                      </a:lnTo>
                      <a:lnTo>
                        <a:pt x="30" y="10"/>
                      </a:lnTo>
                      <a:lnTo>
                        <a:pt x="16" y="0"/>
                      </a:lnTo>
                      <a:lnTo>
                        <a:pt x="0" y="10"/>
                      </a:lnTo>
                      <a:lnTo>
                        <a:pt x="0" y="10"/>
                      </a:lnTo>
                      <a:close/>
                    </a:path>
                  </a:pathLst>
                </a:custGeom>
                <a:solidFill>
                  <a:srgbClr val="A64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34"/>
                <p:cNvSpPr>
                  <a:spLocks/>
                </p:cNvSpPr>
                <p:nvPr/>
              </p:nvSpPr>
              <p:spPr bwMode="auto">
                <a:xfrm>
                  <a:off x="5369297" y="3718420"/>
                  <a:ext cx="139957" cy="61496"/>
                </a:xfrm>
                <a:custGeom>
                  <a:avLst/>
                  <a:gdLst>
                    <a:gd name="T0" fmla="*/ 2 w 28"/>
                    <a:gd name="T1" fmla="*/ 0 h 12"/>
                    <a:gd name="T2" fmla="*/ 14 w 28"/>
                    <a:gd name="T3" fmla="*/ 1 h 12"/>
                    <a:gd name="T4" fmla="*/ 26 w 28"/>
                    <a:gd name="T5" fmla="*/ 0 h 12"/>
                    <a:gd name="T6" fmla="*/ 28 w 28"/>
                    <a:gd name="T7" fmla="*/ 12 h 12"/>
                    <a:gd name="T8" fmla="*/ 14 w 28"/>
                    <a:gd name="T9" fmla="*/ 3 h 12"/>
                    <a:gd name="T10" fmla="*/ 0 w 28"/>
                    <a:gd name="T11" fmla="*/ 12 h 12"/>
                    <a:gd name="T12" fmla="*/ 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 y="0"/>
                      </a:moveTo>
                      <a:cubicBezTo>
                        <a:pt x="5" y="1"/>
                        <a:pt x="9" y="1"/>
                        <a:pt x="14" y="1"/>
                      </a:cubicBezTo>
                      <a:cubicBezTo>
                        <a:pt x="18" y="1"/>
                        <a:pt x="22" y="1"/>
                        <a:pt x="26" y="0"/>
                      </a:cubicBezTo>
                      <a:cubicBezTo>
                        <a:pt x="28" y="12"/>
                        <a:pt x="28" y="12"/>
                        <a:pt x="28" y="12"/>
                      </a:cubicBezTo>
                      <a:cubicBezTo>
                        <a:pt x="14" y="3"/>
                        <a:pt x="14" y="3"/>
                        <a:pt x="14" y="3"/>
                      </a:cubicBezTo>
                      <a:cubicBezTo>
                        <a:pt x="0" y="12"/>
                        <a:pt x="0" y="12"/>
                        <a:pt x="0" y="12"/>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5"/>
                <p:cNvSpPr>
                  <a:spLocks/>
                </p:cNvSpPr>
                <p:nvPr/>
              </p:nvSpPr>
              <p:spPr bwMode="auto">
                <a:xfrm>
                  <a:off x="5189049" y="3020753"/>
                  <a:ext cx="496213" cy="608603"/>
                </a:xfrm>
                <a:custGeom>
                  <a:avLst/>
                  <a:gdLst>
                    <a:gd name="T0" fmla="*/ 2 w 99"/>
                    <a:gd name="T1" fmla="*/ 99 h 121"/>
                    <a:gd name="T2" fmla="*/ 37 w 99"/>
                    <a:gd name="T3" fmla="*/ 118 h 121"/>
                    <a:gd name="T4" fmla="*/ 44 w 99"/>
                    <a:gd name="T5" fmla="*/ 121 h 121"/>
                    <a:gd name="T6" fmla="*/ 51 w 99"/>
                    <a:gd name="T7" fmla="*/ 117 h 121"/>
                    <a:gd name="T8" fmla="*/ 44 w 99"/>
                    <a:gd name="T9" fmla="*/ 113 h 121"/>
                    <a:gd name="T10" fmla="*/ 37 w 99"/>
                    <a:gd name="T11" fmla="*/ 117 h 121"/>
                    <a:gd name="T12" fmla="*/ 9 w 99"/>
                    <a:gd name="T13" fmla="*/ 110 h 121"/>
                    <a:gd name="T14" fmla="*/ 4 w 99"/>
                    <a:gd name="T15" fmla="*/ 100 h 121"/>
                    <a:gd name="T16" fmla="*/ 7 w 99"/>
                    <a:gd name="T17" fmla="*/ 99 h 121"/>
                    <a:gd name="T18" fmla="*/ 8 w 99"/>
                    <a:gd name="T19" fmla="*/ 99 h 121"/>
                    <a:gd name="T20" fmla="*/ 8 w 99"/>
                    <a:gd name="T21" fmla="*/ 104 h 121"/>
                    <a:gd name="T22" fmla="*/ 14 w 99"/>
                    <a:gd name="T23" fmla="*/ 108 h 121"/>
                    <a:gd name="T24" fmla="*/ 18 w 99"/>
                    <a:gd name="T25" fmla="*/ 108 h 121"/>
                    <a:gd name="T26" fmla="*/ 22 w 99"/>
                    <a:gd name="T27" fmla="*/ 104 h 121"/>
                    <a:gd name="T28" fmla="*/ 19 w 99"/>
                    <a:gd name="T29" fmla="*/ 79 h 121"/>
                    <a:gd name="T30" fmla="*/ 14 w 99"/>
                    <a:gd name="T31" fmla="*/ 76 h 121"/>
                    <a:gd name="T32" fmla="*/ 10 w 99"/>
                    <a:gd name="T33" fmla="*/ 76 h 121"/>
                    <a:gd name="T34" fmla="*/ 6 w 99"/>
                    <a:gd name="T35" fmla="*/ 78 h 121"/>
                    <a:gd name="T36" fmla="*/ 6 w 99"/>
                    <a:gd name="T37" fmla="*/ 78 h 121"/>
                    <a:gd name="T38" fmla="*/ 5 w 99"/>
                    <a:gd name="T39" fmla="*/ 76 h 121"/>
                    <a:gd name="T40" fmla="*/ 94 w 99"/>
                    <a:gd name="T41" fmla="*/ 76 h 121"/>
                    <a:gd name="T42" fmla="*/ 93 w 99"/>
                    <a:gd name="T43" fmla="*/ 78 h 121"/>
                    <a:gd name="T44" fmla="*/ 93 w 99"/>
                    <a:gd name="T45" fmla="*/ 78 h 121"/>
                    <a:gd name="T46" fmla="*/ 89 w 99"/>
                    <a:gd name="T47" fmla="*/ 76 h 121"/>
                    <a:gd name="T48" fmla="*/ 85 w 99"/>
                    <a:gd name="T49" fmla="*/ 76 h 121"/>
                    <a:gd name="T50" fmla="*/ 80 w 99"/>
                    <a:gd name="T51" fmla="*/ 79 h 121"/>
                    <a:gd name="T52" fmla="*/ 77 w 99"/>
                    <a:gd name="T53" fmla="*/ 104 h 121"/>
                    <a:gd name="T54" fmla="*/ 82 w 99"/>
                    <a:gd name="T55" fmla="*/ 108 h 121"/>
                    <a:gd name="T56" fmla="*/ 85 w 99"/>
                    <a:gd name="T57" fmla="*/ 108 h 121"/>
                    <a:gd name="T58" fmla="*/ 91 w 99"/>
                    <a:gd name="T59" fmla="*/ 104 h 121"/>
                    <a:gd name="T60" fmla="*/ 91 w 99"/>
                    <a:gd name="T61" fmla="*/ 99 h 121"/>
                    <a:gd name="T62" fmla="*/ 92 w 99"/>
                    <a:gd name="T63" fmla="*/ 99 h 121"/>
                    <a:gd name="T64" fmla="*/ 95 w 99"/>
                    <a:gd name="T65" fmla="*/ 100 h 121"/>
                    <a:gd name="T66" fmla="*/ 97 w 99"/>
                    <a:gd name="T67" fmla="*/ 98 h 121"/>
                    <a:gd name="T68" fmla="*/ 99 w 99"/>
                    <a:gd name="T69" fmla="*/ 78 h 121"/>
                    <a:gd name="T70" fmla="*/ 97 w 99"/>
                    <a:gd name="T71" fmla="*/ 76 h 121"/>
                    <a:gd name="T72" fmla="*/ 97 w 99"/>
                    <a:gd name="T73" fmla="*/ 76 h 121"/>
                    <a:gd name="T74" fmla="*/ 2 w 99"/>
                    <a:gd name="T75" fmla="*/ 76 h 121"/>
                    <a:gd name="T76" fmla="*/ 2 w 99"/>
                    <a:gd name="T77" fmla="*/ 76 h 121"/>
                    <a:gd name="T78" fmla="*/ 0 w 99"/>
                    <a:gd name="T79" fmla="*/ 78 h 121"/>
                    <a:gd name="T80" fmla="*/ 2 w 99"/>
                    <a:gd name="T81" fmla="*/ 98 h 121"/>
                    <a:gd name="T82" fmla="*/ 2 w 99"/>
                    <a:gd name="T83" fmla="*/ 9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21">
                      <a:moveTo>
                        <a:pt x="2" y="99"/>
                      </a:moveTo>
                      <a:cubicBezTo>
                        <a:pt x="4" y="117"/>
                        <a:pt x="21" y="119"/>
                        <a:pt x="37" y="118"/>
                      </a:cubicBezTo>
                      <a:cubicBezTo>
                        <a:pt x="38" y="120"/>
                        <a:pt x="41" y="121"/>
                        <a:pt x="44" y="121"/>
                      </a:cubicBezTo>
                      <a:cubicBezTo>
                        <a:pt x="48" y="121"/>
                        <a:pt x="51" y="119"/>
                        <a:pt x="51" y="117"/>
                      </a:cubicBezTo>
                      <a:cubicBezTo>
                        <a:pt x="51" y="115"/>
                        <a:pt x="48" y="113"/>
                        <a:pt x="44" y="113"/>
                      </a:cubicBezTo>
                      <a:cubicBezTo>
                        <a:pt x="40" y="113"/>
                        <a:pt x="37" y="115"/>
                        <a:pt x="37" y="117"/>
                      </a:cubicBezTo>
                      <a:cubicBezTo>
                        <a:pt x="26" y="117"/>
                        <a:pt x="14" y="116"/>
                        <a:pt x="9" y="110"/>
                      </a:cubicBezTo>
                      <a:cubicBezTo>
                        <a:pt x="6" y="107"/>
                        <a:pt x="5" y="104"/>
                        <a:pt x="4" y="100"/>
                      </a:cubicBezTo>
                      <a:cubicBezTo>
                        <a:pt x="7" y="99"/>
                        <a:pt x="7" y="99"/>
                        <a:pt x="7" y="99"/>
                      </a:cubicBezTo>
                      <a:cubicBezTo>
                        <a:pt x="7" y="99"/>
                        <a:pt x="8" y="99"/>
                        <a:pt x="8" y="99"/>
                      </a:cubicBezTo>
                      <a:cubicBezTo>
                        <a:pt x="8" y="104"/>
                        <a:pt x="8" y="104"/>
                        <a:pt x="8" y="104"/>
                      </a:cubicBezTo>
                      <a:cubicBezTo>
                        <a:pt x="9" y="106"/>
                        <a:pt x="11" y="108"/>
                        <a:pt x="14" y="108"/>
                      </a:cubicBezTo>
                      <a:cubicBezTo>
                        <a:pt x="18" y="108"/>
                        <a:pt x="18" y="108"/>
                        <a:pt x="18" y="108"/>
                      </a:cubicBezTo>
                      <a:cubicBezTo>
                        <a:pt x="20" y="107"/>
                        <a:pt x="22" y="106"/>
                        <a:pt x="22" y="104"/>
                      </a:cubicBezTo>
                      <a:cubicBezTo>
                        <a:pt x="19" y="79"/>
                        <a:pt x="19" y="79"/>
                        <a:pt x="19" y="79"/>
                      </a:cubicBezTo>
                      <a:cubicBezTo>
                        <a:pt x="19" y="77"/>
                        <a:pt x="17" y="76"/>
                        <a:pt x="14" y="76"/>
                      </a:cubicBezTo>
                      <a:cubicBezTo>
                        <a:pt x="10" y="76"/>
                        <a:pt x="10" y="76"/>
                        <a:pt x="10" y="76"/>
                      </a:cubicBezTo>
                      <a:cubicBezTo>
                        <a:pt x="9" y="76"/>
                        <a:pt x="7" y="77"/>
                        <a:pt x="6" y="78"/>
                      </a:cubicBezTo>
                      <a:cubicBezTo>
                        <a:pt x="6" y="78"/>
                        <a:pt x="6" y="78"/>
                        <a:pt x="6" y="78"/>
                      </a:cubicBezTo>
                      <a:cubicBezTo>
                        <a:pt x="6" y="77"/>
                        <a:pt x="6" y="76"/>
                        <a:pt x="5" y="76"/>
                      </a:cubicBezTo>
                      <a:cubicBezTo>
                        <a:pt x="5" y="5"/>
                        <a:pt x="94" y="5"/>
                        <a:pt x="94" y="76"/>
                      </a:cubicBezTo>
                      <a:cubicBezTo>
                        <a:pt x="94" y="76"/>
                        <a:pt x="93" y="77"/>
                        <a:pt x="93" y="78"/>
                      </a:cubicBezTo>
                      <a:cubicBezTo>
                        <a:pt x="93" y="78"/>
                        <a:pt x="93" y="78"/>
                        <a:pt x="93" y="78"/>
                      </a:cubicBezTo>
                      <a:cubicBezTo>
                        <a:pt x="92" y="77"/>
                        <a:pt x="91" y="76"/>
                        <a:pt x="89" y="76"/>
                      </a:cubicBezTo>
                      <a:cubicBezTo>
                        <a:pt x="85" y="76"/>
                        <a:pt x="85" y="76"/>
                        <a:pt x="85" y="76"/>
                      </a:cubicBezTo>
                      <a:cubicBezTo>
                        <a:pt x="82" y="76"/>
                        <a:pt x="80" y="77"/>
                        <a:pt x="80" y="79"/>
                      </a:cubicBezTo>
                      <a:cubicBezTo>
                        <a:pt x="77" y="104"/>
                        <a:pt x="77" y="104"/>
                        <a:pt x="77" y="104"/>
                      </a:cubicBezTo>
                      <a:cubicBezTo>
                        <a:pt x="77" y="106"/>
                        <a:pt x="79" y="107"/>
                        <a:pt x="82" y="108"/>
                      </a:cubicBezTo>
                      <a:cubicBezTo>
                        <a:pt x="85" y="108"/>
                        <a:pt x="85" y="108"/>
                        <a:pt x="85" y="108"/>
                      </a:cubicBezTo>
                      <a:cubicBezTo>
                        <a:pt x="88" y="108"/>
                        <a:pt x="90" y="106"/>
                        <a:pt x="91" y="104"/>
                      </a:cubicBezTo>
                      <a:cubicBezTo>
                        <a:pt x="91" y="99"/>
                        <a:pt x="91" y="99"/>
                        <a:pt x="91" y="99"/>
                      </a:cubicBezTo>
                      <a:cubicBezTo>
                        <a:pt x="91" y="99"/>
                        <a:pt x="92" y="99"/>
                        <a:pt x="92" y="99"/>
                      </a:cubicBezTo>
                      <a:cubicBezTo>
                        <a:pt x="95" y="100"/>
                        <a:pt x="95" y="100"/>
                        <a:pt x="95" y="100"/>
                      </a:cubicBezTo>
                      <a:cubicBezTo>
                        <a:pt x="96" y="100"/>
                        <a:pt x="97" y="99"/>
                        <a:pt x="97" y="98"/>
                      </a:cubicBezTo>
                      <a:cubicBezTo>
                        <a:pt x="99" y="78"/>
                        <a:pt x="99" y="78"/>
                        <a:pt x="99" y="78"/>
                      </a:cubicBezTo>
                      <a:cubicBezTo>
                        <a:pt x="99" y="77"/>
                        <a:pt x="98" y="76"/>
                        <a:pt x="97" y="76"/>
                      </a:cubicBezTo>
                      <a:cubicBezTo>
                        <a:pt x="97" y="76"/>
                        <a:pt x="97" y="76"/>
                        <a:pt x="97" y="76"/>
                      </a:cubicBezTo>
                      <a:cubicBezTo>
                        <a:pt x="96" y="1"/>
                        <a:pt x="2" y="0"/>
                        <a:pt x="2" y="76"/>
                      </a:cubicBezTo>
                      <a:cubicBezTo>
                        <a:pt x="2" y="76"/>
                        <a:pt x="2" y="76"/>
                        <a:pt x="2" y="76"/>
                      </a:cubicBezTo>
                      <a:cubicBezTo>
                        <a:pt x="1" y="76"/>
                        <a:pt x="0" y="77"/>
                        <a:pt x="0" y="78"/>
                      </a:cubicBezTo>
                      <a:cubicBezTo>
                        <a:pt x="2" y="98"/>
                        <a:pt x="2" y="98"/>
                        <a:pt x="2" y="98"/>
                      </a:cubicBezTo>
                      <a:cubicBezTo>
                        <a:pt x="2" y="98"/>
                        <a:pt x="2" y="98"/>
                        <a:pt x="2"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36"/>
                <p:cNvSpPr>
                  <a:spLocks/>
                </p:cNvSpPr>
                <p:nvPr/>
              </p:nvSpPr>
              <p:spPr bwMode="auto">
                <a:xfrm>
                  <a:off x="5152999" y="3718420"/>
                  <a:ext cx="568312" cy="326567"/>
                </a:xfrm>
                <a:custGeom>
                  <a:avLst/>
                  <a:gdLst>
                    <a:gd name="T0" fmla="*/ 1 w 113"/>
                    <a:gd name="T1" fmla="*/ 48 h 65"/>
                    <a:gd name="T2" fmla="*/ 1 w 113"/>
                    <a:gd name="T3" fmla="*/ 48 h 65"/>
                    <a:gd name="T4" fmla="*/ 1 w 113"/>
                    <a:gd name="T5" fmla="*/ 48 h 65"/>
                    <a:gd name="T6" fmla="*/ 1 w 113"/>
                    <a:gd name="T7" fmla="*/ 45 h 65"/>
                    <a:gd name="T8" fmla="*/ 1 w 113"/>
                    <a:gd name="T9" fmla="*/ 44 h 65"/>
                    <a:gd name="T10" fmla="*/ 1 w 113"/>
                    <a:gd name="T11" fmla="*/ 44 h 65"/>
                    <a:gd name="T12" fmla="*/ 40 w 113"/>
                    <a:gd name="T13" fmla="*/ 0 h 65"/>
                    <a:gd name="T14" fmla="*/ 40 w 113"/>
                    <a:gd name="T15" fmla="*/ 0 h 65"/>
                    <a:gd name="T16" fmla="*/ 42 w 113"/>
                    <a:gd name="T17" fmla="*/ 0 h 65"/>
                    <a:gd name="T18" fmla="*/ 42 w 113"/>
                    <a:gd name="T19" fmla="*/ 0 h 65"/>
                    <a:gd name="T20" fmla="*/ 45 w 113"/>
                    <a:gd name="T21" fmla="*/ 0 h 65"/>
                    <a:gd name="T22" fmla="*/ 45 w 113"/>
                    <a:gd name="T23" fmla="*/ 0 h 65"/>
                    <a:gd name="T24" fmla="*/ 45 w 113"/>
                    <a:gd name="T25" fmla="*/ 0 h 65"/>
                    <a:gd name="T26" fmla="*/ 57 w 113"/>
                    <a:gd name="T27" fmla="*/ 59 h 65"/>
                    <a:gd name="T28" fmla="*/ 69 w 113"/>
                    <a:gd name="T29" fmla="*/ 0 h 65"/>
                    <a:gd name="T30" fmla="*/ 69 w 113"/>
                    <a:gd name="T31" fmla="*/ 0 h 65"/>
                    <a:gd name="T32" fmla="*/ 69 w 113"/>
                    <a:gd name="T33" fmla="*/ 0 h 65"/>
                    <a:gd name="T34" fmla="*/ 71 w 113"/>
                    <a:gd name="T35" fmla="*/ 0 h 65"/>
                    <a:gd name="T36" fmla="*/ 71 w 113"/>
                    <a:gd name="T37" fmla="*/ 0 h 65"/>
                    <a:gd name="T38" fmla="*/ 73 w 113"/>
                    <a:gd name="T39" fmla="*/ 0 h 65"/>
                    <a:gd name="T40" fmla="*/ 73 w 113"/>
                    <a:gd name="T41" fmla="*/ 0 h 65"/>
                    <a:gd name="T42" fmla="*/ 113 w 113"/>
                    <a:gd name="T43" fmla="*/ 39 h 65"/>
                    <a:gd name="T44" fmla="*/ 113 w 113"/>
                    <a:gd name="T45" fmla="*/ 40 h 65"/>
                    <a:gd name="T46" fmla="*/ 113 w 113"/>
                    <a:gd name="T47" fmla="*/ 40 h 65"/>
                    <a:gd name="T48" fmla="*/ 113 w 113"/>
                    <a:gd name="T49" fmla="*/ 41 h 65"/>
                    <a:gd name="T50" fmla="*/ 113 w 113"/>
                    <a:gd name="T51" fmla="*/ 41 h 65"/>
                    <a:gd name="T52" fmla="*/ 113 w 113"/>
                    <a:gd name="T53" fmla="*/ 42 h 65"/>
                    <a:gd name="T54" fmla="*/ 113 w 113"/>
                    <a:gd name="T55" fmla="*/ 42 h 65"/>
                    <a:gd name="T56" fmla="*/ 113 w 113"/>
                    <a:gd name="T57" fmla="*/ 43 h 65"/>
                    <a:gd name="T58" fmla="*/ 113 w 113"/>
                    <a:gd name="T59" fmla="*/ 43 h 65"/>
                    <a:gd name="T60" fmla="*/ 113 w 113"/>
                    <a:gd name="T61" fmla="*/ 44 h 65"/>
                    <a:gd name="T62" fmla="*/ 113 w 113"/>
                    <a:gd name="T63" fmla="*/ 44 h 65"/>
                    <a:gd name="T64" fmla="*/ 113 w 113"/>
                    <a:gd name="T65" fmla="*/ 45 h 65"/>
                    <a:gd name="T66" fmla="*/ 113 w 113"/>
                    <a:gd name="T67" fmla="*/ 46 h 65"/>
                    <a:gd name="T68" fmla="*/ 113 w 113"/>
                    <a:gd name="T69" fmla="*/ 46 h 65"/>
                    <a:gd name="T70" fmla="*/ 113 w 113"/>
                    <a:gd name="T71" fmla="*/ 47 h 65"/>
                    <a:gd name="T72" fmla="*/ 113 w 113"/>
                    <a:gd name="T73" fmla="*/ 48 h 65"/>
                    <a:gd name="T74" fmla="*/ 113 w 113"/>
                    <a:gd name="T75" fmla="*/ 48 h 65"/>
                    <a:gd name="T76" fmla="*/ 113 w 113"/>
                    <a:gd name="T77" fmla="*/ 48 h 65"/>
                    <a:gd name="T78" fmla="*/ 57 w 113"/>
                    <a:gd name="T79" fmla="*/ 65 h 65"/>
                    <a:gd name="T80" fmla="*/ 1 w 113"/>
                    <a:gd name="T8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65">
                      <a:moveTo>
                        <a:pt x="1" y="48"/>
                      </a:moveTo>
                      <a:cubicBezTo>
                        <a:pt x="1" y="48"/>
                        <a:pt x="1" y="48"/>
                        <a:pt x="1" y="48"/>
                      </a:cubicBezTo>
                      <a:cubicBezTo>
                        <a:pt x="1" y="48"/>
                        <a:pt x="1" y="48"/>
                        <a:pt x="1" y="48"/>
                      </a:cubicBezTo>
                      <a:cubicBezTo>
                        <a:pt x="1" y="47"/>
                        <a:pt x="1" y="46"/>
                        <a:pt x="1" y="45"/>
                      </a:cubicBezTo>
                      <a:cubicBezTo>
                        <a:pt x="1" y="44"/>
                        <a:pt x="1" y="44"/>
                        <a:pt x="1" y="44"/>
                      </a:cubicBezTo>
                      <a:cubicBezTo>
                        <a:pt x="1" y="44"/>
                        <a:pt x="1" y="44"/>
                        <a:pt x="1" y="44"/>
                      </a:cubicBezTo>
                      <a:cubicBezTo>
                        <a:pt x="1" y="24"/>
                        <a:pt x="0" y="5"/>
                        <a:pt x="40" y="0"/>
                      </a:cubicBezTo>
                      <a:cubicBezTo>
                        <a:pt x="40" y="0"/>
                        <a:pt x="40" y="0"/>
                        <a:pt x="40" y="0"/>
                      </a:cubicBezTo>
                      <a:cubicBezTo>
                        <a:pt x="41" y="0"/>
                        <a:pt x="42" y="0"/>
                        <a:pt x="42" y="0"/>
                      </a:cubicBezTo>
                      <a:cubicBezTo>
                        <a:pt x="42" y="0"/>
                        <a:pt x="42" y="0"/>
                        <a:pt x="42" y="0"/>
                      </a:cubicBezTo>
                      <a:cubicBezTo>
                        <a:pt x="43" y="0"/>
                        <a:pt x="44" y="0"/>
                        <a:pt x="45" y="0"/>
                      </a:cubicBezTo>
                      <a:cubicBezTo>
                        <a:pt x="45" y="0"/>
                        <a:pt x="45" y="0"/>
                        <a:pt x="45" y="0"/>
                      </a:cubicBezTo>
                      <a:cubicBezTo>
                        <a:pt x="45" y="0"/>
                        <a:pt x="45" y="0"/>
                        <a:pt x="45" y="0"/>
                      </a:cubicBezTo>
                      <a:cubicBezTo>
                        <a:pt x="57" y="59"/>
                        <a:pt x="57" y="59"/>
                        <a:pt x="57" y="59"/>
                      </a:cubicBezTo>
                      <a:cubicBezTo>
                        <a:pt x="69" y="0"/>
                        <a:pt x="69" y="0"/>
                        <a:pt x="69" y="0"/>
                      </a:cubicBezTo>
                      <a:cubicBezTo>
                        <a:pt x="69" y="0"/>
                        <a:pt x="69" y="0"/>
                        <a:pt x="69" y="0"/>
                      </a:cubicBezTo>
                      <a:cubicBezTo>
                        <a:pt x="69" y="0"/>
                        <a:pt x="69" y="0"/>
                        <a:pt x="69" y="0"/>
                      </a:cubicBezTo>
                      <a:cubicBezTo>
                        <a:pt x="70" y="0"/>
                        <a:pt x="70" y="0"/>
                        <a:pt x="71" y="0"/>
                      </a:cubicBezTo>
                      <a:cubicBezTo>
                        <a:pt x="71" y="0"/>
                        <a:pt x="71" y="0"/>
                        <a:pt x="71" y="0"/>
                      </a:cubicBezTo>
                      <a:cubicBezTo>
                        <a:pt x="72" y="0"/>
                        <a:pt x="72" y="0"/>
                        <a:pt x="73" y="0"/>
                      </a:cubicBezTo>
                      <a:cubicBezTo>
                        <a:pt x="73" y="0"/>
                        <a:pt x="73" y="0"/>
                        <a:pt x="73" y="0"/>
                      </a:cubicBezTo>
                      <a:cubicBezTo>
                        <a:pt x="110" y="4"/>
                        <a:pt x="112" y="21"/>
                        <a:pt x="113" y="39"/>
                      </a:cubicBezTo>
                      <a:cubicBezTo>
                        <a:pt x="113" y="40"/>
                        <a:pt x="113" y="40"/>
                        <a:pt x="113" y="40"/>
                      </a:cubicBezTo>
                      <a:cubicBezTo>
                        <a:pt x="113" y="40"/>
                        <a:pt x="113" y="40"/>
                        <a:pt x="113" y="40"/>
                      </a:cubicBezTo>
                      <a:cubicBezTo>
                        <a:pt x="113" y="41"/>
                        <a:pt x="113" y="41"/>
                        <a:pt x="113" y="41"/>
                      </a:cubicBezTo>
                      <a:cubicBezTo>
                        <a:pt x="113" y="41"/>
                        <a:pt x="113" y="41"/>
                        <a:pt x="113" y="41"/>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4"/>
                        <a:pt x="113" y="44"/>
                        <a:pt x="113" y="44"/>
                      </a:cubicBezTo>
                      <a:cubicBezTo>
                        <a:pt x="113" y="44"/>
                        <a:pt x="113" y="44"/>
                        <a:pt x="113" y="44"/>
                      </a:cubicBezTo>
                      <a:cubicBezTo>
                        <a:pt x="113" y="45"/>
                        <a:pt x="113" y="45"/>
                        <a:pt x="113" y="45"/>
                      </a:cubicBezTo>
                      <a:cubicBezTo>
                        <a:pt x="113" y="46"/>
                        <a:pt x="113" y="46"/>
                        <a:pt x="113" y="46"/>
                      </a:cubicBezTo>
                      <a:cubicBezTo>
                        <a:pt x="113" y="46"/>
                        <a:pt x="113" y="46"/>
                        <a:pt x="113" y="46"/>
                      </a:cubicBezTo>
                      <a:cubicBezTo>
                        <a:pt x="113" y="47"/>
                        <a:pt x="113" y="47"/>
                        <a:pt x="113" y="47"/>
                      </a:cubicBezTo>
                      <a:cubicBezTo>
                        <a:pt x="113" y="48"/>
                        <a:pt x="113" y="48"/>
                        <a:pt x="113" y="48"/>
                      </a:cubicBezTo>
                      <a:cubicBezTo>
                        <a:pt x="113" y="48"/>
                        <a:pt x="113" y="48"/>
                        <a:pt x="113" y="48"/>
                      </a:cubicBezTo>
                      <a:cubicBezTo>
                        <a:pt x="113" y="48"/>
                        <a:pt x="113" y="48"/>
                        <a:pt x="113" y="48"/>
                      </a:cubicBezTo>
                      <a:cubicBezTo>
                        <a:pt x="97" y="59"/>
                        <a:pt x="77" y="65"/>
                        <a:pt x="57" y="65"/>
                      </a:cubicBezTo>
                      <a:cubicBezTo>
                        <a:pt x="36" y="65"/>
                        <a:pt x="17" y="59"/>
                        <a:pt x="1" y="48"/>
                      </a:cubicBezTo>
                      <a:close/>
                    </a:path>
                  </a:pathLst>
                </a:custGeom>
                <a:solidFill>
                  <a:srgbClr val="692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6" name="文本框 35"/>
              <p:cNvSpPr txBox="1"/>
              <p:nvPr/>
            </p:nvSpPr>
            <p:spPr>
              <a:xfrm>
                <a:off x="5662272" y="1762048"/>
                <a:ext cx="587738" cy="338554"/>
              </a:xfrm>
              <a:prstGeom prst="rect">
                <a:avLst/>
              </a:prstGeom>
              <a:noFill/>
            </p:spPr>
            <p:txBody>
              <a:bodyPr wrap="square" rtlCol="0">
                <a:spAutoFit/>
              </a:bodyPr>
              <a:lstStyle/>
              <a:p>
                <a:r>
                  <a:rPr lang="en-US" altLang="zh-CN" sz="1600" b="1" dirty="0" smtClean="0">
                    <a:latin typeface="微软雅黑" panose="020B0503020204020204" pitchFamily="34" charset="-122"/>
                    <a:ea typeface="微软雅黑" panose="020B0503020204020204" pitchFamily="34" charset="-122"/>
                  </a:rPr>
                  <a:t>CP</a:t>
                </a:r>
                <a:endParaRPr lang="zh-CN" altLang="en-US" sz="1600" b="1" dirty="0">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5615193" y="3218441"/>
              <a:ext cx="763991"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处理人</a:t>
              </a:r>
              <a:endParaRPr lang="zh-CN" altLang="en-US" sz="1400" b="1" dirty="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168780" y="4526702"/>
            <a:ext cx="1360808" cy="1729553"/>
            <a:chOff x="1168780" y="4526702"/>
            <a:chExt cx="1360808" cy="1729553"/>
          </a:xfrm>
        </p:grpSpPr>
        <p:grpSp>
          <p:nvGrpSpPr>
            <p:cNvPr id="86" name="组合 85"/>
            <p:cNvGrpSpPr/>
            <p:nvPr/>
          </p:nvGrpSpPr>
          <p:grpSpPr>
            <a:xfrm>
              <a:off x="1168780" y="4526702"/>
              <a:ext cx="1360808" cy="1450172"/>
              <a:chOff x="1168780" y="4526702"/>
              <a:chExt cx="1360808" cy="1450172"/>
            </a:xfrm>
          </p:grpSpPr>
          <p:grpSp>
            <p:nvGrpSpPr>
              <p:cNvPr id="44" name="组合 43"/>
              <p:cNvGrpSpPr/>
              <p:nvPr/>
            </p:nvGrpSpPr>
            <p:grpSpPr>
              <a:xfrm>
                <a:off x="1168780" y="4593141"/>
                <a:ext cx="1360808" cy="1383733"/>
                <a:chOff x="4910795" y="2940287"/>
                <a:chExt cx="1079090" cy="1104701"/>
              </a:xfrm>
            </p:grpSpPr>
            <p:sp>
              <p:nvSpPr>
                <p:cNvPr id="45" name="Oval 326"/>
                <p:cNvSpPr>
                  <a:spLocks noChangeArrowheads="1"/>
                </p:cNvSpPr>
                <p:nvPr/>
              </p:nvSpPr>
              <p:spPr bwMode="auto">
                <a:xfrm>
                  <a:off x="4910795" y="2940287"/>
                  <a:ext cx="1079090" cy="1104701"/>
                </a:xfrm>
                <a:prstGeom prst="ellipse">
                  <a:avLst/>
                </a:prstGeom>
                <a:solidFill>
                  <a:srgbClr val="8EC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27"/>
                <p:cNvSpPr>
                  <a:spLocks/>
                </p:cNvSpPr>
                <p:nvPr/>
              </p:nvSpPr>
              <p:spPr bwMode="auto">
                <a:xfrm>
                  <a:off x="5369297" y="3237051"/>
                  <a:ext cx="540745" cy="807936"/>
                </a:xfrm>
                <a:custGeom>
                  <a:avLst/>
                  <a:gdLst>
                    <a:gd name="T0" fmla="*/ 46 w 108"/>
                    <a:gd name="T1" fmla="*/ 0 h 161"/>
                    <a:gd name="T2" fmla="*/ 108 w 108"/>
                    <a:gd name="T3" fmla="*/ 99 h 161"/>
                    <a:gd name="T4" fmla="*/ 14 w 108"/>
                    <a:gd name="T5" fmla="*/ 161 h 161"/>
                    <a:gd name="T6" fmla="*/ 6 w 108"/>
                    <a:gd name="T7" fmla="*/ 161 h 161"/>
                    <a:gd name="T8" fmla="*/ 0 w 108"/>
                    <a:gd name="T9" fmla="*/ 44 h 161"/>
                    <a:gd name="T10" fmla="*/ 46 w 108"/>
                    <a:gd name="T11" fmla="*/ 0 h 161"/>
                  </a:gdLst>
                  <a:ahLst/>
                  <a:cxnLst>
                    <a:cxn ang="0">
                      <a:pos x="T0" y="T1"/>
                    </a:cxn>
                    <a:cxn ang="0">
                      <a:pos x="T2" y="T3"/>
                    </a:cxn>
                    <a:cxn ang="0">
                      <a:pos x="T4" y="T5"/>
                    </a:cxn>
                    <a:cxn ang="0">
                      <a:pos x="T6" y="T7"/>
                    </a:cxn>
                    <a:cxn ang="0">
                      <a:pos x="T8" y="T9"/>
                    </a:cxn>
                    <a:cxn ang="0">
                      <a:pos x="T10" y="T11"/>
                    </a:cxn>
                  </a:cxnLst>
                  <a:rect l="0" t="0" r="r" b="b"/>
                  <a:pathLst>
                    <a:path w="108" h="161">
                      <a:moveTo>
                        <a:pt x="46" y="0"/>
                      </a:moveTo>
                      <a:cubicBezTo>
                        <a:pt x="108" y="99"/>
                        <a:pt x="108" y="99"/>
                        <a:pt x="108" y="99"/>
                      </a:cubicBezTo>
                      <a:cubicBezTo>
                        <a:pt x="92" y="136"/>
                        <a:pt x="56" y="161"/>
                        <a:pt x="14" y="161"/>
                      </a:cubicBezTo>
                      <a:cubicBezTo>
                        <a:pt x="11" y="161"/>
                        <a:pt x="8" y="161"/>
                        <a:pt x="6" y="161"/>
                      </a:cubicBezTo>
                      <a:cubicBezTo>
                        <a:pt x="0" y="44"/>
                        <a:pt x="0" y="44"/>
                        <a:pt x="0" y="44"/>
                      </a:cubicBezTo>
                      <a:cubicBezTo>
                        <a:pt x="46" y="0"/>
                        <a:pt x="46" y="0"/>
                        <a:pt x="46" y="0"/>
                      </a:cubicBezTo>
                      <a:close/>
                    </a:path>
                  </a:pathLst>
                </a:custGeom>
                <a:solidFill>
                  <a:srgbClr val="709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28"/>
                <p:cNvSpPr>
                  <a:spLocks/>
                </p:cNvSpPr>
                <p:nvPr/>
              </p:nvSpPr>
              <p:spPr bwMode="auto">
                <a:xfrm>
                  <a:off x="5138155" y="3629356"/>
                  <a:ext cx="598000" cy="330808"/>
                </a:xfrm>
                <a:custGeom>
                  <a:avLst/>
                  <a:gdLst>
                    <a:gd name="T0" fmla="*/ 4 w 119"/>
                    <a:gd name="T1" fmla="*/ 66 h 66"/>
                    <a:gd name="T2" fmla="*/ 48 w 119"/>
                    <a:gd name="T3" fmla="*/ 18 h 66"/>
                    <a:gd name="T4" fmla="*/ 47 w 119"/>
                    <a:gd name="T5" fmla="*/ 0 h 66"/>
                    <a:gd name="T6" fmla="*/ 59 w 119"/>
                    <a:gd name="T7" fmla="*/ 0 h 66"/>
                    <a:gd name="T8" fmla="*/ 60 w 119"/>
                    <a:gd name="T9" fmla="*/ 0 h 66"/>
                    <a:gd name="T10" fmla="*/ 72 w 119"/>
                    <a:gd name="T11" fmla="*/ 0 h 66"/>
                    <a:gd name="T12" fmla="*/ 72 w 119"/>
                    <a:gd name="T13" fmla="*/ 18 h 66"/>
                    <a:gd name="T14" fmla="*/ 116 w 119"/>
                    <a:gd name="T15" fmla="*/ 66 h 66"/>
                    <a:gd name="T16" fmla="*/ 4 w 119"/>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66">
                      <a:moveTo>
                        <a:pt x="4" y="66"/>
                      </a:moveTo>
                      <a:cubicBezTo>
                        <a:pt x="4" y="44"/>
                        <a:pt x="0" y="22"/>
                        <a:pt x="48" y="18"/>
                      </a:cubicBezTo>
                      <a:cubicBezTo>
                        <a:pt x="48" y="16"/>
                        <a:pt x="47" y="1"/>
                        <a:pt x="47" y="0"/>
                      </a:cubicBezTo>
                      <a:cubicBezTo>
                        <a:pt x="59" y="0"/>
                        <a:pt x="59" y="0"/>
                        <a:pt x="59" y="0"/>
                      </a:cubicBezTo>
                      <a:cubicBezTo>
                        <a:pt x="60" y="0"/>
                        <a:pt x="60" y="0"/>
                        <a:pt x="60" y="0"/>
                      </a:cubicBezTo>
                      <a:cubicBezTo>
                        <a:pt x="72" y="0"/>
                        <a:pt x="72" y="0"/>
                        <a:pt x="72" y="0"/>
                      </a:cubicBezTo>
                      <a:cubicBezTo>
                        <a:pt x="72" y="1"/>
                        <a:pt x="72" y="16"/>
                        <a:pt x="72" y="18"/>
                      </a:cubicBezTo>
                      <a:cubicBezTo>
                        <a:pt x="119" y="22"/>
                        <a:pt x="115" y="44"/>
                        <a:pt x="116" y="66"/>
                      </a:cubicBezTo>
                      <a:cubicBezTo>
                        <a:pt x="4" y="66"/>
                        <a:pt x="4" y="66"/>
                        <a:pt x="4" y="6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29"/>
                <p:cNvSpPr>
                  <a:spLocks/>
                </p:cNvSpPr>
                <p:nvPr/>
              </p:nvSpPr>
              <p:spPr bwMode="auto">
                <a:xfrm>
                  <a:off x="5373538" y="3629356"/>
                  <a:ext cx="127234" cy="50894"/>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30"/>
                <p:cNvSpPr>
                  <a:spLocks/>
                </p:cNvSpPr>
                <p:nvPr/>
              </p:nvSpPr>
              <p:spPr bwMode="auto">
                <a:xfrm>
                  <a:off x="5244184" y="3192519"/>
                  <a:ext cx="385943" cy="455922"/>
                </a:xfrm>
                <a:custGeom>
                  <a:avLst/>
                  <a:gdLst>
                    <a:gd name="T0" fmla="*/ 4 w 77"/>
                    <a:gd name="T1" fmla="*/ 43 h 91"/>
                    <a:gd name="T2" fmla="*/ 8 w 77"/>
                    <a:gd name="T3" fmla="*/ 68 h 91"/>
                    <a:gd name="T4" fmla="*/ 39 w 77"/>
                    <a:gd name="T5" fmla="*/ 91 h 91"/>
                    <a:gd name="T6" fmla="*/ 70 w 77"/>
                    <a:gd name="T7" fmla="*/ 68 h 91"/>
                    <a:gd name="T8" fmla="*/ 73 w 77"/>
                    <a:gd name="T9" fmla="*/ 43 h 91"/>
                    <a:gd name="T10" fmla="*/ 39 w 77"/>
                    <a:gd name="T11" fmla="*/ 0 h 91"/>
                    <a:gd name="T12" fmla="*/ 4 w 77"/>
                    <a:gd name="T13" fmla="*/ 43 h 91"/>
                  </a:gdLst>
                  <a:ahLst/>
                  <a:cxnLst>
                    <a:cxn ang="0">
                      <a:pos x="T0" y="T1"/>
                    </a:cxn>
                    <a:cxn ang="0">
                      <a:pos x="T2" y="T3"/>
                    </a:cxn>
                    <a:cxn ang="0">
                      <a:pos x="T4" y="T5"/>
                    </a:cxn>
                    <a:cxn ang="0">
                      <a:pos x="T6" y="T7"/>
                    </a:cxn>
                    <a:cxn ang="0">
                      <a:pos x="T8" y="T9"/>
                    </a:cxn>
                    <a:cxn ang="0">
                      <a:pos x="T10" y="T11"/>
                    </a:cxn>
                    <a:cxn ang="0">
                      <a:pos x="T12" y="T13"/>
                    </a:cxn>
                  </a:cxnLst>
                  <a:rect l="0" t="0" r="r" b="b"/>
                  <a:pathLst>
                    <a:path w="77" h="91">
                      <a:moveTo>
                        <a:pt x="4" y="43"/>
                      </a:moveTo>
                      <a:cubicBezTo>
                        <a:pt x="0" y="43"/>
                        <a:pt x="1" y="68"/>
                        <a:pt x="8" y="68"/>
                      </a:cubicBezTo>
                      <a:cubicBezTo>
                        <a:pt x="14" y="80"/>
                        <a:pt x="24" y="91"/>
                        <a:pt x="39" y="91"/>
                      </a:cubicBezTo>
                      <a:cubicBezTo>
                        <a:pt x="53" y="91"/>
                        <a:pt x="64" y="80"/>
                        <a:pt x="70" y="68"/>
                      </a:cubicBezTo>
                      <a:cubicBezTo>
                        <a:pt x="76" y="68"/>
                        <a:pt x="77" y="43"/>
                        <a:pt x="73" y="43"/>
                      </a:cubicBezTo>
                      <a:cubicBezTo>
                        <a:pt x="75" y="17"/>
                        <a:pt x="74" y="0"/>
                        <a:pt x="39" y="0"/>
                      </a:cubicBezTo>
                      <a:cubicBezTo>
                        <a:pt x="4" y="0"/>
                        <a:pt x="2" y="16"/>
                        <a:pt x="4" y="4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31"/>
                <p:cNvSpPr>
                  <a:spLocks/>
                </p:cNvSpPr>
                <p:nvPr/>
              </p:nvSpPr>
              <p:spPr bwMode="auto">
                <a:xfrm>
                  <a:off x="5239943" y="3181916"/>
                  <a:ext cx="394426" cy="275674"/>
                </a:xfrm>
                <a:custGeom>
                  <a:avLst/>
                  <a:gdLst>
                    <a:gd name="T0" fmla="*/ 67 w 79"/>
                    <a:gd name="T1" fmla="*/ 55 h 55"/>
                    <a:gd name="T2" fmla="*/ 74 w 79"/>
                    <a:gd name="T3" fmla="*/ 45 h 55"/>
                    <a:gd name="T4" fmla="*/ 40 w 79"/>
                    <a:gd name="T5" fmla="*/ 0 h 55"/>
                    <a:gd name="T6" fmla="*/ 5 w 79"/>
                    <a:gd name="T7" fmla="*/ 45 h 55"/>
                    <a:gd name="T8" fmla="*/ 12 w 79"/>
                    <a:gd name="T9" fmla="*/ 55 h 55"/>
                    <a:gd name="T10" fmla="*/ 26 w 79"/>
                    <a:gd name="T11" fmla="*/ 35 h 55"/>
                    <a:gd name="T12" fmla="*/ 22 w 79"/>
                    <a:gd name="T13" fmla="*/ 42 h 55"/>
                    <a:gd name="T14" fmla="*/ 37 w 79"/>
                    <a:gd name="T15" fmla="*/ 36 h 55"/>
                    <a:gd name="T16" fmla="*/ 30 w 79"/>
                    <a:gd name="T17" fmla="*/ 42 h 55"/>
                    <a:gd name="T18" fmla="*/ 59 w 79"/>
                    <a:gd name="T19" fmla="*/ 30 h 55"/>
                    <a:gd name="T20" fmla="*/ 67 w 79"/>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55">
                      <a:moveTo>
                        <a:pt x="67" y="55"/>
                      </a:moveTo>
                      <a:cubicBezTo>
                        <a:pt x="67" y="49"/>
                        <a:pt x="68" y="45"/>
                        <a:pt x="74" y="45"/>
                      </a:cubicBezTo>
                      <a:cubicBezTo>
                        <a:pt x="79" y="18"/>
                        <a:pt x="76" y="0"/>
                        <a:pt x="40" y="0"/>
                      </a:cubicBezTo>
                      <a:cubicBezTo>
                        <a:pt x="3" y="0"/>
                        <a:pt x="0" y="16"/>
                        <a:pt x="5" y="45"/>
                      </a:cubicBezTo>
                      <a:cubicBezTo>
                        <a:pt x="10" y="45"/>
                        <a:pt x="10" y="49"/>
                        <a:pt x="12" y="55"/>
                      </a:cubicBezTo>
                      <a:cubicBezTo>
                        <a:pt x="13" y="47"/>
                        <a:pt x="19" y="42"/>
                        <a:pt x="26" y="35"/>
                      </a:cubicBezTo>
                      <a:cubicBezTo>
                        <a:pt x="26" y="39"/>
                        <a:pt x="24" y="41"/>
                        <a:pt x="22" y="42"/>
                      </a:cubicBezTo>
                      <a:cubicBezTo>
                        <a:pt x="26" y="42"/>
                        <a:pt x="34" y="39"/>
                        <a:pt x="37" y="36"/>
                      </a:cubicBezTo>
                      <a:cubicBezTo>
                        <a:pt x="35" y="39"/>
                        <a:pt x="32" y="41"/>
                        <a:pt x="30" y="42"/>
                      </a:cubicBezTo>
                      <a:cubicBezTo>
                        <a:pt x="39" y="43"/>
                        <a:pt x="54" y="37"/>
                        <a:pt x="59" y="30"/>
                      </a:cubicBezTo>
                      <a:cubicBezTo>
                        <a:pt x="60" y="40"/>
                        <a:pt x="65" y="50"/>
                        <a:pt x="67" y="55"/>
                      </a:cubicBezTo>
                      <a:close/>
                    </a:path>
                  </a:pathLst>
                </a:custGeom>
                <a:solidFill>
                  <a:srgbClr val="8F6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32"/>
                <p:cNvSpPr>
                  <a:spLocks/>
                </p:cNvSpPr>
                <p:nvPr/>
              </p:nvSpPr>
              <p:spPr bwMode="auto">
                <a:xfrm>
                  <a:off x="5138155" y="3718420"/>
                  <a:ext cx="598000" cy="311723"/>
                </a:xfrm>
                <a:custGeom>
                  <a:avLst/>
                  <a:gdLst>
                    <a:gd name="T0" fmla="*/ 4 w 119"/>
                    <a:gd name="T1" fmla="*/ 48 h 62"/>
                    <a:gd name="T2" fmla="*/ 48 w 119"/>
                    <a:gd name="T3" fmla="*/ 0 h 62"/>
                    <a:gd name="T4" fmla="*/ 72 w 119"/>
                    <a:gd name="T5" fmla="*/ 0 h 62"/>
                    <a:gd name="T6" fmla="*/ 116 w 119"/>
                    <a:gd name="T7" fmla="*/ 48 h 62"/>
                    <a:gd name="T8" fmla="*/ 61 w 119"/>
                    <a:gd name="T9" fmla="*/ 62 h 62"/>
                    <a:gd name="T10" fmla="*/ 4 w 119"/>
                    <a:gd name="T11" fmla="*/ 48 h 62"/>
                  </a:gdLst>
                  <a:ahLst/>
                  <a:cxnLst>
                    <a:cxn ang="0">
                      <a:pos x="T0" y="T1"/>
                    </a:cxn>
                    <a:cxn ang="0">
                      <a:pos x="T2" y="T3"/>
                    </a:cxn>
                    <a:cxn ang="0">
                      <a:pos x="T4" y="T5"/>
                    </a:cxn>
                    <a:cxn ang="0">
                      <a:pos x="T6" y="T7"/>
                    </a:cxn>
                    <a:cxn ang="0">
                      <a:pos x="T8" y="T9"/>
                    </a:cxn>
                    <a:cxn ang="0">
                      <a:pos x="T10" y="T11"/>
                    </a:cxn>
                  </a:cxnLst>
                  <a:rect l="0" t="0" r="r" b="b"/>
                  <a:pathLst>
                    <a:path w="119" h="62">
                      <a:moveTo>
                        <a:pt x="4" y="48"/>
                      </a:moveTo>
                      <a:cubicBezTo>
                        <a:pt x="4" y="26"/>
                        <a:pt x="0" y="4"/>
                        <a:pt x="48" y="0"/>
                      </a:cubicBezTo>
                      <a:cubicBezTo>
                        <a:pt x="55" y="3"/>
                        <a:pt x="64" y="3"/>
                        <a:pt x="72" y="0"/>
                      </a:cubicBezTo>
                      <a:cubicBezTo>
                        <a:pt x="119" y="4"/>
                        <a:pt x="115" y="26"/>
                        <a:pt x="116" y="48"/>
                      </a:cubicBezTo>
                      <a:cubicBezTo>
                        <a:pt x="61" y="62"/>
                        <a:pt x="61" y="62"/>
                        <a:pt x="61" y="62"/>
                      </a:cubicBezTo>
                      <a:cubicBezTo>
                        <a:pt x="4" y="48"/>
                        <a:pt x="4" y="48"/>
                        <a:pt x="4" y="48"/>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33"/>
                <p:cNvSpPr>
                  <a:spLocks/>
                </p:cNvSpPr>
                <p:nvPr/>
              </p:nvSpPr>
              <p:spPr bwMode="auto">
                <a:xfrm>
                  <a:off x="5405347" y="3729023"/>
                  <a:ext cx="63617" cy="292638"/>
                </a:xfrm>
                <a:custGeom>
                  <a:avLst/>
                  <a:gdLst>
                    <a:gd name="T0" fmla="*/ 0 w 30"/>
                    <a:gd name="T1" fmla="*/ 10 h 138"/>
                    <a:gd name="T2" fmla="*/ 9 w 30"/>
                    <a:gd name="T3" fmla="*/ 29 h 138"/>
                    <a:gd name="T4" fmla="*/ 2 w 30"/>
                    <a:gd name="T5" fmla="*/ 83 h 138"/>
                    <a:gd name="T6" fmla="*/ 7 w 30"/>
                    <a:gd name="T7" fmla="*/ 138 h 138"/>
                    <a:gd name="T8" fmla="*/ 28 w 30"/>
                    <a:gd name="T9" fmla="*/ 138 h 138"/>
                    <a:gd name="T10" fmla="*/ 28 w 30"/>
                    <a:gd name="T11" fmla="*/ 83 h 138"/>
                    <a:gd name="T12" fmla="*/ 21 w 30"/>
                    <a:gd name="T13" fmla="*/ 29 h 138"/>
                    <a:gd name="T14" fmla="*/ 30 w 30"/>
                    <a:gd name="T15" fmla="*/ 10 h 138"/>
                    <a:gd name="T16" fmla="*/ 16 w 30"/>
                    <a:gd name="T17" fmla="*/ 0 h 138"/>
                    <a:gd name="T18" fmla="*/ 0 w 30"/>
                    <a:gd name="T19" fmla="*/ 10 h 138"/>
                    <a:gd name="T20" fmla="*/ 0 w 30"/>
                    <a:gd name="T21"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38">
                      <a:moveTo>
                        <a:pt x="0" y="10"/>
                      </a:moveTo>
                      <a:lnTo>
                        <a:pt x="9" y="29"/>
                      </a:lnTo>
                      <a:lnTo>
                        <a:pt x="2" y="83"/>
                      </a:lnTo>
                      <a:lnTo>
                        <a:pt x="7" y="138"/>
                      </a:lnTo>
                      <a:lnTo>
                        <a:pt x="28" y="138"/>
                      </a:lnTo>
                      <a:lnTo>
                        <a:pt x="28" y="83"/>
                      </a:lnTo>
                      <a:lnTo>
                        <a:pt x="21" y="29"/>
                      </a:lnTo>
                      <a:lnTo>
                        <a:pt x="30" y="10"/>
                      </a:lnTo>
                      <a:lnTo>
                        <a:pt x="16" y="0"/>
                      </a:lnTo>
                      <a:lnTo>
                        <a:pt x="0" y="10"/>
                      </a:lnTo>
                      <a:lnTo>
                        <a:pt x="0" y="10"/>
                      </a:lnTo>
                      <a:close/>
                    </a:path>
                  </a:pathLst>
                </a:custGeom>
                <a:solidFill>
                  <a:srgbClr val="A64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34"/>
                <p:cNvSpPr>
                  <a:spLocks/>
                </p:cNvSpPr>
                <p:nvPr/>
              </p:nvSpPr>
              <p:spPr bwMode="auto">
                <a:xfrm>
                  <a:off x="5369297" y="3718420"/>
                  <a:ext cx="139957" cy="61496"/>
                </a:xfrm>
                <a:custGeom>
                  <a:avLst/>
                  <a:gdLst>
                    <a:gd name="T0" fmla="*/ 2 w 28"/>
                    <a:gd name="T1" fmla="*/ 0 h 12"/>
                    <a:gd name="T2" fmla="*/ 14 w 28"/>
                    <a:gd name="T3" fmla="*/ 1 h 12"/>
                    <a:gd name="T4" fmla="*/ 26 w 28"/>
                    <a:gd name="T5" fmla="*/ 0 h 12"/>
                    <a:gd name="T6" fmla="*/ 28 w 28"/>
                    <a:gd name="T7" fmla="*/ 12 h 12"/>
                    <a:gd name="T8" fmla="*/ 14 w 28"/>
                    <a:gd name="T9" fmla="*/ 3 h 12"/>
                    <a:gd name="T10" fmla="*/ 0 w 28"/>
                    <a:gd name="T11" fmla="*/ 12 h 12"/>
                    <a:gd name="T12" fmla="*/ 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 y="0"/>
                      </a:moveTo>
                      <a:cubicBezTo>
                        <a:pt x="5" y="1"/>
                        <a:pt x="9" y="1"/>
                        <a:pt x="14" y="1"/>
                      </a:cubicBezTo>
                      <a:cubicBezTo>
                        <a:pt x="18" y="1"/>
                        <a:pt x="22" y="1"/>
                        <a:pt x="26" y="0"/>
                      </a:cubicBezTo>
                      <a:cubicBezTo>
                        <a:pt x="28" y="12"/>
                        <a:pt x="28" y="12"/>
                        <a:pt x="28" y="12"/>
                      </a:cubicBezTo>
                      <a:cubicBezTo>
                        <a:pt x="14" y="3"/>
                        <a:pt x="14" y="3"/>
                        <a:pt x="14" y="3"/>
                      </a:cubicBezTo>
                      <a:cubicBezTo>
                        <a:pt x="0" y="12"/>
                        <a:pt x="0" y="12"/>
                        <a:pt x="0" y="12"/>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35"/>
                <p:cNvSpPr>
                  <a:spLocks/>
                </p:cNvSpPr>
                <p:nvPr/>
              </p:nvSpPr>
              <p:spPr bwMode="auto">
                <a:xfrm>
                  <a:off x="5189049" y="3020753"/>
                  <a:ext cx="496213" cy="608603"/>
                </a:xfrm>
                <a:custGeom>
                  <a:avLst/>
                  <a:gdLst>
                    <a:gd name="T0" fmla="*/ 2 w 99"/>
                    <a:gd name="T1" fmla="*/ 99 h 121"/>
                    <a:gd name="T2" fmla="*/ 37 w 99"/>
                    <a:gd name="T3" fmla="*/ 118 h 121"/>
                    <a:gd name="T4" fmla="*/ 44 w 99"/>
                    <a:gd name="T5" fmla="*/ 121 h 121"/>
                    <a:gd name="T6" fmla="*/ 51 w 99"/>
                    <a:gd name="T7" fmla="*/ 117 h 121"/>
                    <a:gd name="T8" fmla="*/ 44 w 99"/>
                    <a:gd name="T9" fmla="*/ 113 h 121"/>
                    <a:gd name="T10" fmla="*/ 37 w 99"/>
                    <a:gd name="T11" fmla="*/ 117 h 121"/>
                    <a:gd name="T12" fmla="*/ 9 w 99"/>
                    <a:gd name="T13" fmla="*/ 110 h 121"/>
                    <a:gd name="T14" fmla="*/ 4 w 99"/>
                    <a:gd name="T15" fmla="*/ 100 h 121"/>
                    <a:gd name="T16" fmla="*/ 7 w 99"/>
                    <a:gd name="T17" fmla="*/ 99 h 121"/>
                    <a:gd name="T18" fmla="*/ 8 w 99"/>
                    <a:gd name="T19" fmla="*/ 99 h 121"/>
                    <a:gd name="T20" fmla="*/ 8 w 99"/>
                    <a:gd name="T21" fmla="*/ 104 h 121"/>
                    <a:gd name="T22" fmla="*/ 14 w 99"/>
                    <a:gd name="T23" fmla="*/ 108 h 121"/>
                    <a:gd name="T24" fmla="*/ 18 w 99"/>
                    <a:gd name="T25" fmla="*/ 108 h 121"/>
                    <a:gd name="T26" fmla="*/ 22 w 99"/>
                    <a:gd name="T27" fmla="*/ 104 h 121"/>
                    <a:gd name="T28" fmla="*/ 19 w 99"/>
                    <a:gd name="T29" fmla="*/ 79 h 121"/>
                    <a:gd name="T30" fmla="*/ 14 w 99"/>
                    <a:gd name="T31" fmla="*/ 76 h 121"/>
                    <a:gd name="T32" fmla="*/ 10 w 99"/>
                    <a:gd name="T33" fmla="*/ 76 h 121"/>
                    <a:gd name="T34" fmla="*/ 6 w 99"/>
                    <a:gd name="T35" fmla="*/ 78 h 121"/>
                    <a:gd name="T36" fmla="*/ 6 w 99"/>
                    <a:gd name="T37" fmla="*/ 78 h 121"/>
                    <a:gd name="T38" fmla="*/ 5 w 99"/>
                    <a:gd name="T39" fmla="*/ 76 h 121"/>
                    <a:gd name="T40" fmla="*/ 94 w 99"/>
                    <a:gd name="T41" fmla="*/ 76 h 121"/>
                    <a:gd name="T42" fmla="*/ 93 w 99"/>
                    <a:gd name="T43" fmla="*/ 78 h 121"/>
                    <a:gd name="T44" fmla="*/ 93 w 99"/>
                    <a:gd name="T45" fmla="*/ 78 h 121"/>
                    <a:gd name="T46" fmla="*/ 89 w 99"/>
                    <a:gd name="T47" fmla="*/ 76 h 121"/>
                    <a:gd name="T48" fmla="*/ 85 w 99"/>
                    <a:gd name="T49" fmla="*/ 76 h 121"/>
                    <a:gd name="T50" fmla="*/ 80 w 99"/>
                    <a:gd name="T51" fmla="*/ 79 h 121"/>
                    <a:gd name="T52" fmla="*/ 77 w 99"/>
                    <a:gd name="T53" fmla="*/ 104 h 121"/>
                    <a:gd name="T54" fmla="*/ 82 w 99"/>
                    <a:gd name="T55" fmla="*/ 108 h 121"/>
                    <a:gd name="T56" fmla="*/ 85 w 99"/>
                    <a:gd name="T57" fmla="*/ 108 h 121"/>
                    <a:gd name="T58" fmla="*/ 91 w 99"/>
                    <a:gd name="T59" fmla="*/ 104 h 121"/>
                    <a:gd name="T60" fmla="*/ 91 w 99"/>
                    <a:gd name="T61" fmla="*/ 99 h 121"/>
                    <a:gd name="T62" fmla="*/ 92 w 99"/>
                    <a:gd name="T63" fmla="*/ 99 h 121"/>
                    <a:gd name="T64" fmla="*/ 95 w 99"/>
                    <a:gd name="T65" fmla="*/ 100 h 121"/>
                    <a:gd name="T66" fmla="*/ 97 w 99"/>
                    <a:gd name="T67" fmla="*/ 98 h 121"/>
                    <a:gd name="T68" fmla="*/ 99 w 99"/>
                    <a:gd name="T69" fmla="*/ 78 h 121"/>
                    <a:gd name="T70" fmla="*/ 97 w 99"/>
                    <a:gd name="T71" fmla="*/ 76 h 121"/>
                    <a:gd name="T72" fmla="*/ 97 w 99"/>
                    <a:gd name="T73" fmla="*/ 76 h 121"/>
                    <a:gd name="T74" fmla="*/ 2 w 99"/>
                    <a:gd name="T75" fmla="*/ 76 h 121"/>
                    <a:gd name="T76" fmla="*/ 2 w 99"/>
                    <a:gd name="T77" fmla="*/ 76 h 121"/>
                    <a:gd name="T78" fmla="*/ 0 w 99"/>
                    <a:gd name="T79" fmla="*/ 78 h 121"/>
                    <a:gd name="T80" fmla="*/ 2 w 99"/>
                    <a:gd name="T81" fmla="*/ 98 h 121"/>
                    <a:gd name="T82" fmla="*/ 2 w 99"/>
                    <a:gd name="T83" fmla="*/ 9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21">
                      <a:moveTo>
                        <a:pt x="2" y="99"/>
                      </a:moveTo>
                      <a:cubicBezTo>
                        <a:pt x="4" y="117"/>
                        <a:pt x="21" y="119"/>
                        <a:pt x="37" y="118"/>
                      </a:cubicBezTo>
                      <a:cubicBezTo>
                        <a:pt x="38" y="120"/>
                        <a:pt x="41" y="121"/>
                        <a:pt x="44" y="121"/>
                      </a:cubicBezTo>
                      <a:cubicBezTo>
                        <a:pt x="48" y="121"/>
                        <a:pt x="51" y="119"/>
                        <a:pt x="51" y="117"/>
                      </a:cubicBezTo>
                      <a:cubicBezTo>
                        <a:pt x="51" y="115"/>
                        <a:pt x="48" y="113"/>
                        <a:pt x="44" y="113"/>
                      </a:cubicBezTo>
                      <a:cubicBezTo>
                        <a:pt x="40" y="113"/>
                        <a:pt x="37" y="115"/>
                        <a:pt x="37" y="117"/>
                      </a:cubicBezTo>
                      <a:cubicBezTo>
                        <a:pt x="26" y="117"/>
                        <a:pt x="14" y="116"/>
                        <a:pt x="9" y="110"/>
                      </a:cubicBezTo>
                      <a:cubicBezTo>
                        <a:pt x="6" y="107"/>
                        <a:pt x="5" y="104"/>
                        <a:pt x="4" y="100"/>
                      </a:cubicBezTo>
                      <a:cubicBezTo>
                        <a:pt x="7" y="99"/>
                        <a:pt x="7" y="99"/>
                        <a:pt x="7" y="99"/>
                      </a:cubicBezTo>
                      <a:cubicBezTo>
                        <a:pt x="7" y="99"/>
                        <a:pt x="8" y="99"/>
                        <a:pt x="8" y="99"/>
                      </a:cubicBezTo>
                      <a:cubicBezTo>
                        <a:pt x="8" y="104"/>
                        <a:pt x="8" y="104"/>
                        <a:pt x="8" y="104"/>
                      </a:cubicBezTo>
                      <a:cubicBezTo>
                        <a:pt x="9" y="106"/>
                        <a:pt x="11" y="108"/>
                        <a:pt x="14" y="108"/>
                      </a:cubicBezTo>
                      <a:cubicBezTo>
                        <a:pt x="18" y="108"/>
                        <a:pt x="18" y="108"/>
                        <a:pt x="18" y="108"/>
                      </a:cubicBezTo>
                      <a:cubicBezTo>
                        <a:pt x="20" y="107"/>
                        <a:pt x="22" y="106"/>
                        <a:pt x="22" y="104"/>
                      </a:cubicBezTo>
                      <a:cubicBezTo>
                        <a:pt x="19" y="79"/>
                        <a:pt x="19" y="79"/>
                        <a:pt x="19" y="79"/>
                      </a:cubicBezTo>
                      <a:cubicBezTo>
                        <a:pt x="19" y="77"/>
                        <a:pt x="17" y="76"/>
                        <a:pt x="14" y="76"/>
                      </a:cubicBezTo>
                      <a:cubicBezTo>
                        <a:pt x="10" y="76"/>
                        <a:pt x="10" y="76"/>
                        <a:pt x="10" y="76"/>
                      </a:cubicBezTo>
                      <a:cubicBezTo>
                        <a:pt x="9" y="76"/>
                        <a:pt x="7" y="77"/>
                        <a:pt x="6" y="78"/>
                      </a:cubicBezTo>
                      <a:cubicBezTo>
                        <a:pt x="6" y="78"/>
                        <a:pt x="6" y="78"/>
                        <a:pt x="6" y="78"/>
                      </a:cubicBezTo>
                      <a:cubicBezTo>
                        <a:pt x="6" y="77"/>
                        <a:pt x="6" y="76"/>
                        <a:pt x="5" y="76"/>
                      </a:cubicBezTo>
                      <a:cubicBezTo>
                        <a:pt x="5" y="5"/>
                        <a:pt x="94" y="5"/>
                        <a:pt x="94" y="76"/>
                      </a:cubicBezTo>
                      <a:cubicBezTo>
                        <a:pt x="94" y="76"/>
                        <a:pt x="93" y="77"/>
                        <a:pt x="93" y="78"/>
                      </a:cubicBezTo>
                      <a:cubicBezTo>
                        <a:pt x="93" y="78"/>
                        <a:pt x="93" y="78"/>
                        <a:pt x="93" y="78"/>
                      </a:cubicBezTo>
                      <a:cubicBezTo>
                        <a:pt x="92" y="77"/>
                        <a:pt x="91" y="76"/>
                        <a:pt x="89" y="76"/>
                      </a:cubicBezTo>
                      <a:cubicBezTo>
                        <a:pt x="85" y="76"/>
                        <a:pt x="85" y="76"/>
                        <a:pt x="85" y="76"/>
                      </a:cubicBezTo>
                      <a:cubicBezTo>
                        <a:pt x="82" y="76"/>
                        <a:pt x="80" y="77"/>
                        <a:pt x="80" y="79"/>
                      </a:cubicBezTo>
                      <a:cubicBezTo>
                        <a:pt x="77" y="104"/>
                        <a:pt x="77" y="104"/>
                        <a:pt x="77" y="104"/>
                      </a:cubicBezTo>
                      <a:cubicBezTo>
                        <a:pt x="77" y="106"/>
                        <a:pt x="79" y="107"/>
                        <a:pt x="82" y="108"/>
                      </a:cubicBezTo>
                      <a:cubicBezTo>
                        <a:pt x="85" y="108"/>
                        <a:pt x="85" y="108"/>
                        <a:pt x="85" y="108"/>
                      </a:cubicBezTo>
                      <a:cubicBezTo>
                        <a:pt x="88" y="108"/>
                        <a:pt x="90" y="106"/>
                        <a:pt x="91" y="104"/>
                      </a:cubicBezTo>
                      <a:cubicBezTo>
                        <a:pt x="91" y="99"/>
                        <a:pt x="91" y="99"/>
                        <a:pt x="91" y="99"/>
                      </a:cubicBezTo>
                      <a:cubicBezTo>
                        <a:pt x="91" y="99"/>
                        <a:pt x="92" y="99"/>
                        <a:pt x="92" y="99"/>
                      </a:cubicBezTo>
                      <a:cubicBezTo>
                        <a:pt x="95" y="100"/>
                        <a:pt x="95" y="100"/>
                        <a:pt x="95" y="100"/>
                      </a:cubicBezTo>
                      <a:cubicBezTo>
                        <a:pt x="96" y="100"/>
                        <a:pt x="97" y="99"/>
                        <a:pt x="97" y="98"/>
                      </a:cubicBezTo>
                      <a:cubicBezTo>
                        <a:pt x="99" y="78"/>
                        <a:pt x="99" y="78"/>
                        <a:pt x="99" y="78"/>
                      </a:cubicBezTo>
                      <a:cubicBezTo>
                        <a:pt x="99" y="77"/>
                        <a:pt x="98" y="76"/>
                        <a:pt x="97" y="76"/>
                      </a:cubicBezTo>
                      <a:cubicBezTo>
                        <a:pt x="97" y="76"/>
                        <a:pt x="97" y="76"/>
                        <a:pt x="97" y="76"/>
                      </a:cubicBezTo>
                      <a:cubicBezTo>
                        <a:pt x="96" y="1"/>
                        <a:pt x="2" y="0"/>
                        <a:pt x="2" y="76"/>
                      </a:cubicBezTo>
                      <a:cubicBezTo>
                        <a:pt x="2" y="76"/>
                        <a:pt x="2" y="76"/>
                        <a:pt x="2" y="76"/>
                      </a:cubicBezTo>
                      <a:cubicBezTo>
                        <a:pt x="1" y="76"/>
                        <a:pt x="0" y="77"/>
                        <a:pt x="0" y="78"/>
                      </a:cubicBezTo>
                      <a:cubicBezTo>
                        <a:pt x="2" y="98"/>
                        <a:pt x="2" y="98"/>
                        <a:pt x="2" y="98"/>
                      </a:cubicBezTo>
                      <a:cubicBezTo>
                        <a:pt x="2" y="98"/>
                        <a:pt x="2" y="98"/>
                        <a:pt x="2"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36"/>
                <p:cNvSpPr>
                  <a:spLocks/>
                </p:cNvSpPr>
                <p:nvPr/>
              </p:nvSpPr>
              <p:spPr bwMode="auto">
                <a:xfrm>
                  <a:off x="5152999" y="3718420"/>
                  <a:ext cx="568312" cy="326567"/>
                </a:xfrm>
                <a:custGeom>
                  <a:avLst/>
                  <a:gdLst>
                    <a:gd name="T0" fmla="*/ 1 w 113"/>
                    <a:gd name="T1" fmla="*/ 48 h 65"/>
                    <a:gd name="T2" fmla="*/ 1 w 113"/>
                    <a:gd name="T3" fmla="*/ 48 h 65"/>
                    <a:gd name="T4" fmla="*/ 1 w 113"/>
                    <a:gd name="T5" fmla="*/ 48 h 65"/>
                    <a:gd name="T6" fmla="*/ 1 w 113"/>
                    <a:gd name="T7" fmla="*/ 45 h 65"/>
                    <a:gd name="T8" fmla="*/ 1 w 113"/>
                    <a:gd name="T9" fmla="*/ 44 h 65"/>
                    <a:gd name="T10" fmla="*/ 1 w 113"/>
                    <a:gd name="T11" fmla="*/ 44 h 65"/>
                    <a:gd name="T12" fmla="*/ 40 w 113"/>
                    <a:gd name="T13" fmla="*/ 0 h 65"/>
                    <a:gd name="T14" fmla="*/ 40 w 113"/>
                    <a:gd name="T15" fmla="*/ 0 h 65"/>
                    <a:gd name="T16" fmla="*/ 42 w 113"/>
                    <a:gd name="T17" fmla="*/ 0 h 65"/>
                    <a:gd name="T18" fmla="*/ 42 w 113"/>
                    <a:gd name="T19" fmla="*/ 0 h 65"/>
                    <a:gd name="T20" fmla="*/ 45 w 113"/>
                    <a:gd name="T21" fmla="*/ 0 h 65"/>
                    <a:gd name="T22" fmla="*/ 45 w 113"/>
                    <a:gd name="T23" fmla="*/ 0 h 65"/>
                    <a:gd name="T24" fmla="*/ 45 w 113"/>
                    <a:gd name="T25" fmla="*/ 0 h 65"/>
                    <a:gd name="T26" fmla="*/ 57 w 113"/>
                    <a:gd name="T27" fmla="*/ 59 h 65"/>
                    <a:gd name="T28" fmla="*/ 69 w 113"/>
                    <a:gd name="T29" fmla="*/ 0 h 65"/>
                    <a:gd name="T30" fmla="*/ 69 w 113"/>
                    <a:gd name="T31" fmla="*/ 0 h 65"/>
                    <a:gd name="T32" fmla="*/ 69 w 113"/>
                    <a:gd name="T33" fmla="*/ 0 h 65"/>
                    <a:gd name="T34" fmla="*/ 71 w 113"/>
                    <a:gd name="T35" fmla="*/ 0 h 65"/>
                    <a:gd name="T36" fmla="*/ 71 w 113"/>
                    <a:gd name="T37" fmla="*/ 0 h 65"/>
                    <a:gd name="T38" fmla="*/ 73 w 113"/>
                    <a:gd name="T39" fmla="*/ 0 h 65"/>
                    <a:gd name="T40" fmla="*/ 73 w 113"/>
                    <a:gd name="T41" fmla="*/ 0 h 65"/>
                    <a:gd name="T42" fmla="*/ 113 w 113"/>
                    <a:gd name="T43" fmla="*/ 39 h 65"/>
                    <a:gd name="T44" fmla="*/ 113 w 113"/>
                    <a:gd name="T45" fmla="*/ 40 h 65"/>
                    <a:gd name="T46" fmla="*/ 113 w 113"/>
                    <a:gd name="T47" fmla="*/ 40 h 65"/>
                    <a:gd name="T48" fmla="*/ 113 w 113"/>
                    <a:gd name="T49" fmla="*/ 41 h 65"/>
                    <a:gd name="T50" fmla="*/ 113 w 113"/>
                    <a:gd name="T51" fmla="*/ 41 h 65"/>
                    <a:gd name="T52" fmla="*/ 113 w 113"/>
                    <a:gd name="T53" fmla="*/ 42 h 65"/>
                    <a:gd name="T54" fmla="*/ 113 w 113"/>
                    <a:gd name="T55" fmla="*/ 42 h 65"/>
                    <a:gd name="T56" fmla="*/ 113 w 113"/>
                    <a:gd name="T57" fmla="*/ 43 h 65"/>
                    <a:gd name="T58" fmla="*/ 113 w 113"/>
                    <a:gd name="T59" fmla="*/ 43 h 65"/>
                    <a:gd name="T60" fmla="*/ 113 w 113"/>
                    <a:gd name="T61" fmla="*/ 44 h 65"/>
                    <a:gd name="T62" fmla="*/ 113 w 113"/>
                    <a:gd name="T63" fmla="*/ 44 h 65"/>
                    <a:gd name="T64" fmla="*/ 113 w 113"/>
                    <a:gd name="T65" fmla="*/ 45 h 65"/>
                    <a:gd name="T66" fmla="*/ 113 w 113"/>
                    <a:gd name="T67" fmla="*/ 46 h 65"/>
                    <a:gd name="T68" fmla="*/ 113 w 113"/>
                    <a:gd name="T69" fmla="*/ 46 h 65"/>
                    <a:gd name="T70" fmla="*/ 113 w 113"/>
                    <a:gd name="T71" fmla="*/ 47 h 65"/>
                    <a:gd name="T72" fmla="*/ 113 w 113"/>
                    <a:gd name="T73" fmla="*/ 48 h 65"/>
                    <a:gd name="T74" fmla="*/ 113 w 113"/>
                    <a:gd name="T75" fmla="*/ 48 h 65"/>
                    <a:gd name="T76" fmla="*/ 113 w 113"/>
                    <a:gd name="T77" fmla="*/ 48 h 65"/>
                    <a:gd name="T78" fmla="*/ 57 w 113"/>
                    <a:gd name="T79" fmla="*/ 65 h 65"/>
                    <a:gd name="T80" fmla="*/ 1 w 113"/>
                    <a:gd name="T8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65">
                      <a:moveTo>
                        <a:pt x="1" y="48"/>
                      </a:moveTo>
                      <a:cubicBezTo>
                        <a:pt x="1" y="48"/>
                        <a:pt x="1" y="48"/>
                        <a:pt x="1" y="48"/>
                      </a:cubicBezTo>
                      <a:cubicBezTo>
                        <a:pt x="1" y="48"/>
                        <a:pt x="1" y="48"/>
                        <a:pt x="1" y="48"/>
                      </a:cubicBezTo>
                      <a:cubicBezTo>
                        <a:pt x="1" y="47"/>
                        <a:pt x="1" y="46"/>
                        <a:pt x="1" y="45"/>
                      </a:cubicBezTo>
                      <a:cubicBezTo>
                        <a:pt x="1" y="44"/>
                        <a:pt x="1" y="44"/>
                        <a:pt x="1" y="44"/>
                      </a:cubicBezTo>
                      <a:cubicBezTo>
                        <a:pt x="1" y="44"/>
                        <a:pt x="1" y="44"/>
                        <a:pt x="1" y="44"/>
                      </a:cubicBezTo>
                      <a:cubicBezTo>
                        <a:pt x="1" y="24"/>
                        <a:pt x="0" y="5"/>
                        <a:pt x="40" y="0"/>
                      </a:cubicBezTo>
                      <a:cubicBezTo>
                        <a:pt x="40" y="0"/>
                        <a:pt x="40" y="0"/>
                        <a:pt x="40" y="0"/>
                      </a:cubicBezTo>
                      <a:cubicBezTo>
                        <a:pt x="41" y="0"/>
                        <a:pt x="42" y="0"/>
                        <a:pt x="42" y="0"/>
                      </a:cubicBezTo>
                      <a:cubicBezTo>
                        <a:pt x="42" y="0"/>
                        <a:pt x="42" y="0"/>
                        <a:pt x="42" y="0"/>
                      </a:cubicBezTo>
                      <a:cubicBezTo>
                        <a:pt x="43" y="0"/>
                        <a:pt x="44" y="0"/>
                        <a:pt x="45" y="0"/>
                      </a:cubicBezTo>
                      <a:cubicBezTo>
                        <a:pt x="45" y="0"/>
                        <a:pt x="45" y="0"/>
                        <a:pt x="45" y="0"/>
                      </a:cubicBezTo>
                      <a:cubicBezTo>
                        <a:pt x="45" y="0"/>
                        <a:pt x="45" y="0"/>
                        <a:pt x="45" y="0"/>
                      </a:cubicBezTo>
                      <a:cubicBezTo>
                        <a:pt x="57" y="59"/>
                        <a:pt x="57" y="59"/>
                        <a:pt x="57" y="59"/>
                      </a:cubicBezTo>
                      <a:cubicBezTo>
                        <a:pt x="69" y="0"/>
                        <a:pt x="69" y="0"/>
                        <a:pt x="69" y="0"/>
                      </a:cubicBezTo>
                      <a:cubicBezTo>
                        <a:pt x="69" y="0"/>
                        <a:pt x="69" y="0"/>
                        <a:pt x="69" y="0"/>
                      </a:cubicBezTo>
                      <a:cubicBezTo>
                        <a:pt x="69" y="0"/>
                        <a:pt x="69" y="0"/>
                        <a:pt x="69" y="0"/>
                      </a:cubicBezTo>
                      <a:cubicBezTo>
                        <a:pt x="70" y="0"/>
                        <a:pt x="70" y="0"/>
                        <a:pt x="71" y="0"/>
                      </a:cubicBezTo>
                      <a:cubicBezTo>
                        <a:pt x="71" y="0"/>
                        <a:pt x="71" y="0"/>
                        <a:pt x="71" y="0"/>
                      </a:cubicBezTo>
                      <a:cubicBezTo>
                        <a:pt x="72" y="0"/>
                        <a:pt x="72" y="0"/>
                        <a:pt x="73" y="0"/>
                      </a:cubicBezTo>
                      <a:cubicBezTo>
                        <a:pt x="73" y="0"/>
                        <a:pt x="73" y="0"/>
                        <a:pt x="73" y="0"/>
                      </a:cubicBezTo>
                      <a:cubicBezTo>
                        <a:pt x="110" y="4"/>
                        <a:pt x="112" y="21"/>
                        <a:pt x="113" y="39"/>
                      </a:cubicBezTo>
                      <a:cubicBezTo>
                        <a:pt x="113" y="40"/>
                        <a:pt x="113" y="40"/>
                        <a:pt x="113" y="40"/>
                      </a:cubicBezTo>
                      <a:cubicBezTo>
                        <a:pt x="113" y="40"/>
                        <a:pt x="113" y="40"/>
                        <a:pt x="113" y="40"/>
                      </a:cubicBezTo>
                      <a:cubicBezTo>
                        <a:pt x="113" y="41"/>
                        <a:pt x="113" y="41"/>
                        <a:pt x="113" y="41"/>
                      </a:cubicBezTo>
                      <a:cubicBezTo>
                        <a:pt x="113" y="41"/>
                        <a:pt x="113" y="41"/>
                        <a:pt x="113" y="41"/>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4"/>
                        <a:pt x="113" y="44"/>
                        <a:pt x="113" y="44"/>
                      </a:cubicBezTo>
                      <a:cubicBezTo>
                        <a:pt x="113" y="44"/>
                        <a:pt x="113" y="44"/>
                        <a:pt x="113" y="44"/>
                      </a:cubicBezTo>
                      <a:cubicBezTo>
                        <a:pt x="113" y="45"/>
                        <a:pt x="113" y="45"/>
                        <a:pt x="113" y="45"/>
                      </a:cubicBezTo>
                      <a:cubicBezTo>
                        <a:pt x="113" y="46"/>
                        <a:pt x="113" y="46"/>
                        <a:pt x="113" y="46"/>
                      </a:cubicBezTo>
                      <a:cubicBezTo>
                        <a:pt x="113" y="46"/>
                        <a:pt x="113" y="46"/>
                        <a:pt x="113" y="46"/>
                      </a:cubicBezTo>
                      <a:cubicBezTo>
                        <a:pt x="113" y="47"/>
                        <a:pt x="113" y="47"/>
                        <a:pt x="113" y="47"/>
                      </a:cubicBezTo>
                      <a:cubicBezTo>
                        <a:pt x="113" y="48"/>
                        <a:pt x="113" y="48"/>
                        <a:pt x="113" y="48"/>
                      </a:cubicBezTo>
                      <a:cubicBezTo>
                        <a:pt x="113" y="48"/>
                        <a:pt x="113" y="48"/>
                        <a:pt x="113" y="48"/>
                      </a:cubicBezTo>
                      <a:cubicBezTo>
                        <a:pt x="113" y="48"/>
                        <a:pt x="113" y="48"/>
                        <a:pt x="113" y="48"/>
                      </a:cubicBezTo>
                      <a:cubicBezTo>
                        <a:pt x="97" y="59"/>
                        <a:pt x="77" y="65"/>
                        <a:pt x="57" y="65"/>
                      </a:cubicBezTo>
                      <a:cubicBezTo>
                        <a:pt x="36" y="65"/>
                        <a:pt x="17" y="59"/>
                        <a:pt x="1" y="48"/>
                      </a:cubicBezTo>
                      <a:close/>
                    </a:path>
                  </a:pathLst>
                </a:custGeom>
                <a:solidFill>
                  <a:srgbClr val="692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8" name="文本框 57"/>
              <p:cNvSpPr txBox="1"/>
              <p:nvPr/>
            </p:nvSpPr>
            <p:spPr>
              <a:xfrm>
                <a:off x="1612985" y="4526702"/>
                <a:ext cx="587738" cy="338554"/>
              </a:xfrm>
              <a:prstGeom prst="rect">
                <a:avLst/>
              </a:prstGeom>
              <a:noFill/>
            </p:spPr>
            <p:txBody>
              <a:bodyPr wrap="square" rtlCol="0">
                <a:spAutoFit/>
              </a:bodyPr>
              <a:lstStyle/>
              <a:p>
                <a:r>
                  <a:rPr lang="en-US" altLang="zh-CN" sz="1600" b="1" dirty="0" smtClean="0">
                    <a:latin typeface="微软雅黑" panose="020B0503020204020204" pitchFamily="34" charset="-122"/>
                    <a:ea typeface="微软雅黑" panose="020B0503020204020204" pitchFamily="34" charset="-122"/>
                  </a:rPr>
                  <a:t>CP</a:t>
                </a:r>
                <a:endParaRPr lang="zh-CN" altLang="en-US" sz="1600" b="1" dirty="0">
                  <a:latin typeface="微软雅黑" panose="020B0503020204020204" pitchFamily="34" charset="-122"/>
                  <a:ea typeface="微软雅黑" panose="020B0503020204020204" pitchFamily="34" charset="-122"/>
                </a:endParaRPr>
              </a:p>
            </p:txBody>
          </p:sp>
        </p:grpSp>
        <p:sp>
          <p:nvSpPr>
            <p:cNvPr id="90" name="文本框 89"/>
            <p:cNvSpPr txBox="1"/>
            <p:nvPr/>
          </p:nvSpPr>
          <p:spPr>
            <a:xfrm>
              <a:off x="1498151" y="5948478"/>
              <a:ext cx="763991" cy="307777"/>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发起人</a:t>
              </a:r>
              <a:endParaRPr lang="zh-CN" altLang="en-US" sz="14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266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10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703508" y="2086212"/>
            <a:ext cx="8656154" cy="3343929"/>
          </a:xfrm>
          <a:prstGeom prst="rect">
            <a:avLst/>
          </a:prstGeom>
          <a:noFill/>
        </p:spPr>
        <p:txBody>
          <a:bodyPr wrap="square" rtlCol="0">
            <a:spAutoFit/>
          </a:bodyPr>
          <a:lstStyle/>
          <a:p>
            <a:pPr>
              <a:spcBef>
                <a:spcPct val="20000"/>
              </a:spcBef>
              <a:defRPr/>
            </a:pPr>
            <a:endParaRPr lang="en-US" altLang="zh-CN" sz="2000" dirty="0">
              <a:latin typeface="微软雅黑" pitchFamily="34" charset="-122"/>
              <a:ea typeface="微软雅黑" pitchFamily="34" charset="-122"/>
            </a:endParaRPr>
          </a:p>
          <a:p>
            <a:pPr marL="342900" indent="-342900">
              <a:spcBef>
                <a:spcPct val="20000"/>
              </a:spcBef>
              <a:buFontTx/>
              <a:buChar char="•"/>
              <a:defRPr/>
            </a:pPr>
            <a:r>
              <a:rPr lang="zh-CN" altLang="en-US" sz="2000" dirty="0">
                <a:latin typeface="微软雅黑" pitchFamily="34" charset="-122"/>
                <a:ea typeface="微软雅黑" pitchFamily="34" charset="-122"/>
              </a:rPr>
              <a:t>请检查您的</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耳机</a:t>
            </a:r>
            <a:r>
              <a:rPr lang="zh-CN" altLang="en-US" sz="2000" dirty="0">
                <a:latin typeface="微软雅黑" pitchFamily="34" charset="-122"/>
                <a:ea typeface="微软雅黑" pitchFamily="34" charset="-122"/>
              </a:rPr>
              <a:t>、</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音响</a:t>
            </a:r>
            <a:r>
              <a:rPr lang="zh-CN" altLang="en-US" sz="2000" dirty="0">
                <a:latin typeface="微软雅黑" pitchFamily="34" charset="-122"/>
                <a:ea typeface="微软雅黑" pitchFamily="34" charset="-122"/>
              </a:rPr>
              <a:t>等音频设备</a:t>
            </a:r>
            <a:endParaRPr lang="en-US" altLang="zh-CN" sz="2000" dirty="0">
              <a:latin typeface="微软雅黑" pitchFamily="34" charset="-122"/>
              <a:ea typeface="微软雅黑" pitchFamily="34" charset="-122"/>
            </a:endParaRPr>
          </a:p>
          <a:p>
            <a:pPr marL="342900" indent="-342900">
              <a:spcBef>
                <a:spcPct val="20000"/>
              </a:spcBef>
              <a:buFontTx/>
              <a:buChar char="•"/>
              <a:defRPr/>
            </a:pPr>
            <a:endParaRPr lang="en-US" altLang="zh-CN" sz="2000" dirty="0">
              <a:latin typeface="微软雅黑" pitchFamily="34" charset="-122"/>
              <a:ea typeface="微软雅黑" pitchFamily="34" charset="-122"/>
            </a:endParaRPr>
          </a:p>
          <a:p>
            <a:pPr marL="342900" indent="-342900">
              <a:spcBef>
                <a:spcPct val="20000"/>
              </a:spcBef>
              <a:buFontTx/>
              <a:buChar char="•"/>
              <a:defRPr/>
            </a:pPr>
            <a:r>
              <a:rPr lang="zh-CN" altLang="en-US" sz="2000" dirty="0">
                <a:latin typeface="微软雅黑" pitchFamily="34" charset="-122"/>
                <a:ea typeface="微软雅黑" pitchFamily="34" charset="-122"/>
              </a:rPr>
              <a:t>请</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准备好纸笔</a:t>
            </a:r>
            <a:r>
              <a:rPr lang="zh-CN" altLang="en-US" sz="2000" dirty="0">
                <a:latin typeface="微软雅黑" pitchFamily="34" charset="-122"/>
                <a:ea typeface="微软雅黑" pitchFamily="34" charset="-122"/>
              </a:rPr>
              <a:t>记录讲课中的重点及疑问点，</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“答疑”</a:t>
            </a:r>
            <a:r>
              <a:rPr lang="zh-CN" altLang="en-US" sz="2000" dirty="0">
                <a:latin typeface="微软雅黑" pitchFamily="34" charset="-122"/>
                <a:ea typeface="微软雅黑" pitchFamily="34" charset="-122"/>
              </a:rPr>
              <a:t>环节提出</a:t>
            </a:r>
            <a:endParaRPr lang="en-US" altLang="zh-CN" sz="2000" dirty="0">
              <a:latin typeface="微软雅黑" pitchFamily="34" charset="-122"/>
              <a:ea typeface="微软雅黑" pitchFamily="34" charset="-122"/>
            </a:endParaRPr>
          </a:p>
          <a:p>
            <a:pPr marL="342900" indent="-342900">
              <a:spcBef>
                <a:spcPct val="20000"/>
              </a:spcBef>
              <a:defRPr/>
            </a:pPr>
            <a:endParaRPr lang="en-US" altLang="zh-CN" sz="2000" dirty="0">
              <a:latin typeface="微软雅黑" pitchFamily="34" charset="-122"/>
              <a:ea typeface="微软雅黑" pitchFamily="34" charset="-122"/>
            </a:endParaRPr>
          </a:p>
          <a:p>
            <a:pPr marL="342900" indent="-342900">
              <a:spcBef>
                <a:spcPct val="20000"/>
              </a:spcBef>
              <a:buFontTx/>
              <a:buChar char="•"/>
              <a:defRPr/>
            </a:pPr>
            <a:r>
              <a:rPr lang="zh-CN" altLang="en-US" sz="2000" dirty="0">
                <a:latin typeface="微软雅黑" pitchFamily="34" charset="-122"/>
                <a:ea typeface="微软雅黑" pitchFamily="34" charset="-122"/>
              </a:rPr>
              <a:t>课程结束后的</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“答疑”</a:t>
            </a:r>
            <a:r>
              <a:rPr lang="zh-CN" altLang="en-US" sz="2000" dirty="0">
                <a:latin typeface="微软雅黑" pitchFamily="34" charset="-122"/>
                <a:ea typeface="微软雅黑" pitchFamily="34" charset="-122"/>
              </a:rPr>
              <a:t>环节，请切勿刷屏</a:t>
            </a:r>
            <a:endParaRPr lang="en-US" altLang="zh-CN" sz="2000" dirty="0">
              <a:latin typeface="微软雅黑" pitchFamily="34" charset="-122"/>
              <a:ea typeface="微软雅黑" pitchFamily="34" charset="-122"/>
            </a:endParaRPr>
          </a:p>
          <a:p>
            <a:pPr marL="342900" indent="-342900">
              <a:spcBef>
                <a:spcPct val="20000"/>
              </a:spcBef>
              <a:buFontTx/>
              <a:buChar char="•"/>
              <a:defRPr/>
            </a:pPr>
            <a:endParaRPr lang="en-US" altLang="zh-CN" sz="2000" dirty="0">
              <a:latin typeface="微软雅黑" pitchFamily="34" charset="-122"/>
              <a:ea typeface="微软雅黑" pitchFamily="34" charset="-122"/>
            </a:endParaRPr>
          </a:p>
          <a:p>
            <a:pPr marL="342900" indent="-342900">
              <a:spcBef>
                <a:spcPct val="20000"/>
              </a:spcBef>
              <a:buFontTx/>
              <a:buChar char="•"/>
              <a:defRPr/>
            </a:pPr>
            <a:r>
              <a:rPr lang="zh-CN" altLang="en-US" sz="2000" dirty="0">
                <a:solidFill>
                  <a:schemeClr val="tx1">
                    <a:lumMod val="95000"/>
                    <a:lumOff val="5000"/>
                  </a:schemeClr>
                </a:solidFill>
                <a:effectLst>
                  <a:outerShdw blurRad="38100" dist="38100" dir="2700000" algn="tl">
                    <a:srgbClr val="C0C0C0"/>
                  </a:outerShdw>
                </a:effectLst>
                <a:latin typeface="微软雅黑" pitchFamily="34" charset="-122"/>
                <a:ea typeface="微软雅黑" pitchFamily="34" charset="-122"/>
              </a:rPr>
              <a:t>课程中学到的方法，课后应</a:t>
            </a:r>
            <a:r>
              <a:rPr lang="zh-CN" altLang="en-US" sz="2000" dirty="0">
                <a:solidFill>
                  <a:srgbClr val="C00000"/>
                </a:solidFill>
                <a:effectLst>
                  <a:outerShdw blurRad="38100" dist="38100" dir="2700000" algn="tl">
                    <a:srgbClr val="C0C0C0"/>
                  </a:outerShdw>
                </a:effectLst>
                <a:latin typeface="微软雅黑" pitchFamily="34" charset="-122"/>
                <a:ea typeface="微软雅黑" pitchFamily="34" charset="-122"/>
              </a:rPr>
              <a:t>马上运用实践</a:t>
            </a:r>
          </a:p>
          <a:p>
            <a:pPr>
              <a:lnSpc>
                <a:spcPct val="130000"/>
              </a:lnSpc>
            </a:pPr>
            <a:endParaRPr lang="zh-CN" altLang="en-US" sz="2000" dirty="0" smtClean="0">
              <a:latin typeface="Arial" pitchFamily="34" charset="0"/>
              <a:ea typeface="微软雅黑" pitchFamily="34" charset="-122"/>
            </a:endParaRPr>
          </a:p>
        </p:txBody>
      </p:sp>
      <p:sp>
        <p:nvSpPr>
          <p:cNvPr id="6" name="矩形 5"/>
          <p:cNvSpPr/>
          <p:nvPr/>
        </p:nvSpPr>
        <p:spPr>
          <a:xfrm>
            <a:off x="3384826" y="961073"/>
            <a:ext cx="5236437" cy="100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4000" b="1" dirty="0" smtClean="0">
                <a:solidFill>
                  <a:schemeClr val="tx1"/>
                </a:solidFill>
                <a:latin typeface="微软雅黑" panose="020B0503020204020204" pitchFamily="34" charset="-122"/>
                <a:ea typeface="微软雅黑" panose="020B0503020204020204" pitchFamily="34" charset="-122"/>
              </a:rPr>
              <a:t>        培训小贴士</a:t>
            </a:r>
            <a:endParaRPr lang="fr-CA" altLang="zh-CN" sz="4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754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6701380" y="1932850"/>
            <a:ext cx="3587427" cy="3899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拒单（逆向</a:t>
            </a:r>
            <a:r>
              <a:rPr lang="zh-CN" altLang="en-US" sz="1600" dirty="0" smtClean="0">
                <a:latin typeface="微软雅黑" panose="020B0503020204020204" pitchFamily="34" charset="-122"/>
                <a:ea typeface="微软雅黑" panose="020B0503020204020204" pitchFamily="34" charset="-122"/>
              </a:rPr>
              <a:t>退回仓库拒收</a:t>
            </a:r>
            <a:r>
              <a:rPr lang="zh-CN" altLang="en-US" sz="1600" dirty="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仓库超时未发货</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库存</a:t>
            </a:r>
            <a:r>
              <a:rPr lang="zh-CN" altLang="en-US" sz="1600" dirty="0" smtClean="0">
                <a:latin typeface="微软雅黑" panose="020B0503020204020204" pitchFamily="34" charset="-122"/>
                <a:ea typeface="微软雅黑" panose="020B0503020204020204" pitchFamily="34" charset="-122"/>
              </a:rPr>
              <a:t>问题</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核对</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订单取消失败，发货前需要截单</a:t>
            </a:r>
            <a:endParaRPr lang="zh-CN" altLang="en-US" sz="1600" dirty="0">
              <a:solidFill>
                <a:srgbClr val="7BC893"/>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按时到仓</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无法卸货</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未预约到仓需要协调收货</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需提供举证（还原称重</a:t>
            </a:r>
            <a:r>
              <a:rPr lang="zh-CN" altLang="en-US" sz="1600" dirty="0" smtClean="0">
                <a:latin typeface="微软雅黑" panose="020B0503020204020204" pitchFamily="34" charset="-122"/>
                <a:ea typeface="微软雅黑" panose="020B0503020204020204" pitchFamily="34" charset="-122"/>
              </a:rPr>
              <a:t>等）</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仓库已收货，超时未上架</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其他</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仓内异常问题</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endParaRPr>
          </a:p>
        </p:txBody>
      </p:sp>
      <p:sp>
        <p:nvSpPr>
          <p:cNvPr id="11" name="Rectangle 9"/>
          <p:cNvSpPr>
            <a:spLocks noGrp="1" noChangeArrowheads="1"/>
          </p:cNvSpPr>
          <p:nvPr/>
        </p:nvSpPr>
        <p:spPr bwMode="auto">
          <a:xfrm>
            <a:off x="1357285" y="3065592"/>
            <a:ext cx="2293938"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ea typeface="黑体" panose="02010609060101010101" pitchFamily="49" charset="-122"/>
                <a:sym typeface="Arial" panose="020B0604020202020204" pitchFamily="34" charset="0"/>
              </a:rPr>
              <a:t>ANNUAL REPORT</a:t>
            </a:r>
          </a:p>
        </p:txBody>
      </p:sp>
      <p:sp>
        <p:nvSpPr>
          <p:cNvPr id="12" name="Rectangle 10"/>
          <p:cNvSpPr>
            <a:spLocks noGrp="1" noChangeArrowheads="1"/>
          </p:cNvSpPr>
          <p:nvPr/>
        </p:nvSpPr>
        <p:spPr bwMode="auto">
          <a:xfrm>
            <a:off x="1357285" y="3814892"/>
            <a:ext cx="229393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rgbClr val="89D2D9"/>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9D2D9"/>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9D2D9"/>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9D2D9"/>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9D2D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9D2D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9D2D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9D2D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9D2D9"/>
                </a:solidFill>
                <a:latin typeface="Arial" panose="020B0604020202020204" pitchFamily="34" charset="0"/>
                <a:ea typeface="黑体" panose="02010609060101010101" pitchFamily="49" charset="-122"/>
              </a:defRPr>
            </a:lvl9pPr>
          </a:lstStyle>
          <a:p>
            <a:pPr algn="ctr" eaLnBrk="1" hangingPunct="1">
              <a:buFontTx/>
              <a:buNone/>
            </a:pPr>
            <a:r>
              <a:rPr lang="zh-CN" altLang="en-US" sz="1800">
                <a:solidFill>
                  <a:schemeClr val="bg1"/>
                </a:solidFill>
                <a:sym typeface="Arial" panose="020B0604020202020204" pitchFamily="34" charset="0"/>
              </a:rPr>
              <a:t>WE WILL DO A GREAT JOB!</a:t>
            </a:r>
          </a:p>
        </p:txBody>
      </p:sp>
      <p:sp>
        <p:nvSpPr>
          <p:cNvPr id="13" name="Line 11"/>
          <p:cNvSpPr>
            <a:spLocks noChangeShapeType="1"/>
          </p:cNvSpPr>
          <p:nvPr/>
        </p:nvSpPr>
        <p:spPr bwMode="auto">
          <a:xfrm>
            <a:off x="1598585" y="3783141"/>
            <a:ext cx="1892300"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小人1 65"/>
          <p:cNvSpPr>
            <a:spLocks/>
          </p:cNvSpPr>
          <p:nvPr/>
        </p:nvSpPr>
        <p:spPr bwMode="auto">
          <a:xfrm>
            <a:off x="2202629" y="2602680"/>
            <a:ext cx="603250" cy="430213"/>
          </a:xfrm>
          <a:custGeom>
            <a:avLst/>
            <a:gdLst>
              <a:gd name="T0" fmla="*/ 301625 w 112"/>
              <a:gd name="T1" fmla="*/ 111744 h 77"/>
              <a:gd name="T2" fmla="*/ 80792 w 112"/>
              <a:gd name="T3" fmla="*/ 273772 h 77"/>
              <a:gd name="T4" fmla="*/ 53862 w 112"/>
              <a:gd name="T5" fmla="*/ 290533 h 77"/>
              <a:gd name="T6" fmla="*/ 21545 w 112"/>
              <a:gd name="T7" fmla="*/ 368754 h 77"/>
              <a:gd name="T8" fmla="*/ 21545 w 112"/>
              <a:gd name="T9" fmla="*/ 206726 h 77"/>
              <a:gd name="T10" fmla="*/ 0 w 112"/>
              <a:gd name="T11" fmla="*/ 257010 h 77"/>
              <a:gd name="T12" fmla="*/ 70020 w 112"/>
              <a:gd name="T13" fmla="*/ 162028 h 77"/>
              <a:gd name="T14" fmla="*/ 80792 w 112"/>
              <a:gd name="T15" fmla="*/ 273772 h 77"/>
              <a:gd name="T16" fmla="*/ 80792 w 112"/>
              <a:gd name="T17" fmla="*/ 139680 h 77"/>
              <a:gd name="T18" fmla="*/ 16158 w 112"/>
              <a:gd name="T19" fmla="*/ 122918 h 77"/>
              <a:gd name="T20" fmla="*/ 517071 w 112"/>
              <a:gd name="T21" fmla="*/ 368754 h 77"/>
              <a:gd name="T22" fmla="*/ 549388 w 112"/>
              <a:gd name="T23" fmla="*/ 290533 h 77"/>
              <a:gd name="T24" fmla="*/ 576319 w 112"/>
              <a:gd name="T25" fmla="*/ 273772 h 77"/>
              <a:gd name="T26" fmla="*/ 576319 w 112"/>
              <a:gd name="T27" fmla="*/ 206726 h 77"/>
              <a:gd name="T28" fmla="*/ 603250 w 112"/>
              <a:gd name="T29" fmla="*/ 184377 h 77"/>
              <a:gd name="T30" fmla="*/ 527844 w 112"/>
              <a:gd name="T31" fmla="*/ 173203 h 77"/>
              <a:gd name="T32" fmla="*/ 544002 w 112"/>
              <a:gd name="T33" fmla="*/ 83808 h 77"/>
              <a:gd name="T34" fmla="*/ 522458 w 112"/>
              <a:gd name="T35" fmla="*/ 145267 h 77"/>
              <a:gd name="T36" fmla="*/ 544002 w 112"/>
              <a:gd name="T37" fmla="*/ 83808 h 77"/>
              <a:gd name="T38" fmla="*/ 430893 w 112"/>
              <a:gd name="T39" fmla="*/ 402277 h 77"/>
              <a:gd name="T40" fmla="*/ 441665 w 112"/>
              <a:gd name="T41" fmla="*/ 402277 h 77"/>
              <a:gd name="T42" fmla="*/ 468596 w 112"/>
              <a:gd name="T43" fmla="*/ 262598 h 77"/>
              <a:gd name="T44" fmla="*/ 473982 w 112"/>
              <a:gd name="T45" fmla="*/ 262598 h 77"/>
              <a:gd name="T46" fmla="*/ 473982 w 112"/>
              <a:gd name="T47" fmla="*/ 145267 h 77"/>
              <a:gd name="T48" fmla="*/ 414734 w 112"/>
              <a:gd name="T49" fmla="*/ 284946 h 77"/>
              <a:gd name="T50" fmla="*/ 350100 w 112"/>
              <a:gd name="T51" fmla="*/ 178790 h 77"/>
              <a:gd name="T52" fmla="*/ 344714 w 112"/>
              <a:gd name="T53" fmla="*/ 279359 h 77"/>
              <a:gd name="T54" fmla="*/ 307011 w 112"/>
              <a:gd name="T55" fmla="*/ 307295 h 77"/>
              <a:gd name="T56" fmla="*/ 258536 w 112"/>
              <a:gd name="T57" fmla="*/ 430213 h 77"/>
              <a:gd name="T58" fmla="*/ 258536 w 112"/>
              <a:gd name="T59" fmla="*/ 178790 h 77"/>
              <a:gd name="T60" fmla="*/ 220833 w 112"/>
              <a:gd name="T61" fmla="*/ 262598 h 77"/>
              <a:gd name="T62" fmla="*/ 350100 w 112"/>
              <a:gd name="T63" fmla="*/ 117331 h 77"/>
              <a:gd name="T64" fmla="*/ 350100 w 112"/>
              <a:gd name="T65" fmla="*/ 262598 h 77"/>
              <a:gd name="T66" fmla="*/ 166971 w 112"/>
              <a:gd name="T67" fmla="*/ 402277 h 77"/>
              <a:gd name="T68" fmla="*/ 161585 w 112"/>
              <a:gd name="T69" fmla="*/ 402277 h 77"/>
              <a:gd name="T70" fmla="*/ 129268 w 112"/>
              <a:gd name="T71" fmla="*/ 262598 h 77"/>
              <a:gd name="T72" fmla="*/ 123882 w 112"/>
              <a:gd name="T73" fmla="*/ 262598 h 77"/>
              <a:gd name="T74" fmla="*/ 123882 w 112"/>
              <a:gd name="T75" fmla="*/ 145267 h 77"/>
              <a:gd name="T76" fmla="*/ 188516 w 112"/>
              <a:gd name="T77" fmla="*/ 284946 h 77"/>
              <a:gd name="T78" fmla="*/ 210060 w 112"/>
              <a:gd name="T79" fmla="*/ 94982 h 77"/>
              <a:gd name="T80" fmla="*/ 166971 w 112"/>
              <a:gd name="T81" fmla="*/ 139680 h 77"/>
              <a:gd name="T82" fmla="*/ 436279 w 112"/>
              <a:gd name="T83" fmla="*/ 50285 h 77"/>
              <a:gd name="T84" fmla="*/ 403962 w 112"/>
              <a:gd name="T85" fmla="*/ 128505 h 77"/>
              <a:gd name="T86" fmla="*/ 436279 w 112"/>
              <a:gd name="T87" fmla="*/ 50285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a:extLst/>
        </p:spPr>
        <p:txBody>
          <a:bodyPr anchor="ctr"/>
          <a:lstStyle/>
          <a:p>
            <a:endParaRPr lang="zh-CN" altLang="en-US"/>
          </a:p>
        </p:txBody>
      </p:sp>
      <p:sp>
        <p:nvSpPr>
          <p:cNvPr id="15" name="标题 1"/>
          <p:cNvSpPr>
            <a:spLocks noGrp="1"/>
          </p:cNvSpPr>
          <p:nvPr>
            <p:ph type="title"/>
          </p:nvPr>
        </p:nvSpPr>
        <p:spPr>
          <a:xfrm>
            <a:off x="2140100" y="285741"/>
            <a:ext cx="3448486"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咨询工单问题类型 </a:t>
            </a:r>
            <a:endParaRPr lang="zh-CN" altLang="en-US" sz="3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1823992" y="1851896"/>
            <a:ext cx="4376813" cy="5674242"/>
            <a:chOff x="1778558" y="2034545"/>
            <a:chExt cx="4376813" cy="5674242"/>
          </a:xfrm>
        </p:grpSpPr>
        <p:sp>
          <p:nvSpPr>
            <p:cNvPr id="21" name="Oval 86"/>
            <p:cNvSpPr>
              <a:spLocks noChangeArrowheads="1"/>
            </p:cNvSpPr>
            <p:nvPr/>
          </p:nvSpPr>
          <p:spPr bwMode="auto">
            <a:xfrm>
              <a:off x="1778558" y="2034545"/>
              <a:ext cx="4376813" cy="4322221"/>
            </a:xfrm>
            <a:prstGeom prst="ellipse">
              <a:avLst/>
            </a:prstGeom>
            <a:solidFill>
              <a:srgbClr val="50B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7"/>
            <p:cNvSpPr>
              <a:spLocks/>
            </p:cNvSpPr>
            <p:nvPr/>
          </p:nvSpPr>
          <p:spPr bwMode="auto">
            <a:xfrm>
              <a:off x="3872325" y="2034545"/>
              <a:ext cx="106825"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0" y="0"/>
                    <a:pt x="1" y="0"/>
                    <a:pt x="1" y="0"/>
                  </a:cubicBezTo>
                  <a:cubicBezTo>
                    <a:pt x="1" y="0"/>
                    <a:pt x="2" y="0"/>
                    <a:pt x="2"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17"/>
            <p:cNvSpPr>
              <a:spLocks/>
            </p:cNvSpPr>
            <p:nvPr/>
          </p:nvSpPr>
          <p:spPr bwMode="auto">
            <a:xfrm>
              <a:off x="3872325" y="7708787"/>
              <a:ext cx="106825"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0" y="0"/>
                    <a:pt x="1" y="0"/>
                    <a:pt x="1" y="0"/>
                  </a:cubicBezTo>
                  <a:cubicBezTo>
                    <a:pt x="2" y="0"/>
                    <a:pt x="2" y="0"/>
                    <a:pt x="2"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054"/>
            <p:cNvSpPr>
              <a:spLocks/>
            </p:cNvSpPr>
            <p:nvPr/>
          </p:nvSpPr>
          <p:spPr bwMode="auto">
            <a:xfrm>
              <a:off x="2718617" y="3280108"/>
              <a:ext cx="3300882" cy="3076658"/>
            </a:xfrm>
            <a:custGeom>
              <a:avLst/>
              <a:gdLst>
                <a:gd name="T0" fmla="*/ 24 w 63"/>
                <a:gd name="T1" fmla="*/ 59 h 59"/>
                <a:gd name="T2" fmla="*/ 1 w 63"/>
                <a:gd name="T3" fmla="*/ 36 h 59"/>
                <a:gd name="T4" fmla="*/ 1 w 63"/>
                <a:gd name="T5" fmla="*/ 36 h 59"/>
                <a:gd name="T6" fmla="*/ 1 w 63"/>
                <a:gd name="T7" fmla="*/ 36 h 59"/>
                <a:gd name="T8" fmla="*/ 0 w 63"/>
                <a:gd name="T9" fmla="*/ 35 h 59"/>
                <a:gd name="T10" fmla="*/ 0 w 63"/>
                <a:gd name="T11" fmla="*/ 35 h 59"/>
                <a:gd name="T12" fmla="*/ 0 w 63"/>
                <a:gd name="T13" fmla="*/ 33 h 59"/>
                <a:gd name="T14" fmla="*/ 0 w 63"/>
                <a:gd name="T15" fmla="*/ 33 h 59"/>
                <a:gd name="T16" fmla="*/ 1 w 63"/>
                <a:gd name="T17" fmla="*/ 33 h 59"/>
                <a:gd name="T18" fmla="*/ 1 w 63"/>
                <a:gd name="T19" fmla="*/ 33 h 59"/>
                <a:gd name="T20" fmla="*/ 1 w 63"/>
                <a:gd name="T21" fmla="*/ 33 h 59"/>
                <a:gd name="T22" fmla="*/ 1 w 63"/>
                <a:gd name="T23" fmla="*/ 33 h 59"/>
                <a:gd name="T24" fmla="*/ 1 w 63"/>
                <a:gd name="T25" fmla="*/ 33 h 59"/>
                <a:gd name="T26" fmla="*/ 4 w 63"/>
                <a:gd name="T27" fmla="*/ 33 h 59"/>
                <a:gd name="T28" fmla="*/ 4 w 63"/>
                <a:gd name="T29" fmla="*/ 16 h 59"/>
                <a:gd name="T30" fmla="*/ 3 w 63"/>
                <a:gd name="T31" fmla="*/ 14 h 59"/>
                <a:gd name="T32" fmla="*/ 3 w 63"/>
                <a:gd name="T33" fmla="*/ 14 h 59"/>
                <a:gd name="T34" fmla="*/ 3 w 63"/>
                <a:gd name="T35" fmla="*/ 14 h 59"/>
                <a:gd name="T36" fmla="*/ 3 w 63"/>
                <a:gd name="T37" fmla="*/ 14 h 59"/>
                <a:gd name="T38" fmla="*/ 3 w 63"/>
                <a:gd name="T39" fmla="*/ 14 h 59"/>
                <a:gd name="T40" fmla="*/ 1 w 63"/>
                <a:gd name="T41" fmla="*/ 12 h 59"/>
                <a:gd name="T42" fmla="*/ 1 w 63"/>
                <a:gd name="T43" fmla="*/ 12 h 59"/>
                <a:gd name="T44" fmla="*/ 1 w 63"/>
                <a:gd name="T45" fmla="*/ 12 h 59"/>
                <a:gd name="T46" fmla="*/ 0 w 63"/>
                <a:gd name="T47" fmla="*/ 12 h 59"/>
                <a:gd name="T48" fmla="*/ 0 w 63"/>
                <a:gd name="T49" fmla="*/ 11 h 59"/>
                <a:gd name="T50" fmla="*/ 0 w 63"/>
                <a:gd name="T51" fmla="*/ 11 h 59"/>
                <a:gd name="T52" fmla="*/ 1 w 63"/>
                <a:gd name="T53" fmla="*/ 10 h 59"/>
                <a:gd name="T54" fmla="*/ 1 w 63"/>
                <a:gd name="T55" fmla="*/ 10 h 59"/>
                <a:gd name="T56" fmla="*/ 1 w 63"/>
                <a:gd name="T57" fmla="*/ 10 h 59"/>
                <a:gd name="T58" fmla="*/ 1 w 63"/>
                <a:gd name="T59" fmla="*/ 10 h 59"/>
                <a:gd name="T60" fmla="*/ 1 w 63"/>
                <a:gd name="T61" fmla="*/ 10 h 59"/>
                <a:gd name="T62" fmla="*/ 1 w 63"/>
                <a:gd name="T63" fmla="*/ 9 h 59"/>
                <a:gd name="T64" fmla="*/ 1 w 63"/>
                <a:gd name="T65" fmla="*/ 9 h 59"/>
                <a:gd name="T66" fmla="*/ 1 w 63"/>
                <a:gd name="T67" fmla="*/ 9 h 59"/>
                <a:gd name="T68" fmla="*/ 22 w 63"/>
                <a:gd name="T69" fmla="*/ 0 h 59"/>
                <a:gd name="T70" fmla="*/ 24 w 63"/>
                <a:gd name="T71" fmla="*/ 0 h 59"/>
                <a:gd name="T72" fmla="*/ 45 w 63"/>
                <a:gd name="T73" fmla="*/ 9 h 59"/>
                <a:gd name="T74" fmla="*/ 45 w 63"/>
                <a:gd name="T75" fmla="*/ 9 h 59"/>
                <a:gd name="T76" fmla="*/ 45 w 63"/>
                <a:gd name="T77" fmla="*/ 9 h 59"/>
                <a:gd name="T78" fmla="*/ 45 w 63"/>
                <a:gd name="T79" fmla="*/ 10 h 59"/>
                <a:gd name="T80" fmla="*/ 63 w 63"/>
                <a:gd name="T81" fmla="*/ 28 h 59"/>
                <a:gd name="T82" fmla="*/ 24 w 63"/>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59">
                  <a:moveTo>
                    <a:pt x="24" y="59"/>
                  </a:moveTo>
                  <a:cubicBezTo>
                    <a:pt x="1" y="36"/>
                    <a:pt x="1" y="36"/>
                    <a:pt x="1" y="36"/>
                  </a:cubicBezTo>
                  <a:cubicBezTo>
                    <a:pt x="1" y="36"/>
                    <a:pt x="1" y="36"/>
                    <a:pt x="1" y="36"/>
                  </a:cubicBezTo>
                  <a:cubicBezTo>
                    <a:pt x="1" y="36"/>
                    <a:pt x="1" y="36"/>
                    <a:pt x="1" y="36"/>
                  </a:cubicBezTo>
                  <a:cubicBezTo>
                    <a:pt x="1" y="36"/>
                    <a:pt x="1" y="35"/>
                    <a:pt x="0" y="35"/>
                  </a:cubicBezTo>
                  <a:cubicBezTo>
                    <a:pt x="0" y="35"/>
                    <a:pt x="0" y="35"/>
                    <a:pt x="0" y="35"/>
                  </a:cubicBezTo>
                  <a:cubicBezTo>
                    <a:pt x="0" y="33"/>
                    <a:pt x="0" y="33"/>
                    <a:pt x="0" y="33"/>
                  </a:cubicBezTo>
                  <a:cubicBezTo>
                    <a:pt x="0" y="33"/>
                    <a:pt x="0" y="33"/>
                    <a:pt x="0"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4" y="33"/>
                    <a:pt x="4" y="33"/>
                    <a:pt x="4" y="33"/>
                  </a:cubicBezTo>
                  <a:cubicBezTo>
                    <a:pt x="4" y="16"/>
                    <a:pt x="4" y="16"/>
                    <a:pt x="4" y="16"/>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1" y="12"/>
                    <a:pt x="1" y="12"/>
                    <a:pt x="1" y="12"/>
                  </a:cubicBezTo>
                  <a:cubicBezTo>
                    <a:pt x="1" y="12"/>
                    <a:pt x="1" y="12"/>
                    <a:pt x="1" y="12"/>
                  </a:cubicBezTo>
                  <a:cubicBezTo>
                    <a:pt x="1" y="12"/>
                    <a:pt x="1" y="12"/>
                    <a:pt x="1" y="12"/>
                  </a:cubicBezTo>
                  <a:cubicBezTo>
                    <a:pt x="1" y="12"/>
                    <a:pt x="1" y="12"/>
                    <a:pt x="0" y="12"/>
                  </a:cubicBezTo>
                  <a:cubicBezTo>
                    <a:pt x="0" y="12"/>
                    <a:pt x="0" y="12"/>
                    <a:pt x="0" y="11"/>
                  </a:cubicBezTo>
                  <a:cubicBezTo>
                    <a:pt x="0" y="11"/>
                    <a:pt x="0" y="11"/>
                    <a:pt x="0" y="11"/>
                  </a:cubicBezTo>
                  <a:cubicBezTo>
                    <a:pt x="0" y="10"/>
                    <a:pt x="0"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9"/>
                    <a:pt x="1" y="9"/>
                  </a:cubicBezTo>
                  <a:cubicBezTo>
                    <a:pt x="1" y="9"/>
                    <a:pt x="1" y="9"/>
                    <a:pt x="1" y="9"/>
                  </a:cubicBezTo>
                  <a:cubicBezTo>
                    <a:pt x="1" y="9"/>
                    <a:pt x="1" y="9"/>
                    <a:pt x="1" y="9"/>
                  </a:cubicBezTo>
                  <a:cubicBezTo>
                    <a:pt x="22" y="0"/>
                    <a:pt x="22" y="0"/>
                    <a:pt x="22" y="0"/>
                  </a:cubicBezTo>
                  <a:cubicBezTo>
                    <a:pt x="23" y="0"/>
                    <a:pt x="23" y="0"/>
                    <a:pt x="24" y="0"/>
                  </a:cubicBezTo>
                  <a:cubicBezTo>
                    <a:pt x="45" y="9"/>
                    <a:pt x="45" y="9"/>
                    <a:pt x="45" y="9"/>
                  </a:cubicBezTo>
                  <a:cubicBezTo>
                    <a:pt x="45" y="9"/>
                    <a:pt x="45" y="9"/>
                    <a:pt x="45" y="9"/>
                  </a:cubicBezTo>
                  <a:cubicBezTo>
                    <a:pt x="45" y="9"/>
                    <a:pt x="45" y="9"/>
                    <a:pt x="45" y="9"/>
                  </a:cubicBezTo>
                  <a:cubicBezTo>
                    <a:pt x="45" y="9"/>
                    <a:pt x="45" y="10"/>
                    <a:pt x="45" y="10"/>
                  </a:cubicBezTo>
                  <a:cubicBezTo>
                    <a:pt x="63" y="28"/>
                    <a:pt x="63" y="28"/>
                    <a:pt x="63" y="28"/>
                  </a:cubicBezTo>
                  <a:cubicBezTo>
                    <a:pt x="59" y="45"/>
                    <a:pt x="43" y="59"/>
                    <a:pt x="24" y="59"/>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3126"/>
            <p:cNvSpPr>
              <a:spLocks noChangeArrowheads="1"/>
            </p:cNvSpPr>
            <p:nvPr/>
          </p:nvSpPr>
          <p:spPr bwMode="auto">
            <a:xfrm>
              <a:off x="2932267" y="3801758"/>
              <a:ext cx="1986941" cy="1298795"/>
            </a:xfrm>
            <a:prstGeom prst="rect">
              <a:avLst/>
            </a:prstGeom>
            <a:solidFill>
              <a:srgbClr val="3D56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127"/>
            <p:cNvSpPr>
              <a:spLocks/>
            </p:cNvSpPr>
            <p:nvPr/>
          </p:nvSpPr>
          <p:spPr bwMode="auto">
            <a:xfrm>
              <a:off x="3615945" y="3908217"/>
              <a:ext cx="619584" cy="106459"/>
            </a:xfrm>
            <a:custGeom>
              <a:avLst/>
              <a:gdLst>
                <a:gd name="T0" fmla="*/ 0 w 12"/>
                <a:gd name="T1" fmla="*/ 2 h 2"/>
                <a:gd name="T2" fmla="*/ 0 w 12"/>
                <a:gd name="T3" fmla="*/ 0 h 2"/>
                <a:gd name="T4" fmla="*/ 1 w 12"/>
                <a:gd name="T5" fmla="*/ 0 h 2"/>
                <a:gd name="T6" fmla="*/ 11 w 12"/>
                <a:gd name="T7" fmla="*/ 0 h 2"/>
                <a:gd name="T8" fmla="*/ 12 w 12"/>
                <a:gd name="T9" fmla="*/ 0 h 2"/>
                <a:gd name="T10" fmla="*/ 12 w 12"/>
                <a:gd name="T11" fmla="*/ 2 h 2"/>
                <a:gd name="T12" fmla="*/ 11 w 12"/>
                <a:gd name="T13" fmla="*/ 2 h 2"/>
                <a:gd name="T14" fmla="*/ 1 w 12"/>
                <a:gd name="T15" fmla="*/ 2 h 2"/>
                <a:gd name="T16" fmla="*/ 0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0" y="2"/>
                  </a:moveTo>
                  <a:cubicBezTo>
                    <a:pt x="0" y="0"/>
                    <a:pt x="0" y="0"/>
                    <a:pt x="0" y="0"/>
                  </a:cubicBezTo>
                  <a:cubicBezTo>
                    <a:pt x="0" y="0"/>
                    <a:pt x="1" y="0"/>
                    <a:pt x="1" y="0"/>
                  </a:cubicBezTo>
                  <a:cubicBezTo>
                    <a:pt x="11" y="0"/>
                    <a:pt x="11" y="0"/>
                    <a:pt x="11" y="0"/>
                  </a:cubicBezTo>
                  <a:cubicBezTo>
                    <a:pt x="11" y="0"/>
                    <a:pt x="12" y="0"/>
                    <a:pt x="12" y="0"/>
                  </a:cubicBezTo>
                  <a:cubicBezTo>
                    <a:pt x="12" y="2"/>
                    <a:pt x="12" y="2"/>
                    <a:pt x="12" y="2"/>
                  </a:cubicBezTo>
                  <a:cubicBezTo>
                    <a:pt x="12" y="2"/>
                    <a:pt x="11" y="2"/>
                    <a:pt x="11" y="2"/>
                  </a:cubicBezTo>
                  <a:cubicBezTo>
                    <a:pt x="1" y="2"/>
                    <a:pt x="1" y="2"/>
                    <a:pt x="1" y="2"/>
                  </a:cubicBezTo>
                  <a:cubicBezTo>
                    <a:pt x="1" y="2"/>
                    <a:pt x="0" y="2"/>
                    <a:pt x="0" y="2"/>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128"/>
            <p:cNvSpPr>
              <a:spLocks/>
            </p:cNvSpPr>
            <p:nvPr/>
          </p:nvSpPr>
          <p:spPr bwMode="auto">
            <a:xfrm>
              <a:off x="2718617" y="5004738"/>
              <a:ext cx="2414240" cy="149042"/>
            </a:xfrm>
            <a:custGeom>
              <a:avLst/>
              <a:gdLst>
                <a:gd name="T0" fmla="*/ 0 w 46"/>
                <a:gd name="T1" fmla="*/ 2 h 3"/>
                <a:gd name="T2" fmla="*/ 0 w 46"/>
                <a:gd name="T3" fmla="*/ 0 h 3"/>
                <a:gd name="T4" fmla="*/ 1 w 46"/>
                <a:gd name="T5" fmla="*/ 0 h 3"/>
                <a:gd name="T6" fmla="*/ 45 w 46"/>
                <a:gd name="T7" fmla="*/ 0 h 3"/>
                <a:gd name="T8" fmla="*/ 46 w 46"/>
                <a:gd name="T9" fmla="*/ 0 h 3"/>
                <a:gd name="T10" fmla="*/ 46 w 46"/>
                <a:gd name="T11" fmla="*/ 2 h 3"/>
                <a:gd name="T12" fmla="*/ 45 w 46"/>
                <a:gd name="T13" fmla="*/ 3 h 3"/>
                <a:gd name="T14" fmla="*/ 1 w 46"/>
                <a:gd name="T15" fmla="*/ 3 h 3"/>
                <a:gd name="T16" fmla="*/ 0 w 4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
                  <a:moveTo>
                    <a:pt x="0" y="2"/>
                  </a:moveTo>
                  <a:cubicBezTo>
                    <a:pt x="0" y="0"/>
                    <a:pt x="0" y="0"/>
                    <a:pt x="0" y="0"/>
                  </a:cubicBezTo>
                  <a:cubicBezTo>
                    <a:pt x="0" y="0"/>
                    <a:pt x="1" y="0"/>
                    <a:pt x="1" y="0"/>
                  </a:cubicBezTo>
                  <a:cubicBezTo>
                    <a:pt x="45" y="0"/>
                    <a:pt x="45" y="0"/>
                    <a:pt x="45" y="0"/>
                  </a:cubicBezTo>
                  <a:cubicBezTo>
                    <a:pt x="45" y="0"/>
                    <a:pt x="46" y="0"/>
                    <a:pt x="46" y="0"/>
                  </a:cubicBezTo>
                  <a:cubicBezTo>
                    <a:pt x="46" y="2"/>
                    <a:pt x="46" y="2"/>
                    <a:pt x="46" y="2"/>
                  </a:cubicBezTo>
                  <a:cubicBezTo>
                    <a:pt x="46" y="3"/>
                    <a:pt x="45" y="3"/>
                    <a:pt x="45" y="3"/>
                  </a:cubicBezTo>
                  <a:cubicBezTo>
                    <a:pt x="1" y="3"/>
                    <a:pt x="1" y="3"/>
                    <a:pt x="1" y="3"/>
                  </a:cubicBezTo>
                  <a:cubicBezTo>
                    <a:pt x="1" y="3"/>
                    <a:pt x="0" y="3"/>
                    <a:pt x="0" y="2"/>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129"/>
            <p:cNvSpPr>
              <a:spLocks/>
            </p:cNvSpPr>
            <p:nvPr/>
          </p:nvSpPr>
          <p:spPr bwMode="auto">
            <a:xfrm>
              <a:off x="3199332" y="3386566"/>
              <a:ext cx="1463496" cy="361959"/>
            </a:xfrm>
            <a:custGeom>
              <a:avLst/>
              <a:gdLst>
                <a:gd name="T0" fmla="*/ 0 w 28"/>
                <a:gd name="T1" fmla="*/ 7 h 7"/>
                <a:gd name="T2" fmla="*/ 28 w 28"/>
                <a:gd name="T3" fmla="*/ 7 h 7"/>
                <a:gd name="T4" fmla="*/ 28 w 28"/>
                <a:gd name="T5" fmla="*/ 6 h 7"/>
                <a:gd name="T6" fmla="*/ 28 w 28"/>
                <a:gd name="T7" fmla="*/ 6 h 7"/>
                <a:gd name="T8" fmla="*/ 14 w 28"/>
                <a:gd name="T9" fmla="*/ 0 h 7"/>
                <a:gd name="T10" fmla="*/ 14 w 28"/>
                <a:gd name="T11" fmla="*/ 0 h 7"/>
                <a:gd name="T12" fmla="*/ 0 w 28"/>
                <a:gd name="T13" fmla="*/ 6 h 7"/>
                <a:gd name="T14" fmla="*/ 0 w 28"/>
                <a:gd name="T15" fmla="*/ 6 h 7"/>
                <a:gd name="T16" fmla="*/ 0 w 2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0" y="7"/>
                  </a:moveTo>
                  <a:cubicBezTo>
                    <a:pt x="28" y="7"/>
                    <a:pt x="28" y="7"/>
                    <a:pt x="28" y="7"/>
                  </a:cubicBezTo>
                  <a:cubicBezTo>
                    <a:pt x="28" y="7"/>
                    <a:pt x="28" y="7"/>
                    <a:pt x="28" y="6"/>
                  </a:cubicBezTo>
                  <a:cubicBezTo>
                    <a:pt x="28" y="6"/>
                    <a:pt x="28" y="6"/>
                    <a:pt x="28" y="6"/>
                  </a:cubicBezTo>
                  <a:cubicBezTo>
                    <a:pt x="14" y="0"/>
                    <a:pt x="14" y="0"/>
                    <a:pt x="14" y="0"/>
                  </a:cubicBezTo>
                  <a:cubicBezTo>
                    <a:pt x="14" y="0"/>
                    <a:pt x="14" y="0"/>
                    <a:pt x="14" y="0"/>
                  </a:cubicBezTo>
                  <a:cubicBezTo>
                    <a:pt x="0" y="6"/>
                    <a:pt x="0" y="6"/>
                    <a:pt x="0" y="6"/>
                  </a:cubicBezTo>
                  <a:cubicBezTo>
                    <a:pt x="0" y="6"/>
                    <a:pt x="0" y="6"/>
                    <a:pt x="0" y="6"/>
                  </a:cubicBezTo>
                  <a:cubicBezTo>
                    <a:pt x="0" y="7"/>
                    <a:pt x="0" y="7"/>
                    <a:pt x="0" y="7"/>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130"/>
            <p:cNvSpPr>
              <a:spLocks/>
            </p:cNvSpPr>
            <p:nvPr/>
          </p:nvSpPr>
          <p:spPr bwMode="auto">
            <a:xfrm>
              <a:off x="2718617" y="3280108"/>
              <a:ext cx="2414240" cy="628109"/>
            </a:xfrm>
            <a:custGeom>
              <a:avLst/>
              <a:gdLst>
                <a:gd name="T0" fmla="*/ 1 w 46"/>
                <a:gd name="T1" fmla="*/ 9 h 12"/>
                <a:gd name="T2" fmla="*/ 22 w 46"/>
                <a:gd name="T3" fmla="*/ 0 h 12"/>
                <a:gd name="T4" fmla="*/ 24 w 46"/>
                <a:gd name="T5" fmla="*/ 0 h 12"/>
                <a:gd name="T6" fmla="*/ 45 w 46"/>
                <a:gd name="T7" fmla="*/ 9 h 12"/>
                <a:gd name="T8" fmla="*/ 46 w 46"/>
                <a:gd name="T9" fmla="*/ 11 h 12"/>
                <a:gd name="T10" fmla="*/ 46 w 46"/>
                <a:gd name="T11" fmla="*/ 11 h 12"/>
                <a:gd name="T12" fmla="*/ 45 w 46"/>
                <a:gd name="T13" fmla="*/ 12 h 12"/>
                <a:gd name="T14" fmla="*/ 1 w 46"/>
                <a:gd name="T15" fmla="*/ 12 h 12"/>
                <a:gd name="T16" fmla="*/ 0 w 46"/>
                <a:gd name="T17" fmla="*/ 11 h 12"/>
                <a:gd name="T18" fmla="*/ 0 w 46"/>
                <a:gd name="T19" fmla="*/ 11 h 12"/>
                <a:gd name="T20" fmla="*/ 1 w 46"/>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2">
                  <a:moveTo>
                    <a:pt x="1" y="9"/>
                  </a:moveTo>
                  <a:cubicBezTo>
                    <a:pt x="22" y="0"/>
                    <a:pt x="22" y="0"/>
                    <a:pt x="22" y="0"/>
                  </a:cubicBezTo>
                  <a:cubicBezTo>
                    <a:pt x="23" y="0"/>
                    <a:pt x="23" y="0"/>
                    <a:pt x="24" y="0"/>
                  </a:cubicBezTo>
                  <a:cubicBezTo>
                    <a:pt x="45" y="9"/>
                    <a:pt x="45" y="9"/>
                    <a:pt x="45" y="9"/>
                  </a:cubicBezTo>
                  <a:cubicBezTo>
                    <a:pt x="45" y="9"/>
                    <a:pt x="46" y="10"/>
                    <a:pt x="46" y="11"/>
                  </a:cubicBezTo>
                  <a:cubicBezTo>
                    <a:pt x="46" y="11"/>
                    <a:pt x="46" y="11"/>
                    <a:pt x="46" y="11"/>
                  </a:cubicBezTo>
                  <a:cubicBezTo>
                    <a:pt x="46" y="12"/>
                    <a:pt x="45" y="12"/>
                    <a:pt x="45" y="12"/>
                  </a:cubicBezTo>
                  <a:cubicBezTo>
                    <a:pt x="1" y="12"/>
                    <a:pt x="1" y="12"/>
                    <a:pt x="1" y="12"/>
                  </a:cubicBezTo>
                  <a:cubicBezTo>
                    <a:pt x="1" y="12"/>
                    <a:pt x="0" y="12"/>
                    <a:pt x="0" y="11"/>
                  </a:cubicBezTo>
                  <a:cubicBezTo>
                    <a:pt x="0" y="11"/>
                    <a:pt x="0" y="11"/>
                    <a:pt x="0" y="11"/>
                  </a:cubicBezTo>
                  <a:cubicBezTo>
                    <a:pt x="0" y="10"/>
                    <a:pt x="1" y="9"/>
                    <a:pt x="1" y="9"/>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131"/>
            <p:cNvSpPr>
              <a:spLocks/>
            </p:cNvSpPr>
            <p:nvPr/>
          </p:nvSpPr>
          <p:spPr bwMode="auto">
            <a:xfrm>
              <a:off x="3092507" y="3386566"/>
              <a:ext cx="1666467" cy="415192"/>
            </a:xfrm>
            <a:custGeom>
              <a:avLst/>
              <a:gdLst>
                <a:gd name="T0" fmla="*/ 0 w 156"/>
                <a:gd name="T1" fmla="*/ 39 h 39"/>
                <a:gd name="T2" fmla="*/ 156 w 156"/>
                <a:gd name="T3" fmla="*/ 39 h 39"/>
                <a:gd name="T4" fmla="*/ 78 w 156"/>
                <a:gd name="T5" fmla="*/ 0 h 39"/>
                <a:gd name="T6" fmla="*/ 0 w 156"/>
                <a:gd name="T7" fmla="*/ 39 h 39"/>
              </a:gdLst>
              <a:ahLst/>
              <a:cxnLst>
                <a:cxn ang="0">
                  <a:pos x="T0" y="T1"/>
                </a:cxn>
                <a:cxn ang="0">
                  <a:pos x="T2" y="T3"/>
                </a:cxn>
                <a:cxn ang="0">
                  <a:pos x="T4" y="T5"/>
                </a:cxn>
                <a:cxn ang="0">
                  <a:pos x="T6" y="T7"/>
                </a:cxn>
              </a:cxnLst>
              <a:rect l="0" t="0" r="r" b="b"/>
              <a:pathLst>
                <a:path w="156" h="39">
                  <a:moveTo>
                    <a:pt x="0" y="39"/>
                  </a:moveTo>
                  <a:lnTo>
                    <a:pt x="156" y="39"/>
                  </a:lnTo>
                  <a:lnTo>
                    <a:pt x="78" y="0"/>
                  </a:lnTo>
                  <a:lnTo>
                    <a:pt x="0" y="39"/>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32"/>
            <p:cNvSpPr>
              <a:spLocks/>
            </p:cNvSpPr>
            <p:nvPr/>
          </p:nvSpPr>
          <p:spPr bwMode="auto">
            <a:xfrm>
              <a:off x="2878858" y="3908217"/>
              <a:ext cx="576854" cy="106459"/>
            </a:xfrm>
            <a:custGeom>
              <a:avLst/>
              <a:gdLst>
                <a:gd name="T0" fmla="*/ 0 w 11"/>
                <a:gd name="T1" fmla="*/ 2 h 2"/>
                <a:gd name="T2" fmla="*/ 0 w 11"/>
                <a:gd name="T3" fmla="*/ 0 h 2"/>
                <a:gd name="T4" fmla="*/ 0 w 11"/>
                <a:gd name="T5" fmla="*/ 0 h 2"/>
                <a:gd name="T6" fmla="*/ 10 w 11"/>
                <a:gd name="T7" fmla="*/ 0 h 2"/>
                <a:gd name="T8" fmla="*/ 11 w 11"/>
                <a:gd name="T9" fmla="*/ 0 h 2"/>
                <a:gd name="T10" fmla="*/ 11 w 11"/>
                <a:gd name="T11" fmla="*/ 2 h 2"/>
                <a:gd name="T12" fmla="*/ 10 w 11"/>
                <a:gd name="T13" fmla="*/ 2 h 2"/>
                <a:gd name="T14" fmla="*/ 0 w 11"/>
                <a:gd name="T15" fmla="*/ 2 h 2"/>
                <a:gd name="T16" fmla="*/ 0 w 1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0" y="2"/>
                  </a:moveTo>
                  <a:cubicBezTo>
                    <a:pt x="0" y="0"/>
                    <a:pt x="0" y="0"/>
                    <a:pt x="0" y="0"/>
                  </a:cubicBezTo>
                  <a:cubicBezTo>
                    <a:pt x="0" y="0"/>
                    <a:pt x="0" y="0"/>
                    <a:pt x="0" y="0"/>
                  </a:cubicBezTo>
                  <a:cubicBezTo>
                    <a:pt x="10" y="0"/>
                    <a:pt x="10" y="0"/>
                    <a:pt x="10" y="0"/>
                  </a:cubicBezTo>
                  <a:cubicBezTo>
                    <a:pt x="11" y="0"/>
                    <a:pt x="11" y="0"/>
                    <a:pt x="11" y="0"/>
                  </a:cubicBezTo>
                  <a:cubicBezTo>
                    <a:pt x="11" y="2"/>
                    <a:pt x="11" y="2"/>
                    <a:pt x="11" y="2"/>
                  </a:cubicBezTo>
                  <a:cubicBezTo>
                    <a:pt x="11" y="2"/>
                    <a:pt x="11" y="2"/>
                    <a:pt x="10" y="2"/>
                  </a:cubicBezTo>
                  <a:cubicBezTo>
                    <a:pt x="0" y="2"/>
                    <a:pt x="0" y="2"/>
                    <a:pt x="0" y="2"/>
                  </a:cubicBezTo>
                  <a:cubicBezTo>
                    <a:pt x="0" y="2"/>
                    <a:pt x="0" y="2"/>
                    <a:pt x="0" y="2"/>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133"/>
            <p:cNvSpPr>
              <a:spLocks/>
            </p:cNvSpPr>
            <p:nvPr/>
          </p:nvSpPr>
          <p:spPr bwMode="auto">
            <a:xfrm>
              <a:off x="4395769" y="3908217"/>
              <a:ext cx="576854" cy="106459"/>
            </a:xfrm>
            <a:custGeom>
              <a:avLst/>
              <a:gdLst>
                <a:gd name="T0" fmla="*/ 0 w 11"/>
                <a:gd name="T1" fmla="*/ 2 h 2"/>
                <a:gd name="T2" fmla="*/ 0 w 11"/>
                <a:gd name="T3" fmla="*/ 0 h 2"/>
                <a:gd name="T4" fmla="*/ 1 w 11"/>
                <a:gd name="T5" fmla="*/ 0 h 2"/>
                <a:gd name="T6" fmla="*/ 11 w 11"/>
                <a:gd name="T7" fmla="*/ 0 h 2"/>
                <a:gd name="T8" fmla="*/ 11 w 11"/>
                <a:gd name="T9" fmla="*/ 0 h 2"/>
                <a:gd name="T10" fmla="*/ 11 w 11"/>
                <a:gd name="T11" fmla="*/ 2 h 2"/>
                <a:gd name="T12" fmla="*/ 11 w 11"/>
                <a:gd name="T13" fmla="*/ 2 h 2"/>
                <a:gd name="T14" fmla="*/ 1 w 11"/>
                <a:gd name="T15" fmla="*/ 2 h 2"/>
                <a:gd name="T16" fmla="*/ 0 w 1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0" y="2"/>
                  </a:moveTo>
                  <a:cubicBezTo>
                    <a:pt x="0" y="0"/>
                    <a:pt x="0" y="0"/>
                    <a:pt x="0" y="0"/>
                  </a:cubicBezTo>
                  <a:cubicBezTo>
                    <a:pt x="0" y="0"/>
                    <a:pt x="0" y="0"/>
                    <a:pt x="1" y="0"/>
                  </a:cubicBezTo>
                  <a:cubicBezTo>
                    <a:pt x="11" y="0"/>
                    <a:pt x="11" y="0"/>
                    <a:pt x="11" y="0"/>
                  </a:cubicBezTo>
                  <a:cubicBezTo>
                    <a:pt x="11" y="0"/>
                    <a:pt x="11" y="0"/>
                    <a:pt x="11" y="0"/>
                  </a:cubicBezTo>
                  <a:cubicBezTo>
                    <a:pt x="11" y="2"/>
                    <a:pt x="11" y="2"/>
                    <a:pt x="11" y="2"/>
                  </a:cubicBezTo>
                  <a:cubicBezTo>
                    <a:pt x="11" y="2"/>
                    <a:pt x="11" y="2"/>
                    <a:pt x="11" y="2"/>
                  </a:cubicBezTo>
                  <a:cubicBezTo>
                    <a:pt x="1" y="2"/>
                    <a:pt x="1" y="2"/>
                    <a:pt x="1" y="2"/>
                  </a:cubicBezTo>
                  <a:cubicBezTo>
                    <a:pt x="0" y="2"/>
                    <a:pt x="0" y="2"/>
                    <a:pt x="0" y="2"/>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3134"/>
            <p:cNvSpPr>
              <a:spLocks noChangeArrowheads="1"/>
            </p:cNvSpPr>
            <p:nvPr/>
          </p:nvSpPr>
          <p:spPr bwMode="auto">
            <a:xfrm>
              <a:off x="2932267" y="4014676"/>
              <a:ext cx="416613" cy="99006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3135"/>
            <p:cNvSpPr>
              <a:spLocks noChangeArrowheads="1"/>
            </p:cNvSpPr>
            <p:nvPr/>
          </p:nvSpPr>
          <p:spPr bwMode="auto">
            <a:xfrm>
              <a:off x="2985682"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3136"/>
            <p:cNvSpPr>
              <a:spLocks noChangeArrowheads="1"/>
            </p:cNvSpPr>
            <p:nvPr/>
          </p:nvSpPr>
          <p:spPr bwMode="auto">
            <a:xfrm>
              <a:off x="3199332" y="4014676"/>
              <a:ext cx="1067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3137"/>
            <p:cNvSpPr>
              <a:spLocks noChangeArrowheads="1"/>
            </p:cNvSpPr>
            <p:nvPr/>
          </p:nvSpPr>
          <p:spPr bwMode="auto">
            <a:xfrm>
              <a:off x="3092507"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138"/>
            <p:cNvSpPr>
              <a:spLocks noChangeArrowheads="1"/>
            </p:cNvSpPr>
            <p:nvPr/>
          </p:nvSpPr>
          <p:spPr bwMode="auto">
            <a:xfrm>
              <a:off x="3242062"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3139"/>
            <p:cNvSpPr>
              <a:spLocks noChangeArrowheads="1"/>
            </p:cNvSpPr>
            <p:nvPr/>
          </p:nvSpPr>
          <p:spPr bwMode="auto">
            <a:xfrm>
              <a:off x="3712091" y="4014676"/>
              <a:ext cx="427299" cy="99006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3140"/>
            <p:cNvSpPr>
              <a:spLocks noChangeArrowheads="1"/>
            </p:cNvSpPr>
            <p:nvPr/>
          </p:nvSpPr>
          <p:spPr bwMode="auto">
            <a:xfrm>
              <a:off x="3765500"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141"/>
            <p:cNvSpPr>
              <a:spLocks noChangeArrowheads="1"/>
            </p:cNvSpPr>
            <p:nvPr/>
          </p:nvSpPr>
          <p:spPr bwMode="auto">
            <a:xfrm>
              <a:off x="3925740"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142"/>
            <p:cNvSpPr>
              <a:spLocks noChangeArrowheads="1"/>
            </p:cNvSpPr>
            <p:nvPr/>
          </p:nvSpPr>
          <p:spPr bwMode="auto">
            <a:xfrm>
              <a:off x="3872325"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143"/>
            <p:cNvSpPr>
              <a:spLocks noChangeArrowheads="1"/>
            </p:cNvSpPr>
            <p:nvPr/>
          </p:nvSpPr>
          <p:spPr bwMode="auto">
            <a:xfrm>
              <a:off x="4032565"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3144"/>
            <p:cNvSpPr>
              <a:spLocks noChangeArrowheads="1"/>
            </p:cNvSpPr>
            <p:nvPr/>
          </p:nvSpPr>
          <p:spPr bwMode="auto">
            <a:xfrm>
              <a:off x="4502594" y="4014676"/>
              <a:ext cx="416613" cy="99006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3145"/>
            <p:cNvSpPr>
              <a:spLocks noChangeArrowheads="1"/>
            </p:cNvSpPr>
            <p:nvPr/>
          </p:nvSpPr>
          <p:spPr bwMode="auto">
            <a:xfrm>
              <a:off x="4556003"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3146"/>
            <p:cNvSpPr>
              <a:spLocks noChangeArrowheads="1"/>
            </p:cNvSpPr>
            <p:nvPr/>
          </p:nvSpPr>
          <p:spPr bwMode="auto">
            <a:xfrm>
              <a:off x="4716244" y="4014676"/>
              <a:ext cx="42730"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3147"/>
            <p:cNvSpPr>
              <a:spLocks noChangeArrowheads="1"/>
            </p:cNvSpPr>
            <p:nvPr/>
          </p:nvSpPr>
          <p:spPr bwMode="auto">
            <a:xfrm>
              <a:off x="4662828" y="4014676"/>
              <a:ext cx="1067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3148"/>
            <p:cNvSpPr>
              <a:spLocks noChangeArrowheads="1"/>
            </p:cNvSpPr>
            <p:nvPr/>
          </p:nvSpPr>
          <p:spPr bwMode="auto">
            <a:xfrm>
              <a:off x="4812383" y="4014676"/>
              <a:ext cx="53409" cy="990069"/>
            </a:xfrm>
            <a:prstGeom prst="rect">
              <a:avLst/>
            </a:prstGeom>
            <a:solidFill>
              <a:srgbClr val="95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 name="矩形 3"/>
          <p:cNvSpPr/>
          <p:nvPr/>
        </p:nvSpPr>
        <p:spPr>
          <a:xfrm>
            <a:off x="3005367" y="2282378"/>
            <a:ext cx="2047933" cy="584775"/>
          </a:xfrm>
          <a:prstGeom prst="rect">
            <a:avLst/>
          </a:prstGeom>
        </p:spPr>
        <p:txBody>
          <a:bodyPr wrap="none">
            <a:spAutoFit/>
          </a:bodyPr>
          <a:lstStyle/>
          <a:p>
            <a:r>
              <a:rPr lang="en-US" altLang="zh-CN" sz="3200" b="1" dirty="0" err="1" smtClean="0">
                <a:solidFill>
                  <a:schemeClr val="bg1"/>
                </a:solidFill>
                <a:latin typeface="Times New Roman" panose="02020603050405020304" pitchFamily="18" charset="0"/>
                <a:cs typeface="Times New Roman" panose="02020603050405020304" pitchFamily="18" charset="0"/>
              </a:rPr>
              <a:t>wa</a:t>
            </a:r>
            <a:r>
              <a:rPr lang="zh-CN" altLang="en-US" sz="3200" b="1" dirty="0" smtClean="0">
                <a:solidFill>
                  <a:schemeClr val="bg1"/>
                </a:solidFill>
                <a:latin typeface="Times New Roman" panose="02020603050405020304" pitchFamily="18" charset="0"/>
                <a:cs typeface="Times New Roman" panose="02020603050405020304" pitchFamily="18" charset="0"/>
              </a:rPr>
              <a:t>rehouse</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48" name="Oval 301"/>
          <p:cNvSpPr>
            <a:spLocks noChangeArrowheads="1"/>
          </p:cNvSpPr>
          <p:nvPr/>
        </p:nvSpPr>
        <p:spPr bwMode="auto">
          <a:xfrm>
            <a:off x="3290011" y="4985337"/>
            <a:ext cx="636587" cy="646113"/>
          </a:xfrm>
          <a:prstGeom prst="ellipse">
            <a:avLst/>
          </a:prstGeom>
          <a:solidFill>
            <a:srgbClr val="50B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02"/>
          <p:cNvSpPr>
            <a:spLocks/>
          </p:cNvSpPr>
          <p:nvPr/>
        </p:nvSpPr>
        <p:spPr bwMode="auto">
          <a:xfrm>
            <a:off x="3585286" y="4985337"/>
            <a:ext cx="46037" cy="0"/>
          </a:xfrm>
          <a:custGeom>
            <a:avLst/>
            <a:gdLst>
              <a:gd name="T0" fmla="*/ 6 w 6"/>
              <a:gd name="T1" fmla="*/ 0 w 6"/>
              <a:gd name="T2" fmla="*/ 3 w 6"/>
              <a:gd name="T3" fmla="*/ 6 w 6"/>
            </a:gdLst>
            <a:ahLst/>
            <a:cxnLst>
              <a:cxn ang="0">
                <a:pos x="T0" y="0"/>
              </a:cxn>
              <a:cxn ang="0">
                <a:pos x="T1" y="0"/>
              </a:cxn>
              <a:cxn ang="0">
                <a:pos x="T2" y="0"/>
              </a:cxn>
              <a:cxn ang="0">
                <a:pos x="T3" y="0"/>
              </a:cxn>
            </a:cxnLst>
            <a:rect l="0" t="0" r="r" b="b"/>
            <a:pathLst>
              <a:path w="6">
                <a:moveTo>
                  <a:pt x="6" y="0"/>
                </a:moveTo>
                <a:cubicBezTo>
                  <a:pt x="0" y="0"/>
                  <a:pt x="0" y="0"/>
                  <a:pt x="0" y="0"/>
                </a:cubicBezTo>
                <a:cubicBezTo>
                  <a:pt x="1" y="0"/>
                  <a:pt x="2" y="0"/>
                  <a:pt x="3" y="0"/>
                </a:cubicBezTo>
                <a:cubicBezTo>
                  <a:pt x="4" y="0"/>
                  <a:pt x="5" y="0"/>
                  <a:pt x="6"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Oval 303"/>
          <p:cNvSpPr>
            <a:spLocks noChangeArrowheads="1"/>
          </p:cNvSpPr>
          <p:nvPr/>
        </p:nvSpPr>
        <p:spPr bwMode="auto">
          <a:xfrm>
            <a:off x="4098049" y="4985337"/>
            <a:ext cx="644525" cy="646113"/>
          </a:xfrm>
          <a:prstGeom prst="ellipse">
            <a:avLst/>
          </a:prstGeom>
          <a:solidFill>
            <a:srgbClr val="50B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04"/>
          <p:cNvSpPr>
            <a:spLocks/>
          </p:cNvSpPr>
          <p:nvPr/>
        </p:nvSpPr>
        <p:spPr bwMode="auto">
          <a:xfrm>
            <a:off x="4393324" y="4985337"/>
            <a:ext cx="46037" cy="0"/>
          </a:xfrm>
          <a:custGeom>
            <a:avLst/>
            <a:gdLst>
              <a:gd name="T0" fmla="*/ 6 w 6"/>
              <a:gd name="T1" fmla="*/ 0 w 6"/>
              <a:gd name="T2" fmla="*/ 3 w 6"/>
              <a:gd name="T3" fmla="*/ 6 w 6"/>
            </a:gdLst>
            <a:ahLst/>
            <a:cxnLst>
              <a:cxn ang="0">
                <a:pos x="T0" y="0"/>
              </a:cxn>
              <a:cxn ang="0">
                <a:pos x="T1" y="0"/>
              </a:cxn>
              <a:cxn ang="0">
                <a:pos x="T2" y="0"/>
              </a:cxn>
              <a:cxn ang="0">
                <a:pos x="T3" y="0"/>
              </a:cxn>
            </a:cxnLst>
            <a:rect l="0" t="0" r="r" b="b"/>
            <a:pathLst>
              <a:path w="6">
                <a:moveTo>
                  <a:pt x="6" y="0"/>
                </a:moveTo>
                <a:cubicBezTo>
                  <a:pt x="0" y="0"/>
                  <a:pt x="0" y="0"/>
                  <a:pt x="0" y="0"/>
                </a:cubicBezTo>
                <a:cubicBezTo>
                  <a:pt x="1" y="0"/>
                  <a:pt x="2" y="0"/>
                  <a:pt x="3" y="0"/>
                </a:cubicBezTo>
                <a:cubicBezTo>
                  <a:pt x="4" y="0"/>
                  <a:pt x="5" y="0"/>
                  <a:pt x="6"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66"/>
          <p:cNvSpPr>
            <a:spLocks/>
          </p:cNvSpPr>
          <p:nvPr/>
        </p:nvSpPr>
        <p:spPr bwMode="auto">
          <a:xfrm>
            <a:off x="4261561" y="5125036"/>
            <a:ext cx="465138" cy="506413"/>
          </a:xfrm>
          <a:custGeom>
            <a:avLst/>
            <a:gdLst>
              <a:gd name="T0" fmla="*/ 4 w 60"/>
              <a:gd name="T1" fmla="*/ 34 h 65"/>
              <a:gd name="T2" fmla="*/ 1 w 60"/>
              <a:gd name="T3" fmla="*/ 39 h 65"/>
              <a:gd name="T4" fmla="*/ 0 w 60"/>
              <a:gd name="T5" fmla="*/ 40 h 65"/>
              <a:gd name="T6" fmla="*/ 0 w 60"/>
              <a:gd name="T7" fmla="*/ 41 h 65"/>
              <a:gd name="T8" fmla="*/ 0 w 60"/>
              <a:gd name="T9" fmla="*/ 42 h 65"/>
              <a:gd name="T10" fmla="*/ 0 w 60"/>
              <a:gd name="T11" fmla="*/ 43 h 65"/>
              <a:gd name="T12" fmla="*/ 0 w 60"/>
              <a:gd name="T13" fmla="*/ 44 h 65"/>
              <a:gd name="T14" fmla="*/ 0 w 60"/>
              <a:gd name="T15" fmla="*/ 45 h 65"/>
              <a:gd name="T16" fmla="*/ 1 w 60"/>
              <a:gd name="T17" fmla="*/ 47 h 65"/>
              <a:gd name="T18" fmla="*/ 29 w 60"/>
              <a:gd name="T19" fmla="*/ 3 h 65"/>
              <a:gd name="T20" fmla="*/ 28 w 60"/>
              <a:gd name="T21" fmla="*/ 2 h 65"/>
              <a:gd name="T22" fmla="*/ 26 w 60"/>
              <a:gd name="T23" fmla="*/ 1 h 65"/>
              <a:gd name="T24" fmla="*/ 24 w 60"/>
              <a:gd name="T25" fmla="*/ 1 h 65"/>
              <a:gd name="T26" fmla="*/ 21 w 60"/>
              <a:gd name="T27" fmla="*/ 0 h 65"/>
              <a:gd name="T28" fmla="*/ 17 w 60"/>
              <a:gd name="T29" fmla="*/ 0 h 65"/>
              <a:gd name="T30" fmla="*/ 12 w 60"/>
              <a:gd name="T31" fmla="*/ 3 h 65"/>
              <a:gd name="T32" fmla="*/ 10 w 60"/>
              <a:gd name="T33" fmla="*/ 8 h 65"/>
              <a:gd name="T34" fmla="*/ 10 w 60"/>
              <a:gd name="T35" fmla="*/ 14 h 65"/>
              <a:gd name="T36" fmla="*/ 10 w 60"/>
              <a:gd name="T37" fmla="*/ 14 h 65"/>
              <a:gd name="T38" fmla="*/ 10 w 60"/>
              <a:gd name="T39" fmla="*/ 14 h 65"/>
              <a:gd name="T40" fmla="*/ 10 w 60"/>
              <a:gd name="T41" fmla="*/ 14 h 65"/>
              <a:gd name="T42" fmla="*/ 10 w 60"/>
              <a:gd name="T43" fmla="*/ 14 h 65"/>
              <a:gd name="T44" fmla="*/ 10 w 60"/>
              <a:gd name="T45" fmla="*/ 15 h 65"/>
              <a:gd name="T46" fmla="*/ 10 w 60"/>
              <a:gd name="T47" fmla="*/ 15 h 65"/>
              <a:gd name="T48" fmla="*/ 10 w 60"/>
              <a:gd name="T49" fmla="*/ 15 h 65"/>
              <a:gd name="T50" fmla="*/ 10 w 60"/>
              <a:gd name="T51" fmla="*/ 15 h 65"/>
              <a:gd name="T52" fmla="*/ 10 w 60"/>
              <a:gd name="T53" fmla="*/ 16 h 65"/>
              <a:gd name="T54" fmla="*/ 10 w 60"/>
              <a:gd name="T55" fmla="*/ 16 h 65"/>
              <a:gd name="T56" fmla="*/ 10 w 60"/>
              <a:gd name="T57" fmla="*/ 17 h 65"/>
              <a:gd name="T58" fmla="*/ 10 w 60"/>
              <a:gd name="T59" fmla="*/ 17 h 65"/>
              <a:gd name="T60" fmla="*/ 10 w 60"/>
              <a:gd name="T61" fmla="*/ 17 h 65"/>
              <a:gd name="T62" fmla="*/ 10 w 60"/>
              <a:gd name="T63" fmla="*/ 17 h 65"/>
              <a:gd name="T64" fmla="*/ 10 w 60"/>
              <a:gd name="T65" fmla="*/ 17 h 65"/>
              <a:gd name="T66" fmla="*/ 10 w 60"/>
              <a:gd name="T67" fmla="*/ 17 h 65"/>
              <a:gd name="T68" fmla="*/ 10 w 60"/>
              <a:gd name="T69" fmla="*/ 17 h 65"/>
              <a:gd name="T70" fmla="*/ 10 w 60"/>
              <a:gd name="T71" fmla="*/ 18 h 65"/>
              <a:gd name="T72" fmla="*/ 10 w 60"/>
              <a:gd name="T73" fmla="*/ 18 h 65"/>
              <a:gd name="T74" fmla="*/ 10 w 60"/>
              <a:gd name="T75" fmla="*/ 18 h 65"/>
              <a:gd name="T76" fmla="*/ 10 w 60"/>
              <a:gd name="T77" fmla="*/ 18 h 65"/>
              <a:gd name="T78" fmla="*/ 10 w 60"/>
              <a:gd name="T79" fmla="*/ 18 h 65"/>
              <a:gd name="T80" fmla="*/ 10 w 60"/>
              <a:gd name="T81" fmla="*/ 18 h 65"/>
              <a:gd name="T82" fmla="*/ 10 w 60"/>
              <a:gd name="T83" fmla="*/ 18 h 65"/>
              <a:gd name="T84" fmla="*/ 10 w 60"/>
              <a:gd name="T85" fmla="*/ 19 h 65"/>
              <a:gd name="T86" fmla="*/ 10 w 60"/>
              <a:gd name="T87" fmla="*/ 20 h 65"/>
              <a:gd name="T88" fmla="*/ 11 w 60"/>
              <a:gd name="T89" fmla="*/ 20 h 65"/>
              <a:gd name="T90" fmla="*/ 11 w 60"/>
              <a:gd name="T91" fmla="*/ 21 h 65"/>
              <a:gd name="T92" fmla="*/ 11 w 60"/>
              <a:gd name="T93" fmla="*/ 22 h 65"/>
              <a:gd name="T94" fmla="*/ 12 w 60"/>
              <a:gd name="T95" fmla="*/ 23 h 65"/>
              <a:gd name="T96" fmla="*/ 12 w 60"/>
              <a:gd name="T97" fmla="*/ 23 h 65"/>
              <a:gd name="T98" fmla="*/ 13 w 60"/>
              <a:gd name="T99" fmla="*/ 24 h 65"/>
              <a:gd name="T100" fmla="*/ 13 w 60"/>
              <a:gd name="T101" fmla="*/ 25 h 65"/>
              <a:gd name="T102" fmla="*/ 14 w 60"/>
              <a:gd name="T103" fmla="*/ 25 h 65"/>
              <a:gd name="T104" fmla="*/ 14 w 60"/>
              <a:gd name="T105" fmla="*/ 30 h 65"/>
              <a:gd name="T106" fmla="*/ 14 w 60"/>
              <a:gd name="T107" fmla="*/ 30 h 65"/>
              <a:gd name="T108" fmla="*/ 14 w 60"/>
              <a:gd name="T109" fmla="*/ 30 h 65"/>
              <a:gd name="T110" fmla="*/ 14 w 60"/>
              <a:gd name="T111" fmla="*/ 30 h 65"/>
              <a:gd name="T112" fmla="*/ 14 w 60"/>
              <a:gd name="T113" fmla="*/ 30 h 65"/>
              <a:gd name="T114" fmla="*/ 13 w 60"/>
              <a:gd name="T115" fmla="*/ 30 h 65"/>
              <a:gd name="T116" fmla="*/ 13 w 60"/>
              <a:gd name="T117" fmla="*/ 30 h 65"/>
              <a:gd name="T118" fmla="*/ 12 w 60"/>
              <a:gd name="T119" fmla="*/ 31 h 65"/>
              <a:gd name="T120" fmla="*/ 11 w 60"/>
              <a:gd name="T121" fmla="*/ 31 h 65"/>
              <a:gd name="T122" fmla="*/ 11 w 60"/>
              <a:gd name="T123" fmla="*/ 31 h 65"/>
              <a:gd name="T124" fmla="*/ 11 w 60"/>
              <a:gd name="T125"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65">
                <a:moveTo>
                  <a:pt x="10" y="32"/>
                </a:moveTo>
                <a:cubicBezTo>
                  <a:pt x="10" y="32"/>
                  <a:pt x="10" y="32"/>
                  <a:pt x="10" y="32"/>
                </a:cubicBezTo>
                <a:cubicBezTo>
                  <a:pt x="10" y="31"/>
                  <a:pt x="10" y="31"/>
                  <a:pt x="10" y="31"/>
                </a:cubicBezTo>
                <a:cubicBezTo>
                  <a:pt x="7" y="33"/>
                  <a:pt x="7" y="33"/>
                  <a:pt x="7" y="33"/>
                </a:cubicBezTo>
                <a:cubicBezTo>
                  <a:pt x="7" y="33"/>
                  <a:pt x="7" y="33"/>
                  <a:pt x="7" y="33"/>
                </a:cubicBezTo>
                <a:cubicBezTo>
                  <a:pt x="7" y="33"/>
                  <a:pt x="7" y="33"/>
                  <a:pt x="6" y="33"/>
                </a:cubicBezTo>
                <a:cubicBezTo>
                  <a:pt x="6" y="33"/>
                  <a:pt x="6" y="33"/>
                  <a:pt x="6" y="33"/>
                </a:cubicBezTo>
                <a:cubicBezTo>
                  <a:pt x="6" y="33"/>
                  <a:pt x="5" y="34"/>
                  <a:pt x="5" y="34"/>
                </a:cubicBezTo>
                <a:cubicBezTo>
                  <a:pt x="5" y="34"/>
                  <a:pt x="5" y="34"/>
                  <a:pt x="5" y="34"/>
                </a:cubicBezTo>
                <a:cubicBezTo>
                  <a:pt x="4" y="34"/>
                  <a:pt x="4" y="34"/>
                  <a:pt x="4" y="34"/>
                </a:cubicBezTo>
                <a:cubicBezTo>
                  <a:pt x="4" y="34"/>
                  <a:pt x="4" y="34"/>
                  <a:pt x="3" y="35"/>
                </a:cubicBezTo>
                <a:cubicBezTo>
                  <a:pt x="3" y="35"/>
                  <a:pt x="3" y="35"/>
                  <a:pt x="3" y="35"/>
                </a:cubicBezTo>
                <a:cubicBezTo>
                  <a:pt x="3" y="35"/>
                  <a:pt x="3" y="35"/>
                  <a:pt x="2" y="35"/>
                </a:cubicBezTo>
                <a:cubicBezTo>
                  <a:pt x="2" y="35"/>
                  <a:pt x="2" y="36"/>
                  <a:pt x="2" y="36"/>
                </a:cubicBezTo>
                <a:cubicBezTo>
                  <a:pt x="2" y="36"/>
                  <a:pt x="2" y="36"/>
                  <a:pt x="2" y="36"/>
                </a:cubicBezTo>
                <a:cubicBezTo>
                  <a:pt x="2" y="36"/>
                  <a:pt x="1" y="36"/>
                  <a:pt x="1" y="37"/>
                </a:cubicBezTo>
                <a:cubicBezTo>
                  <a:pt x="1" y="37"/>
                  <a:pt x="1" y="37"/>
                  <a:pt x="1" y="37"/>
                </a:cubicBezTo>
                <a:cubicBezTo>
                  <a:pt x="1" y="37"/>
                  <a:pt x="1" y="37"/>
                  <a:pt x="1" y="38"/>
                </a:cubicBezTo>
                <a:cubicBezTo>
                  <a:pt x="1" y="38"/>
                  <a:pt x="1" y="38"/>
                  <a:pt x="1" y="38"/>
                </a:cubicBezTo>
                <a:cubicBezTo>
                  <a:pt x="1" y="38"/>
                  <a:pt x="1" y="39"/>
                  <a:pt x="1" y="39"/>
                </a:cubicBezTo>
                <a:cubicBezTo>
                  <a:pt x="0" y="39"/>
                  <a:pt x="0" y="39"/>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1" y="46"/>
                  <a:pt x="1" y="46"/>
                  <a:pt x="1" y="46"/>
                </a:cubicBezTo>
                <a:cubicBezTo>
                  <a:pt x="1" y="47"/>
                  <a:pt x="1" y="47"/>
                  <a:pt x="1" y="47"/>
                </a:cubicBezTo>
                <a:cubicBezTo>
                  <a:pt x="1" y="47"/>
                  <a:pt x="1" y="47"/>
                  <a:pt x="1" y="47"/>
                </a:cubicBezTo>
                <a:cubicBezTo>
                  <a:pt x="1" y="47"/>
                  <a:pt x="1" y="47"/>
                  <a:pt x="1" y="47"/>
                </a:cubicBezTo>
                <a:cubicBezTo>
                  <a:pt x="1" y="47"/>
                  <a:pt x="1" y="48"/>
                  <a:pt x="1" y="48"/>
                </a:cubicBezTo>
                <a:cubicBezTo>
                  <a:pt x="1" y="48"/>
                  <a:pt x="1" y="48"/>
                  <a:pt x="2" y="48"/>
                </a:cubicBezTo>
                <a:cubicBezTo>
                  <a:pt x="18" y="65"/>
                  <a:pt x="18" y="65"/>
                  <a:pt x="18" y="65"/>
                </a:cubicBezTo>
                <a:cubicBezTo>
                  <a:pt x="19" y="65"/>
                  <a:pt x="20" y="65"/>
                  <a:pt x="20" y="65"/>
                </a:cubicBezTo>
                <a:cubicBezTo>
                  <a:pt x="40" y="65"/>
                  <a:pt x="56" y="52"/>
                  <a:pt x="60" y="34"/>
                </a:cubicBezTo>
                <a:cubicBezTo>
                  <a:pt x="30" y="4"/>
                  <a:pt x="30" y="4"/>
                  <a:pt x="30" y="4"/>
                </a:cubicBezTo>
                <a:cubicBezTo>
                  <a:pt x="30" y="4"/>
                  <a:pt x="30" y="4"/>
                  <a:pt x="30" y="4"/>
                </a:cubicBezTo>
                <a:cubicBezTo>
                  <a:pt x="30" y="4"/>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2"/>
                  <a:pt x="29" y="2"/>
                  <a:pt x="29" y="2"/>
                </a:cubicBezTo>
                <a:cubicBezTo>
                  <a:pt x="29" y="2"/>
                  <a:pt x="28" y="2"/>
                  <a:pt x="28" y="2"/>
                </a:cubicBezTo>
                <a:cubicBezTo>
                  <a:pt x="28" y="2"/>
                  <a:pt x="28" y="2"/>
                  <a:pt x="28" y="2"/>
                </a:cubicBezTo>
                <a:cubicBezTo>
                  <a:pt x="28" y="2"/>
                  <a:pt x="28" y="2"/>
                  <a:pt x="28" y="2"/>
                </a:cubicBezTo>
                <a:cubicBezTo>
                  <a:pt x="28" y="2"/>
                  <a:pt x="28" y="2"/>
                  <a:pt x="28" y="2"/>
                </a:cubicBezTo>
                <a:cubicBezTo>
                  <a:pt x="28" y="2"/>
                  <a:pt x="28" y="2"/>
                  <a:pt x="28" y="2"/>
                </a:cubicBezTo>
                <a:cubicBezTo>
                  <a:pt x="28" y="2"/>
                  <a:pt x="28" y="2"/>
                  <a:pt x="28" y="2"/>
                </a:cubicBezTo>
                <a:cubicBezTo>
                  <a:pt x="28" y="2"/>
                  <a:pt x="28" y="2"/>
                  <a:pt x="27" y="2"/>
                </a:cubicBezTo>
                <a:cubicBezTo>
                  <a:pt x="27" y="2"/>
                  <a:pt x="27" y="2"/>
                  <a:pt x="27" y="2"/>
                </a:cubicBezTo>
                <a:cubicBezTo>
                  <a:pt x="27" y="2"/>
                  <a:pt x="27" y="2"/>
                  <a:pt x="27" y="2"/>
                </a:cubicBezTo>
                <a:cubicBezTo>
                  <a:pt x="27" y="1"/>
                  <a:pt x="27" y="1"/>
                  <a:pt x="27" y="1"/>
                </a:cubicBezTo>
                <a:cubicBezTo>
                  <a:pt x="27" y="1"/>
                  <a:pt x="27" y="1"/>
                  <a:pt x="27" y="1"/>
                </a:cubicBezTo>
                <a:cubicBezTo>
                  <a:pt x="27" y="1"/>
                  <a:pt x="27" y="1"/>
                  <a:pt x="27" y="1"/>
                </a:cubicBezTo>
                <a:cubicBezTo>
                  <a:pt x="27" y="1"/>
                  <a:pt x="26" y="1"/>
                  <a:pt x="26" y="1"/>
                </a:cubicBezTo>
                <a:cubicBezTo>
                  <a:pt x="26" y="1"/>
                  <a:pt x="26" y="1"/>
                  <a:pt x="26" y="1"/>
                </a:cubicBezTo>
                <a:cubicBezTo>
                  <a:pt x="26" y="1"/>
                  <a:pt x="26" y="1"/>
                  <a:pt x="26" y="1"/>
                </a:cubicBezTo>
                <a:cubicBezTo>
                  <a:pt x="26" y="1"/>
                  <a:pt x="26" y="1"/>
                  <a:pt x="26" y="1"/>
                </a:cubicBezTo>
                <a:cubicBezTo>
                  <a:pt x="26" y="1"/>
                  <a:pt x="26" y="1"/>
                  <a:pt x="26" y="1"/>
                </a:cubicBezTo>
                <a:cubicBezTo>
                  <a:pt x="25" y="1"/>
                  <a:pt x="25" y="1"/>
                  <a:pt x="25" y="1"/>
                </a:cubicBezTo>
                <a:cubicBezTo>
                  <a:pt x="25" y="1"/>
                  <a:pt x="25" y="1"/>
                  <a:pt x="25" y="1"/>
                </a:cubicBezTo>
                <a:cubicBezTo>
                  <a:pt x="25" y="1"/>
                  <a:pt x="25" y="1"/>
                  <a:pt x="25" y="1"/>
                </a:cubicBezTo>
                <a:cubicBezTo>
                  <a:pt x="25" y="1"/>
                  <a:pt x="25" y="1"/>
                  <a:pt x="25" y="1"/>
                </a:cubicBezTo>
                <a:cubicBezTo>
                  <a:pt x="25" y="1"/>
                  <a:pt x="24" y="1"/>
                  <a:pt x="24" y="1"/>
                </a:cubicBezTo>
                <a:cubicBezTo>
                  <a:pt x="24" y="1"/>
                  <a:pt x="24" y="1"/>
                  <a:pt x="24" y="1"/>
                </a:cubicBezTo>
                <a:cubicBezTo>
                  <a:pt x="24" y="1"/>
                  <a:pt x="24" y="1"/>
                  <a:pt x="24" y="1"/>
                </a:cubicBezTo>
                <a:cubicBezTo>
                  <a:pt x="24" y="1"/>
                  <a:pt x="24" y="0"/>
                  <a:pt x="23" y="0"/>
                </a:cubicBezTo>
                <a:cubicBezTo>
                  <a:pt x="23" y="0"/>
                  <a:pt x="23" y="0"/>
                  <a:pt x="23" y="0"/>
                </a:cubicBezTo>
                <a:cubicBezTo>
                  <a:pt x="23" y="0"/>
                  <a:pt x="23" y="0"/>
                  <a:pt x="23" y="0"/>
                </a:cubicBezTo>
                <a:cubicBezTo>
                  <a:pt x="23" y="0"/>
                  <a:pt x="23" y="0"/>
                  <a:pt x="22" y="0"/>
                </a:cubicBezTo>
                <a:cubicBezTo>
                  <a:pt x="22" y="0"/>
                  <a:pt x="22" y="0"/>
                  <a:pt x="22" y="0"/>
                </a:cubicBezTo>
                <a:cubicBezTo>
                  <a:pt x="22" y="0"/>
                  <a:pt x="22" y="0"/>
                  <a:pt x="22" y="0"/>
                </a:cubicBezTo>
                <a:cubicBezTo>
                  <a:pt x="22" y="0"/>
                  <a:pt x="22" y="0"/>
                  <a:pt x="22" y="0"/>
                </a:cubicBezTo>
                <a:cubicBezTo>
                  <a:pt x="21" y="0"/>
                  <a:pt x="21" y="0"/>
                  <a:pt x="21" y="0"/>
                </a:cubicBezTo>
                <a:cubicBezTo>
                  <a:pt x="21" y="0"/>
                  <a:pt x="21" y="0"/>
                  <a:pt x="21" y="0"/>
                </a:cubicBezTo>
                <a:cubicBezTo>
                  <a:pt x="21" y="0"/>
                  <a:pt x="21" y="0"/>
                  <a:pt x="21" y="0"/>
                </a:cubicBezTo>
                <a:cubicBezTo>
                  <a:pt x="21" y="0"/>
                  <a:pt x="21" y="0"/>
                  <a:pt x="21" y="0"/>
                </a:cubicBezTo>
                <a:cubicBezTo>
                  <a:pt x="20" y="0"/>
                  <a:pt x="20" y="0"/>
                  <a:pt x="20" y="0"/>
                </a:cubicBezTo>
                <a:cubicBezTo>
                  <a:pt x="20" y="0"/>
                  <a:pt x="20" y="0"/>
                  <a:pt x="20" y="0"/>
                </a:cubicBezTo>
                <a:cubicBezTo>
                  <a:pt x="20" y="0"/>
                  <a:pt x="20" y="0"/>
                  <a:pt x="20" y="0"/>
                </a:cubicBezTo>
                <a:cubicBezTo>
                  <a:pt x="20" y="0"/>
                  <a:pt x="20" y="0"/>
                  <a:pt x="19" y="0"/>
                </a:cubicBezTo>
                <a:cubicBezTo>
                  <a:pt x="19" y="0"/>
                  <a:pt x="19" y="0"/>
                  <a:pt x="19" y="0"/>
                </a:cubicBezTo>
                <a:cubicBezTo>
                  <a:pt x="19" y="0"/>
                  <a:pt x="19" y="0"/>
                  <a:pt x="19" y="0"/>
                </a:cubicBezTo>
                <a:cubicBezTo>
                  <a:pt x="19" y="0"/>
                  <a:pt x="19" y="0"/>
                  <a:pt x="19" y="0"/>
                </a:cubicBezTo>
                <a:cubicBezTo>
                  <a:pt x="19" y="0"/>
                  <a:pt x="19" y="0"/>
                  <a:pt x="18" y="0"/>
                </a:cubicBezTo>
                <a:cubicBezTo>
                  <a:pt x="18" y="0"/>
                  <a:pt x="18" y="0"/>
                  <a:pt x="17" y="0"/>
                </a:cubicBezTo>
                <a:cubicBezTo>
                  <a:pt x="17" y="0"/>
                  <a:pt x="17" y="1"/>
                  <a:pt x="17" y="1"/>
                </a:cubicBezTo>
                <a:cubicBezTo>
                  <a:pt x="16" y="1"/>
                  <a:pt x="16" y="1"/>
                  <a:pt x="16" y="1"/>
                </a:cubicBezTo>
                <a:cubicBezTo>
                  <a:pt x="15" y="1"/>
                  <a:pt x="15" y="1"/>
                  <a:pt x="15" y="1"/>
                </a:cubicBezTo>
                <a:cubicBezTo>
                  <a:pt x="15" y="1"/>
                  <a:pt x="15" y="1"/>
                  <a:pt x="14" y="1"/>
                </a:cubicBezTo>
                <a:cubicBezTo>
                  <a:pt x="14" y="1"/>
                  <a:pt x="14" y="1"/>
                  <a:pt x="14" y="1"/>
                </a:cubicBezTo>
                <a:cubicBezTo>
                  <a:pt x="14" y="1"/>
                  <a:pt x="13" y="1"/>
                  <a:pt x="13" y="2"/>
                </a:cubicBezTo>
                <a:cubicBezTo>
                  <a:pt x="13" y="2"/>
                  <a:pt x="13" y="2"/>
                  <a:pt x="13" y="2"/>
                </a:cubicBezTo>
                <a:cubicBezTo>
                  <a:pt x="13" y="2"/>
                  <a:pt x="12" y="2"/>
                  <a:pt x="12" y="2"/>
                </a:cubicBezTo>
                <a:cubicBezTo>
                  <a:pt x="12" y="2"/>
                  <a:pt x="12" y="2"/>
                  <a:pt x="12" y="3"/>
                </a:cubicBezTo>
                <a:cubicBezTo>
                  <a:pt x="12" y="3"/>
                  <a:pt x="12" y="3"/>
                  <a:pt x="12" y="3"/>
                </a:cubicBezTo>
                <a:cubicBezTo>
                  <a:pt x="11" y="3"/>
                  <a:pt x="11" y="3"/>
                  <a:pt x="11" y="3"/>
                </a:cubicBezTo>
                <a:cubicBezTo>
                  <a:pt x="11" y="3"/>
                  <a:pt x="11" y="4"/>
                  <a:pt x="11" y="4"/>
                </a:cubicBezTo>
                <a:cubicBezTo>
                  <a:pt x="11" y="4"/>
                  <a:pt x="11" y="4"/>
                  <a:pt x="11" y="4"/>
                </a:cubicBezTo>
                <a:cubicBezTo>
                  <a:pt x="11" y="4"/>
                  <a:pt x="11" y="4"/>
                  <a:pt x="10" y="5"/>
                </a:cubicBezTo>
                <a:cubicBezTo>
                  <a:pt x="10" y="5"/>
                  <a:pt x="10" y="5"/>
                  <a:pt x="10" y="5"/>
                </a:cubicBezTo>
                <a:cubicBezTo>
                  <a:pt x="10" y="5"/>
                  <a:pt x="10" y="5"/>
                  <a:pt x="10" y="6"/>
                </a:cubicBezTo>
                <a:cubicBezTo>
                  <a:pt x="10" y="6"/>
                  <a:pt x="10" y="6"/>
                  <a:pt x="10" y="6"/>
                </a:cubicBezTo>
                <a:cubicBezTo>
                  <a:pt x="10" y="6"/>
                  <a:pt x="10" y="6"/>
                  <a:pt x="10" y="7"/>
                </a:cubicBezTo>
                <a:cubicBezTo>
                  <a:pt x="10" y="7"/>
                  <a:pt x="10" y="7"/>
                  <a:pt x="10" y="7"/>
                </a:cubicBezTo>
                <a:cubicBezTo>
                  <a:pt x="10" y="7"/>
                  <a:pt x="10" y="7"/>
                  <a:pt x="10" y="8"/>
                </a:cubicBezTo>
                <a:cubicBezTo>
                  <a:pt x="10" y="8"/>
                  <a:pt x="10" y="8"/>
                  <a:pt x="10" y="8"/>
                </a:cubicBezTo>
                <a:cubicBezTo>
                  <a:pt x="10" y="8"/>
                  <a:pt x="10" y="9"/>
                  <a:pt x="10" y="9"/>
                </a:cubicBezTo>
                <a:cubicBezTo>
                  <a:pt x="10" y="9"/>
                  <a:pt x="10" y="9"/>
                  <a:pt x="10" y="9"/>
                </a:cubicBezTo>
                <a:cubicBezTo>
                  <a:pt x="10" y="10"/>
                  <a:pt x="10" y="10"/>
                  <a:pt x="10" y="10"/>
                </a:cubicBezTo>
                <a:cubicBezTo>
                  <a:pt x="10" y="10"/>
                  <a:pt x="10" y="10"/>
                  <a:pt x="10" y="11"/>
                </a:cubicBezTo>
                <a:cubicBezTo>
                  <a:pt x="10" y="11"/>
                  <a:pt x="10" y="11"/>
                  <a:pt x="10" y="11"/>
                </a:cubicBezTo>
                <a:cubicBezTo>
                  <a:pt x="10" y="12"/>
                  <a:pt x="10" y="12"/>
                  <a:pt x="10" y="12"/>
                </a:cubicBezTo>
                <a:cubicBezTo>
                  <a:pt x="10" y="13"/>
                  <a:pt x="10" y="13"/>
                  <a:pt x="10" y="13"/>
                </a:cubicBezTo>
                <a:cubicBezTo>
                  <a:pt x="10" y="13"/>
                  <a:pt x="10" y="13"/>
                  <a:pt x="10" y="13"/>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20"/>
                  <a:pt x="10" y="20"/>
                  <a:pt x="10" y="20"/>
                </a:cubicBezTo>
                <a:cubicBezTo>
                  <a:pt x="10" y="20"/>
                  <a:pt x="10" y="20"/>
                  <a:pt x="10"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4" y="25"/>
                  <a:pt x="14" y="25"/>
                  <a:pt x="14" y="25"/>
                </a:cubicBezTo>
                <a:cubicBezTo>
                  <a:pt x="14" y="26"/>
                  <a:pt x="14" y="26"/>
                  <a:pt x="14" y="26"/>
                </a:cubicBezTo>
                <a:cubicBezTo>
                  <a:pt x="14" y="26"/>
                  <a:pt x="14" y="26"/>
                  <a:pt x="14" y="26"/>
                </a:cubicBezTo>
                <a:cubicBezTo>
                  <a:pt x="14" y="26"/>
                  <a:pt x="14" y="26"/>
                  <a:pt x="14" y="26"/>
                </a:cubicBezTo>
                <a:cubicBezTo>
                  <a:pt x="14" y="26"/>
                  <a:pt x="14" y="26"/>
                  <a:pt x="14" y="26"/>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1"/>
                  <a:pt x="13" y="31"/>
                  <a:pt x="13" y="31"/>
                </a:cubicBezTo>
                <a:cubicBezTo>
                  <a:pt x="13" y="31"/>
                  <a:pt x="13" y="31"/>
                  <a:pt x="13"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2"/>
                  <a:pt x="11" y="32"/>
                  <a:pt x="11" y="32"/>
                </a:cubicBezTo>
                <a:cubicBezTo>
                  <a:pt x="11" y="32"/>
                  <a:pt x="11" y="32"/>
                  <a:pt x="11" y="32"/>
                </a:cubicBezTo>
                <a:cubicBezTo>
                  <a:pt x="10" y="32"/>
                  <a:pt x="10" y="32"/>
                  <a:pt x="10" y="32"/>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876"/>
          <p:cNvSpPr>
            <a:spLocks/>
          </p:cNvSpPr>
          <p:nvPr/>
        </p:nvSpPr>
        <p:spPr bwMode="auto">
          <a:xfrm>
            <a:off x="3451936" y="5125036"/>
            <a:ext cx="466725" cy="506413"/>
          </a:xfrm>
          <a:custGeom>
            <a:avLst/>
            <a:gdLst>
              <a:gd name="T0" fmla="*/ 0 w 60"/>
              <a:gd name="T1" fmla="*/ 46 h 65"/>
              <a:gd name="T2" fmla="*/ 0 w 60"/>
              <a:gd name="T3" fmla="*/ 45 h 65"/>
              <a:gd name="T4" fmla="*/ 0 w 60"/>
              <a:gd name="T5" fmla="*/ 44 h 65"/>
              <a:gd name="T6" fmla="*/ 0 w 60"/>
              <a:gd name="T7" fmla="*/ 44 h 65"/>
              <a:gd name="T8" fmla="*/ 0 w 60"/>
              <a:gd name="T9" fmla="*/ 43 h 65"/>
              <a:gd name="T10" fmla="*/ 0 w 60"/>
              <a:gd name="T11" fmla="*/ 42 h 65"/>
              <a:gd name="T12" fmla="*/ 0 w 60"/>
              <a:gd name="T13" fmla="*/ 42 h 65"/>
              <a:gd name="T14" fmla="*/ 0 w 60"/>
              <a:gd name="T15" fmla="*/ 41 h 65"/>
              <a:gd name="T16" fmla="*/ 0 w 60"/>
              <a:gd name="T17" fmla="*/ 40 h 65"/>
              <a:gd name="T18" fmla="*/ 0 w 60"/>
              <a:gd name="T19" fmla="*/ 40 h 65"/>
              <a:gd name="T20" fmla="*/ 0 w 60"/>
              <a:gd name="T21" fmla="*/ 38 h 65"/>
              <a:gd name="T22" fmla="*/ 1 w 60"/>
              <a:gd name="T23" fmla="*/ 35 h 65"/>
              <a:gd name="T24" fmla="*/ 3 w 60"/>
              <a:gd name="T25" fmla="*/ 33 h 65"/>
              <a:gd name="T26" fmla="*/ 5 w 60"/>
              <a:gd name="T27" fmla="*/ 32 h 65"/>
              <a:gd name="T28" fmla="*/ 8 w 60"/>
              <a:gd name="T29" fmla="*/ 31 h 65"/>
              <a:gd name="T30" fmla="*/ 9 w 60"/>
              <a:gd name="T31" fmla="*/ 31 h 65"/>
              <a:gd name="T32" fmla="*/ 9 w 60"/>
              <a:gd name="T33" fmla="*/ 31 h 65"/>
              <a:gd name="T34" fmla="*/ 9 w 60"/>
              <a:gd name="T35" fmla="*/ 31 h 65"/>
              <a:gd name="T36" fmla="*/ 9 w 60"/>
              <a:gd name="T37" fmla="*/ 31 h 65"/>
              <a:gd name="T38" fmla="*/ 10 w 60"/>
              <a:gd name="T39" fmla="*/ 31 h 65"/>
              <a:gd name="T40" fmla="*/ 10 w 60"/>
              <a:gd name="T41" fmla="*/ 31 h 65"/>
              <a:gd name="T42" fmla="*/ 11 w 60"/>
              <a:gd name="T43" fmla="*/ 31 h 65"/>
              <a:gd name="T44" fmla="*/ 12 w 60"/>
              <a:gd name="T45" fmla="*/ 30 h 65"/>
              <a:gd name="T46" fmla="*/ 13 w 60"/>
              <a:gd name="T47" fmla="*/ 30 h 65"/>
              <a:gd name="T48" fmla="*/ 13 w 60"/>
              <a:gd name="T49" fmla="*/ 25 h 65"/>
              <a:gd name="T50" fmla="*/ 13 w 60"/>
              <a:gd name="T51" fmla="*/ 25 h 65"/>
              <a:gd name="T52" fmla="*/ 13 w 60"/>
              <a:gd name="T53" fmla="*/ 25 h 65"/>
              <a:gd name="T54" fmla="*/ 12 w 60"/>
              <a:gd name="T55" fmla="*/ 24 h 65"/>
              <a:gd name="T56" fmla="*/ 12 w 60"/>
              <a:gd name="T57" fmla="*/ 24 h 65"/>
              <a:gd name="T58" fmla="*/ 12 w 60"/>
              <a:gd name="T59" fmla="*/ 24 h 65"/>
              <a:gd name="T60" fmla="*/ 12 w 60"/>
              <a:gd name="T61" fmla="*/ 23 h 65"/>
              <a:gd name="T62" fmla="*/ 11 w 60"/>
              <a:gd name="T63" fmla="*/ 23 h 65"/>
              <a:gd name="T64" fmla="*/ 11 w 60"/>
              <a:gd name="T65" fmla="*/ 22 h 65"/>
              <a:gd name="T66" fmla="*/ 10 w 60"/>
              <a:gd name="T67" fmla="*/ 21 h 65"/>
              <a:gd name="T68" fmla="*/ 10 w 60"/>
              <a:gd name="T69" fmla="*/ 20 h 65"/>
              <a:gd name="T70" fmla="*/ 10 w 60"/>
              <a:gd name="T71" fmla="*/ 19 h 65"/>
              <a:gd name="T72" fmla="*/ 10 w 60"/>
              <a:gd name="T73" fmla="*/ 18 h 65"/>
              <a:gd name="T74" fmla="*/ 9 w 60"/>
              <a:gd name="T75" fmla="*/ 17 h 65"/>
              <a:gd name="T76" fmla="*/ 9 w 60"/>
              <a:gd name="T77" fmla="*/ 16 h 65"/>
              <a:gd name="T78" fmla="*/ 9 w 60"/>
              <a:gd name="T79" fmla="*/ 16 h 65"/>
              <a:gd name="T80" fmla="*/ 9 w 60"/>
              <a:gd name="T81" fmla="*/ 15 h 65"/>
              <a:gd name="T82" fmla="*/ 9 w 60"/>
              <a:gd name="T83" fmla="*/ 15 h 65"/>
              <a:gd name="T84" fmla="*/ 9 w 60"/>
              <a:gd name="T85" fmla="*/ 15 h 65"/>
              <a:gd name="T86" fmla="*/ 9 w 60"/>
              <a:gd name="T87" fmla="*/ 14 h 65"/>
              <a:gd name="T88" fmla="*/ 9 w 60"/>
              <a:gd name="T89" fmla="*/ 14 h 65"/>
              <a:gd name="T90" fmla="*/ 9 w 60"/>
              <a:gd name="T91" fmla="*/ 14 h 65"/>
              <a:gd name="T92" fmla="*/ 9 w 60"/>
              <a:gd name="T93" fmla="*/ 14 h 65"/>
              <a:gd name="T94" fmla="*/ 9 w 60"/>
              <a:gd name="T95" fmla="*/ 14 h 65"/>
              <a:gd name="T96" fmla="*/ 9 w 60"/>
              <a:gd name="T97" fmla="*/ 14 h 65"/>
              <a:gd name="T98" fmla="*/ 9 w 60"/>
              <a:gd name="T99" fmla="*/ 14 h 65"/>
              <a:gd name="T100" fmla="*/ 9 w 60"/>
              <a:gd name="T101" fmla="*/ 14 h 65"/>
              <a:gd name="T102" fmla="*/ 9 w 60"/>
              <a:gd name="T103" fmla="*/ 14 h 65"/>
              <a:gd name="T104" fmla="*/ 9 w 60"/>
              <a:gd name="T105" fmla="*/ 12 h 65"/>
              <a:gd name="T106" fmla="*/ 9 w 60"/>
              <a:gd name="T107" fmla="*/ 8 h 65"/>
              <a:gd name="T108" fmla="*/ 10 w 60"/>
              <a:gd name="T109" fmla="*/ 4 h 65"/>
              <a:gd name="T110" fmla="*/ 13 w 60"/>
              <a:gd name="T111" fmla="*/ 1 h 65"/>
              <a:gd name="T112" fmla="*/ 18 w 60"/>
              <a:gd name="T113" fmla="*/ 0 h 65"/>
              <a:gd name="T114" fmla="*/ 25 w 60"/>
              <a:gd name="T115" fmla="*/ 0 h 65"/>
              <a:gd name="T116" fmla="*/ 28 w 60"/>
              <a:gd name="T11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 h="65">
                <a:moveTo>
                  <a:pt x="18" y="65"/>
                </a:moveTo>
                <a:cubicBezTo>
                  <a:pt x="1" y="48"/>
                  <a:pt x="1" y="48"/>
                  <a:pt x="1" y="48"/>
                </a:cubicBezTo>
                <a:cubicBezTo>
                  <a:pt x="1" y="48"/>
                  <a:pt x="1" y="48"/>
                  <a:pt x="1" y="47"/>
                </a:cubicBezTo>
                <a:cubicBezTo>
                  <a:pt x="1" y="47"/>
                  <a:pt x="1" y="47"/>
                  <a:pt x="0" y="47"/>
                </a:cubicBezTo>
                <a:cubicBezTo>
                  <a:pt x="0" y="47"/>
                  <a:pt x="0" y="47"/>
                  <a:pt x="0" y="47"/>
                </a:cubicBezTo>
                <a:cubicBezTo>
                  <a:pt x="0" y="47"/>
                  <a:pt x="0" y="47"/>
                  <a:pt x="0" y="47"/>
                </a:cubicBezTo>
                <a:cubicBezTo>
                  <a:pt x="0" y="47"/>
                  <a:pt x="0" y="47"/>
                  <a:pt x="0" y="46"/>
                </a:cubicBezTo>
                <a:cubicBezTo>
                  <a:pt x="0" y="46"/>
                  <a:pt x="0" y="46"/>
                  <a:pt x="0" y="46"/>
                </a:cubicBezTo>
                <a:cubicBezTo>
                  <a:pt x="0" y="46"/>
                  <a:pt x="0" y="46"/>
                  <a:pt x="0" y="46"/>
                </a:cubicBezTo>
                <a:cubicBezTo>
                  <a:pt x="0" y="46"/>
                  <a:pt x="0" y="46"/>
                  <a:pt x="0" y="46"/>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5"/>
                  <a:pt x="0" y="45"/>
                  <a:pt x="0" y="45"/>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2"/>
                  <a:pt x="0" y="42"/>
                  <a:pt x="0" y="42"/>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39"/>
                  <a:pt x="0" y="39"/>
                  <a:pt x="0" y="39"/>
                </a:cubicBezTo>
                <a:cubicBezTo>
                  <a:pt x="0" y="39"/>
                  <a:pt x="0" y="39"/>
                  <a:pt x="0" y="39"/>
                </a:cubicBezTo>
                <a:cubicBezTo>
                  <a:pt x="0" y="39"/>
                  <a:pt x="0" y="39"/>
                  <a:pt x="0" y="39"/>
                </a:cubicBezTo>
                <a:cubicBezTo>
                  <a:pt x="0" y="39"/>
                  <a:pt x="0" y="39"/>
                  <a:pt x="0" y="39"/>
                </a:cubicBezTo>
                <a:cubicBezTo>
                  <a:pt x="0" y="39"/>
                  <a:pt x="0" y="38"/>
                  <a:pt x="0" y="38"/>
                </a:cubicBezTo>
                <a:cubicBezTo>
                  <a:pt x="0" y="38"/>
                  <a:pt x="0" y="38"/>
                  <a:pt x="0" y="38"/>
                </a:cubicBezTo>
                <a:cubicBezTo>
                  <a:pt x="0" y="38"/>
                  <a:pt x="0" y="37"/>
                  <a:pt x="0" y="37"/>
                </a:cubicBezTo>
                <a:cubicBezTo>
                  <a:pt x="0" y="37"/>
                  <a:pt x="0" y="37"/>
                  <a:pt x="0" y="37"/>
                </a:cubicBezTo>
                <a:cubicBezTo>
                  <a:pt x="0" y="37"/>
                  <a:pt x="0" y="37"/>
                  <a:pt x="0" y="37"/>
                </a:cubicBezTo>
                <a:cubicBezTo>
                  <a:pt x="0" y="36"/>
                  <a:pt x="0" y="36"/>
                  <a:pt x="0" y="36"/>
                </a:cubicBezTo>
                <a:cubicBezTo>
                  <a:pt x="1" y="36"/>
                  <a:pt x="1" y="36"/>
                  <a:pt x="1" y="36"/>
                </a:cubicBezTo>
                <a:cubicBezTo>
                  <a:pt x="1" y="36"/>
                  <a:pt x="1" y="36"/>
                  <a:pt x="1" y="36"/>
                </a:cubicBezTo>
                <a:cubicBezTo>
                  <a:pt x="1" y="35"/>
                  <a:pt x="1" y="35"/>
                  <a:pt x="1" y="35"/>
                </a:cubicBezTo>
                <a:cubicBezTo>
                  <a:pt x="1" y="35"/>
                  <a:pt x="1" y="35"/>
                  <a:pt x="1" y="35"/>
                </a:cubicBezTo>
                <a:cubicBezTo>
                  <a:pt x="1" y="35"/>
                  <a:pt x="1" y="35"/>
                  <a:pt x="2" y="35"/>
                </a:cubicBezTo>
                <a:cubicBezTo>
                  <a:pt x="2" y="35"/>
                  <a:pt x="2" y="34"/>
                  <a:pt x="2" y="34"/>
                </a:cubicBezTo>
                <a:cubicBezTo>
                  <a:pt x="2" y="34"/>
                  <a:pt x="2" y="34"/>
                  <a:pt x="2" y="34"/>
                </a:cubicBezTo>
                <a:cubicBezTo>
                  <a:pt x="2" y="34"/>
                  <a:pt x="2" y="34"/>
                  <a:pt x="2" y="34"/>
                </a:cubicBezTo>
                <a:cubicBezTo>
                  <a:pt x="2" y="34"/>
                  <a:pt x="3" y="34"/>
                  <a:pt x="3" y="34"/>
                </a:cubicBezTo>
                <a:cubicBezTo>
                  <a:pt x="3" y="34"/>
                  <a:pt x="3" y="34"/>
                  <a:pt x="3" y="33"/>
                </a:cubicBezTo>
                <a:cubicBezTo>
                  <a:pt x="3" y="33"/>
                  <a:pt x="3" y="33"/>
                  <a:pt x="3" y="33"/>
                </a:cubicBezTo>
                <a:cubicBezTo>
                  <a:pt x="3" y="33"/>
                  <a:pt x="4" y="33"/>
                  <a:pt x="4" y="33"/>
                </a:cubicBezTo>
                <a:cubicBezTo>
                  <a:pt x="4" y="33"/>
                  <a:pt x="4" y="33"/>
                  <a:pt x="4" y="33"/>
                </a:cubicBezTo>
                <a:cubicBezTo>
                  <a:pt x="4" y="33"/>
                  <a:pt x="4" y="33"/>
                  <a:pt x="4" y="33"/>
                </a:cubicBezTo>
                <a:cubicBezTo>
                  <a:pt x="4" y="33"/>
                  <a:pt x="5" y="33"/>
                  <a:pt x="5" y="33"/>
                </a:cubicBezTo>
                <a:cubicBezTo>
                  <a:pt x="5" y="33"/>
                  <a:pt x="5" y="33"/>
                  <a:pt x="5" y="32"/>
                </a:cubicBezTo>
                <a:cubicBezTo>
                  <a:pt x="5" y="32"/>
                  <a:pt x="5" y="32"/>
                  <a:pt x="5"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8" y="32"/>
                  <a:pt x="8" y="32"/>
                  <a:pt x="8" y="32"/>
                </a:cubicBezTo>
                <a:cubicBezTo>
                  <a:pt x="8" y="31"/>
                  <a:pt x="8" y="31"/>
                  <a:pt x="8" y="31"/>
                </a:cubicBezTo>
                <a:cubicBezTo>
                  <a:pt x="9" y="31"/>
                  <a:pt x="9" y="31"/>
                  <a:pt x="9" y="31"/>
                </a:cubicBezTo>
                <a:cubicBezTo>
                  <a:pt x="8" y="31"/>
                  <a:pt x="8" y="31"/>
                  <a:pt x="8"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1" y="31"/>
                  <a:pt x="11" y="31"/>
                  <a:pt x="11" y="31"/>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26"/>
                  <a:pt x="13" y="26"/>
                  <a:pt x="13" y="26"/>
                </a:cubicBezTo>
                <a:cubicBezTo>
                  <a:pt x="13" y="26"/>
                  <a:pt x="13" y="26"/>
                  <a:pt x="13" y="26"/>
                </a:cubicBezTo>
                <a:cubicBezTo>
                  <a:pt x="13" y="26"/>
                  <a:pt x="13" y="26"/>
                  <a:pt x="13" y="26"/>
                </a:cubicBezTo>
                <a:cubicBezTo>
                  <a:pt x="13" y="26"/>
                  <a:pt x="13" y="26"/>
                  <a:pt x="13" y="26"/>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2" y="25"/>
                  <a:pt x="12" y="25"/>
                  <a:pt x="12" y="25"/>
                </a:cubicBezTo>
                <a:cubicBezTo>
                  <a:pt x="12" y="25"/>
                  <a:pt x="12" y="25"/>
                  <a:pt x="12" y="25"/>
                </a:cubicBezTo>
                <a:cubicBezTo>
                  <a:pt x="12" y="25"/>
                  <a:pt x="12" y="25"/>
                  <a:pt x="12" y="25"/>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1"/>
                  <a:pt x="11" y="21"/>
                  <a:pt x="11" y="21"/>
                </a:cubicBezTo>
                <a:cubicBezTo>
                  <a:pt x="11" y="21"/>
                  <a:pt x="11" y="21"/>
                  <a:pt x="11" y="21"/>
                </a:cubicBezTo>
                <a:cubicBezTo>
                  <a:pt x="11" y="21"/>
                  <a:pt x="11" y="21"/>
                  <a:pt x="11" y="21"/>
                </a:cubicBezTo>
                <a:cubicBezTo>
                  <a:pt x="10" y="21"/>
                  <a:pt x="10" y="21"/>
                  <a:pt x="10" y="21"/>
                </a:cubicBezTo>
                <a:cubicBezTo>
                  <a:pt x="10" y="21"/>
                  <a:pt x="10" y="21"/>
                  <a:pt x="10" y="21"/>
                </a:cubicBezTo>
                <a:cubicBezTo>
                  <a:pt x="10" y="21"/>
                  <a:pt x="10" y="21"/>
                  <a:pt x="10" y="21"/>
                </a:cubicBezTo>
                <a:cubicBezTo>
                  <a:pt x="10" y="21"/>
                  <a:pt x="10" y="21"/>
                  <a:pt x="10" y="21"/>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3"/>
                  <a:pt x="9" y="13"/>
                  <a:pt x="9" y="13"/>
                </a:cubicBezTo>
                <a:cubicBezTo>
                  <a:pt x="9" y="12"/>
                  <a:pt x="9" y="12"/>
                  <a:pt x="9" y="12"/>
                </a:cubicBezTo>
                <a:cubicBezTo>
                  <a:pt x="9" y="12"/>
                  <a:pt x="9" y="12"/>
                  <a:pt x="9" y="12"/>
                </a:cubicBezTo>
                <a:cubicBezTo>
                  <a:pt x="9" y="11"/>
                  <a:pt x="9" y="11"/>
                  <a:pt x="9" y="11"/>
                </a:cubicBezTo>
                <a:cubicBezTo>
                  <a:pt x="9" y="11"/>
                  <a:pt x="9" y="11"/>
                  <a:pt x="9" y="10"/>
                </a:cubicBezTo>
                <a:cubicBezTo>
                  <a:pt x="9" y="10"/>
                  <a:pt x="9" y="10"/>
                  <a:pt x="9" y="10"/>
                </a:cubicBezTo>
                <a:cubicBezTo>
                  <a:pt x="9" y="9"/>
                  <a:pt x="9" y="9"/>
                  <a:pt x="9" y="9"/>
                </a:cubicBezTo>
                <a:cubicBezTo>
                  <a:pt x="9" y="9"/>
                  <a:pt x="9" y="9"/>
                  <a:pt x="9" y="8"/>
                </a:cubicBezTo>
                <a:cubicBezTo>
                  <a:pt x="9" y="8"/>
                  <a:pt x="9" y="8"/>
                  <a:pt x="9" y="8"/>
                </a:cubicBezTo>
                <a:cubicBezTo>
                  <a:pt x="9" y="8"/>
                  <a:pt x="9" y="7"/>
                  <a:pt x="9" y="7"/>
                </a:cubicBezTo>
                <a:cubicBezTo>
                  <a:pt x="9" y="7"/>
                  <a:pt x="9" y="7"/>
                  <a:pt x="9" y="7"/>
                </a:cubicBezTo>
                <a:cubicBezTo>
                  <a:pt x="9" y="6"/>
                  <a:pt x="9" y="6"/>
                  <a:pt x="9" y="6"/>
                </a:cubicBezTo>
                <a:cubicBezTo>
                  <a:pt x="9" y="6"/>
                  <a:pt x="10" y="6"/>
                  <a:pt x="10" y="6"/>
                </a:cubicBezTo>
                <a:cubicBezTo>
                  <a:pt x="10" y="5"/>
                  <a:pt x="10" y="5"/>
                  <a:pt x="10" y="5"/>
                </a:cubicBezTo>
                <a:cubicBezTo>
                  <a:pt x="10" y="5"/>
                  <a:pt x="10" y="5"/>
                  <a:pt x="10" y="4"/>
                </a:cubicBezTo>
                <a:cubicBezTo>
                  <a:pt x="10" y="4"/>
                  <a:pt x="10" y="4"/>
                  <a:pt x="10" y="4"/>
                </a:cubicBezTo>
                <a:cubicBezTo>
                  <a:pt x="10" y="4"/>
                  <a:pt x="10" y="4"/>
                  <a:pt x="10" y="4"/>
                </a:cubicBezTo>
                <a:cubicBezTo>
                  <a:pt x="10" y="3"/>
                  <a:pt x="10" y="3"/>
                  <a:pt x="11" y="3"/>
                </a:cubicBezTo>
                <a:cubicBezTo>
                  <a:pt x="11" y="3"/>
                  <a:pt x="11" y="3"/>
                  <a:pt x="11" y="3"/>
                </a:cubicBezTo>
                <a:cubicBezTo>
                  <a:pt x="11" y="3"/>
                  <a:pt x="11" y="2"/>
                  <a:pt x="11" y="2"/>
                </a:cubicBezTo>
                <a:cubicBezTo>
                  <a:pt x="11" y="2"/>
                  <a:pt x="11" y="2"/>
                  <a:pt x="12" y="2"/>
                </a:cubicBezTo>
                <a:cubicBezTo>
                  <a:pt x="12" y="2"/>
                  <a:pt x="12" y="2"/>
                  <a:pt x="12" y="2"/>
                </a:cubicBezTo>
                <a:cubicBezTo>
                  <a:pt x="12" y="2"/>
                  <a:pt x="12" y="1"/>
                  <a:pt x="13" y="1"/>
                </a:cubicBezTo>
                <a:cubicBezTo>
                  <a:pt x="13" y="1"/>
                  <a:pt x="13" y="1"/>
                  <a:pt x="13" y="1"/>
                </a:cubicBezTo>
                <a:cubicBezTo>
                  <a:pt x="13" y="1"/>
                  <a:pt x="14" y="1"/>
                  <a:pt x="14" y="1"/>
                </a:cubicBezTo>
                <a:cubicBezTo>
                  <a:pt x="14" y="1"/>
                  <a:pt x="14" y="1"/>
                  <a:pt x="14" y="1"/>
                </a:cubicBezTo>
                <a:cubicBezTo>
                  <a:pt x="15" y="1"/>
                  <a:pt x="15" y="0"/>
                  <a:pt x="15" y="0"/>
                </a:cubicBezTo>
                <a:cubicBezTo>
                  <a:pt x="15" y="0"/>
                  <a:pt x="16" y="0"/>
                  <a:pt x="16" y="0"/>
                </a:cubicBezTo>
                <a:cubicBezTo>
                  <a:pt x="16" y="0"/>
                  <a:pt x="17" y="0"/>
                  <a:pt x="17" y="0"/>
                </a:cubicBezTo>
                <a:cubicBezTo>
                  <a:pt x="17" y="0"/>
                  <a:pt x="17" y="0"/>
                  <a:pt x="18" y="0"/>
                </a:cubicBezTo>
                <a:cubicBezTo>
                  <a:pt x="18" y="0"/>
                  <a:pt x="18" y="0"/>
                  <a:pt x="19" y="0"/>
                </a:cubicBezTo>
                <a:cubicBezTo>
                  <a:pt x="19" y="0"/>
                  <a:pt x="19" y="0"/>
                  <a:pt x="20" y="0"/>
                </a:cubicBezTo>
                <a:cubicBezTo>
                  <a:pt x="20" y="0"/>
                  <a:pt x="21" y="0"/>
                  <a:pt x="21" y="0"/>
                </a:cubicBezTo>
                <a:cubicBezTo>
                  <a:pt x="21" y="0"/>
                  <a:pt x="22" y="0"/>
                  <a:pt x="22" y="0"/>
                </a:cubicBezTo>
                <a:cubicBezTo>
                  <a:pt x="22" y="0"/>
                  <a:pt x="23" y="0"/>
                  <a:pt x="23" y="0"/>
                </a:cubicBezTo>
                <a:cubicBezTo>
                  <a:pt x="23" y="0"/>
                  <a:pt x="23" y="0"/>
                  <a:pt x="24" y="0"/>
                </a:cubicBezTo>
                <a:cubicBezTo>
                  <a:pt x="24" y="0"/>
                  <a:pt x="24" y="0"/>
                  <a:pt x="25" y="0"/>
                </a:cubicBezTo>
                <a:cubicBezTo>
                  <a:pt x="25" y="0"/>
                  <a:pt x="25" y="1"/>
                  <a:pt x="25" y="1"/>
                </a:cubicBezTo>
                <a:cubicBezTo>
                  <a:pt x="25" y="1"/>
                  <a:pt x="26" y="1"/>
                  <a:pt x="26" y="1"/>
                </a:cubicBezTo>
                <a:cubicBezTo>
                  <a:pt x="26" y="1"/>
                  <a:pt x="26" y="1"/>
                  <a:pt x="27" y="1"/>
                </a:cubicBezTo>
                <a:cubicBezTo>
                  <a:pt x="27" y="1"/>
                  <a:pt x="27" y="1"/>
                  <a:pt x="27" y="1"/>
                </a:cubicBezTo>
                <a:cubicBezTo>
                  <a:pt x="27" y="1"/>
                  <a:pt x="27" y="2"/>
                  <a:pt x="28" y="2"/>
                </a:cubicBezTo>
                <a:cubicBezTo>
                  <a:pt x="28" y="2"/>
                  <a:pt x="28" y="2"/>
                  <a:pt x="28" y="2"/>
                </a:cubicBezTo>
                <a:cubicBezTo>
                  <a:pt x="28" y="2"/>
                  <a:pt x="28" y="2"/>
                  <a:pt x="28" y="2"/>
                </a:cubicBezTo>
                <a:cubicBezTo>
                  <a:pt x="29" y="2"/>
                  <a:pt x="29" y="3"/>
                  <a:pt x="29" y="3"/>
                </a:cubicBezTo>
                <a:cubicBezTo>
                  <a:pt x="60" y="34"/>
                  <a:pt x="60" y="34"/>
                  <a:pt x="60" y="34"/>
                </a:cubicBezTo>
                <a:cubicBezTo>
                  <a:pt x="55" y="52"/>
                  <a:pt x="39" y="65"/>
                  <a:pt x="20" y="65"/>
                </a:cubicBezTo>
                <a:cubicBezTo>
                  <a:pt x="19" y="65"/>
                  <a:pt x="19" y="65"/>
                  <a:pt x="18" y="65"/>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228"/>
          <p:cNvSpPr>
            <a:spLocks/>
          </p:cNvSpPr>
          <p:nvPr/>
        </p:nvSpPr>
        <p:spPr bwMode="auto">
          <a:xfrm>
            <a:off x="4353636" y="5258387"/>
            <a:ext cx="133350" cy="147638"/>
          </a:xfrm>
          <a:custGeom>
            <a:avLst/>
            <a:gdLst>
              <a:gd name="T0" fmla="*/ 3 w 17"/>
              <a:gd name="T1" fmla="*/ 0 h 19"/>
              <a:gd name="T2" fmla="*/ 14 w 17"/>
              <a:gd name="T3" fmla="*/ 0 h 19"/>
              <a:gd name="T4" fmla="*/ 15 w 17"/>
              <a:gd name="T5" fmla="*/ 13 h 19"/>
              <a:gd name="T6" fmla="*/ 17 w 17"/>
              <a:gd name="T7" fmla="*/ 14 h 19"/>
              <a:gd name="T8" fmla="*/ 17 w 17"/>
              <a:gd name="T9" fmla="*/ 14 h 19"/>
              <a:gd name="T10" fmla="*/ 16 w 17"/>
              <a:gd name="T11" fmla="*/ 19 h 19"/>
              <a:gd name="T12" fmla="*/ 1 w 17"/>
              <a:gd name="T13" fmla="*/ 18 h 19"/>
              <a:gd name="T14" fmla="*/ 0 w 17"/>
              <a:gd name="T15" fmla="*/ 14 h 19"/>
              <a:gd name="T16" fmla="*/ 0 w 17"/>
              <a:gd name="T17" fmla="*/ 14 h 19"/>
              <a:gd name="T18" fmla="*/ 2 w 17"/>
              <a:gd name="T19" fmla="*/ 13 h 19"/>
              <a:gd name="T20" fmla="*/ 3 w 1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
                <a:moveTo>
                  <a:pt x="3" y="0"/>
                </a:moveTo>
                <a:cubicBezTo>
                  <a:pt x="14" y="0"/>
                  <a:pt x="14" y="0"/>
                  <a:pt x="14" y="0"/>
                </a:cubicBezTo>
                <a:cubicBezTo>
                  <a:pt x="15" y="13"/>
                  <a:pt x="15" y="13"/>
                  <a:pt x="15" y="13"/>
                </a:cubicBezTo>
                <a:cubicBezTo>
                  <a:pt x="15" y="14"/>
                  <a:pt x="16" y="14"/>
                  <a:pt x="17" y="14"/>
                </a:cubicBezTo>
                <a:cubicBezTo>
                  <a:pt x="17" y="14"/>
                  <a:pt x="17" y="14"/>
                  <a:pt x="17" y="14"/>
                </a:cubicBezTo>
                <a:cubicBezTo>
                  <a:pt x="16" y="19"/>
                  <a:pt x="16" y="19"/>
                  <a:pt x="16" y="19"/>
                </a:cubicBezTo>
                <a:cubicBezTo>
                  <a:pt x="1" y="18"/>
                  <a:pt x="1" y="18"/>
                  <a:pt x="1" y="18"/>
                </a:cubicBezTo>
                <a:cubicBezTo>
                  <a:pt x="0" y="14"/>
                  <a:pt x="0" y="14"/>
                  <a:pt x="0" y="14"/>
                </a:cubicBezTo>
                <a:cubicBezTo>
                  <a:pt x="0" y="14"/>
                  <a:pt x="0" y="14"/>
                  <a:pt x="0" y="14"/>
                </a:cubicBezTo>
                <a:cubicBezTo>
                  <a:pt x="1" y="14"/>
                  <a:pt x="1" y="13"/>
                  <a:pt x="2" y="13"/>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229"/>
          <p:cNvSpPr>
            <a:spLocks/>
          </p:cNvSpPr>
          <p:nvPr/>
        </p:nvSpPr>
        <p:spPr bwMode="auto">
          <a:xfrm>
            <a:off x="4353636" y="5288549"/>
            <a:ext cx="63500" cy="117475"/>
          </a:xfrm>
          <a:custGeom>
            <a:avLst/>
            <a:gdLst>
              <a:gd name="T0" fmla="*/ 8 w 8"/>
              <a:gd name="T1" fmla="*/ 15 h 15"/>
              <a:gd name="T2" fmla="*/ 1 w 8"/>
              <a:gd name="T3" fmla="*/ 14 h 15"/>
              <a:gd name="T4" fmla="*/ 0 w 8"/>
              <a:gd name="T5" fmla="*/ 10 h 15"/>
              <a:gd name="T6" fmla="*/ 0 w 8"/>
              <a:gd name="T7" fmla="*/ 10 h 15"/>
              <a:gd name="T8" fmla="*/ 2 w 8"/>
              <a:gd name="T9" fmla="*/ 9 h 15"/>
              <a:gd name="T10" fmla="*/ 2 w 8"/>
              <a:gd name="T11" fmla="*/ 0 h 15"/>
              <a:gd name="T12" fmla="*/ 8 w 8"/>
              <a:gd name="T13" fmla="*/ 0 h 15"/>
              <a:gd name="T14" fmla="*/ 8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15"/>
                </a:moveTo>
                <a:cubicBezTo>
                  <a:pt x="1" y="14"/>
                  <a:pt x="1" y="14"/>
                  <a:pt x="1" y="14"/>
                </a:cubicBezTo>
                <a:cubicBezTo>
                  <a:pt x="0" y="10"/>
                  <a:pt x="0" y="10"/>
                  <a:pt x="0" y="10"/>
                </a:cubicBezTo>
                <a:cubicBezTo>
                  <a:pt x="0" y="10"/>
                  <a:pt x="0" y="10"/>
                  <a:pt x="0" y="10"/>
                </a:cubicBezTo>
                <a:cubicBezTo>
                  <a:pt x="1" y="10"/>
                  <a:pt x="1" y="9"/>
                  <a:pt x="2" y="9"/>
                </a:cubicBezTo>
                <a:cubicBezTo>
                  <a:pt x="2" y="0"/>
                  <a:pt x="2" y="0"/>
                  <a:pt x="2" y="0"/>
                </a:cubicBezTo>
                <a:cubicBezTo>
                  <a:pt x="8" y="0"/>
                  <a:pt x="8" y="0"/>
                  <a:pt x="8" y="0"/>
                </a:cubicBezTo>
                <a:lnTo>
                  <a:pt x="8" y="15"/>
                </a:lnTo>
                <a:close/>
              </a:path>
            </a:pathLst>
          </a:custGeom>
          <a:solidFill>
            <a:srgbClr val="D4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30"/>
          <p:cNvSpPr>
            <a:spLocks/>
          </p:cNvSpPr>
          <p:nvPr/>
        </p:nvSpPr>
        <p:spPr bwMode="auto">
          <a:xfrm>
            <a:off x="4369511" y="5258387"/>
            <a:ext cx="101600" cy="107950"/>
          </a:xfrm>
          <a:custGeom>
            <a:avLst/>
            <a:gdLst>
              <a:gd name="T0" fmla="*/ 1 w 13"/>
              <a:gd name="T1" fmla="*/ 0 h 14"/>
              <a:gd name="T2" fmla="*/ 12 w 13"/>
              <a:gd name="T3" fmla="*/ 0 h 14"/>
              <a:gd name="T4" fmla="*/ 13 w 13"/>
              <a:gd name="T5" fmla="*/ 10 h 14"/>
              <a:gd name="T6" fmla="*/ 12 w 13"/>
              <a:gd name="T7" fmla="*/ 10 h 14"/>
              <a:gd name="T8" fmla="*/ 6 w 13"/>
              <a:gd name="T9" fmla="*/ 14 h 14"/>
              <a:gd name="T10" fmla="*/ 0 w 13"/>
              <a:gd name="T11" fmla="*/ 10 h 14"/>
              <a:gd name="T12" fmla="*/ 0 w 13"/>
              <a:gd name="T13" fmla="*/ 9 h 14"/>
              <a:gd name="T14" fmla="*/ 1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 y="0"/>
                </a:moveTo>
                <a:cubicBezTo>
                  <a:pt x="12" y="0"/>
                  <a:pt x="12" y="0"/>
                  <a:pt x="12" y="0"/>
                </a:cubicBezTo>
                <a:cubicBezTo>
                  <a:pt x="13" y="10"/>
                  <a:pt x="13" y="10"/>
                  <a:pt x="13" y="10"/>
                </a:cubicBezTo>
                <a:cubicBezTo>
                  <a:pt x="13" y="10"/>
                  <a:pt x="12" y="10"/>
                  <a:pt x="12" y="10"/>
                </a:cubicBezTo>
                <a:cubicBezTo>
                  <a:pt x="11" y="13"/>
                  <a:pt x="8" y="14"/>
                  <a:pt x="6" y="14"/>
                </a:cubicBezTo>
                <a:cubicBezTo>
                  <a:pt x="4" y="14"/>
                  <a:pt x="2" y="13"/>
                  <a:pt x="0" y="10"/>
                </a:cubicBezTo>
                <a:cubicBezTo>
                  <a:pt x="0" y="10"/>
                  <a:pt x="0" y="10"/>
                  <a:pt x="0" y="9"/>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31"/>
          <p:cNvSpPr>
            <a:spLocks/>
          </p:cNvSpPr>
          <p:nvPr/>
        </p:nvSpPr>
        <p:spPr bwMode="auto">
          <a:xfrm>
            <a:off x="4323474" y="5125037"/>
            <a:ext cx="185738" cy="225425"/>
          </a:xfrm>
          <a:custGeom>
            <a:avLst/>
            <a:gdLst>
              <a:gd name="T0" fmla="*/ 2 w 24"/>
              <a:gd name="T1" fmla="*/ 15 h 29"/>
              <a:gd name="T2" fmla="*/ 23 w 24"/>
              <a:gd name="T3" fmla="*/ 14 h 29"/>
              <a:gd name="T4" fmla="*/ 23 w 24"/>
              <a:gd name="T5" fmla="*/ 16 h 29"/>
              <a:gd name="T6" fmla="*/ 12 w 24"/>
              <a:gd name="T7" fmla="*/ 29 h 29"/>
              <a:gd name="T8" fmla="*/ 12 w 24"/>
              <a:gd name="T9" fmla="*/ 29 h 29"/>
              <a:gd name="T10" fmla="*/ 12 w 24"/>
              <a:gd name="T11" fmla="*/ 29 h 29"/>
              <a:gd name="T12" fmla="*/ 11 w 24"/>
              <a:gd name="T13" fmla="*/ 29 h 29"/>
              <a:gd name="T14" fmla="*/ 11 w 24"/>
              <a:gd name="T15" fmla="*/ 29 h 29"/>
              <a:gd name="T16" fmla="*/ 11 w 24"/>
              <a:gd name="T17" fmla="*/ 29 h 29"/>
              <a:gd name="T18" fmla="*/ 10 w 24"/>
              <a:gd name="T19" fmla="*/ 29 h 29"/>
              <a:gd name="T20" fmla="*/ 10 w 24"/>
              <a:gd name="T21" fmla="*/ 29 h 29"/>
              <a:gd name="T22" fmla="*/ 10 w 24"/>
              <a:gd name="T23" fmla="*/ 29 h 29"/>
              <a:gd name="T24" fmla="*/ 9 w 24"/>
              <a:gd name="T25" fmla="*/ 29 h 29"/>
              <a:gd name="T26" fmla="*/ 9 w 24"/>
              <a:gd name="T27" fmla="*/ 28 h 29"/>
              <a:gd name="T28" fmla="*/ 8 w 24"/>
              <a:gd name="T29" fmla="*/ 28 h 29"/>
              <a:gd name="T30" fmla="*/ 8 w 24"/>
              <a:gd name="T31" fmla="*/ 28 h 29"/>
              <a:gd name="T32" fmla="*/ 8 w 24"/>
              <a:gd name="T33" fmla="*/ 27 h 29"/>
              <a:gd name="T34" fmla="*/ 7 w 24"/>
              <a:gd name="T35" fmla="*/ 27 h 29"/>
              <a:gd name="T36" fmla="*/ 7 w 24"/>
              <a:gd name="T37" fmla="*/ 27 h 29"/>
              <a:gd name="T38" fmla="*/ 6 w 24"/>
              <a:gd name="T39" fmla="*/ 26 h 29"/>
              <a:gd name="T40" fmla="*/ 6 w 24"/>
              <a:gd name="T41" fmla="*/ 26 h 29"/>
              <a:gd name="T42" fmla="*/ 6 w 24"/>
              <a:gd name="T43" fmla="*/ 25 h 29"/>
              <a:gd name="T44" fmla="*/ 5 w 24"/>
              <a:gd name="T45" fmla="*/ 25 h 29"/>
              <a:gd name="T46" fmla="*/ 5 w 24"/>
              <a:gd name="T47" fmla="*/ 25 h 29"/>
              <a:gd name="T48" fmla="*/ 5 w 24"/>
              <a:gd name="T49" fmla="*/ 24 h 29"/>
              <a:gd name="T50" fmla="*/ 5 w 24"/>
              <a:gd name="T51" fmla="*/ 24 h 29"/>
              <a:gd name="T52" fmla="*/ 5 w 24"/>
              <a:gd name="T53" fmla="*/ 24 h 29"/>
              <a:gd name="T54" fmla="*/ 4 w 24"/>
              <a:gd name="T55" fmla="*/ 24 h 29"/>
              <a:gd name="T56" fmla="*/ 4 w 24"/>
              <a:gd name="T57" fmla="*/ 23 h 29"/>
              <a:gd name="T58" fmla="*/ 4 w 24"/>
              <a:gd name="T59" fmla="*/ 23 h 29"/>
              <a:gd name="T60" fmla="*/ 4 w 24"/>
              <a:gd name="T61" fmla="*/ 23 h 29"/>
              <a:gd name="T62" fmla="*/ 4 w 24"/>
              <a:gd name="T63" fmla="*/ 23 h 29"/>
              <a:gd name="T64" fmla="*/ 4 w 24"/>
              <a:gd name="T65" fmla="*/ 22 h 29"/>
              <a:gd name="T66" fmla="*/ 3 w 24"/>
              <a:gd name="T67" fmla="*/ 22 h 29"/>
              <a:gd name="T68" fmla="*/ 3 w 24"/>
              <a:gd name="T69" fmla="*/ 22 h 29"/>
              <a:gd name="T70" fmla="*/ 3 w 24"/>
              <a:gd name="T71" fmla="*/ 21 h 29"/>
              <a:gd name="T72" fmla="*/ 3 w 24"/>
              <a:gd name="T73" fmla="*/ 21 h 29"/>
              <a:gd name="T74" fmla="*/ 3 w 24"/>
              <a:gd name="T75" fmla="*/ 21 h 29"/>
              <a:gd name="T76" fmla="*/ 3 w 24"/>
              <a:gd name="T77" fmla="*/ 20 h 29"/>
              <a:gd name="T78" fmla="*/ 3 w 24"/>
              <a:gd name="T79" fmla="*/ 20 h 29"/>
              <a:gd name="T80" fmla="*/ 3 w 24"/>
              <a:gd name="T81" fmla="*/ 20 h 29"/>
              <a:gd name="T82" fmla="*/ 2 w 24"/>
              <a:gd name="T83" fmla="*/ 20 h 29"/>
              <a:gd name="T84" fmla="*/ 2 w 24"/>
              <a:gd name="T85" fmla="*/ 19 h 29"/>
              <a:gd name="T86" fmla="*/ 2 w 24"/>
              <a:gd name="T87" fmla="*/ 19 h 29"/>
              <a:gd name="T88" fmla="*/ 2 w 24"/>
              <a:gd name="T89" fmla="*/ 19 h 29"/>
              <a:gd name="T90" fmla="*/ 2 w 24"/>
              <a:gd name="T91" fmla="*/ 18 h 29"/>
              <a:gd name="T92" fmla="*/ 2 w 24"/>
              <a:gd name="T93" fmla="*/ 18 h 29"/>
              <a:gd name="T94" fmla="*/ 2 w 24"/>
              <a:gd name="T95" fmla="*/ 17 h 29"/>
              <a:gd name="T96" fmla="*/ 2 w 24"/>
              <a:gd name="T97" fmla="*/ 17 h 29"/>
              <a:gd name="T98" fmla="*/ 2 w 24"/>
              <a:gd name="T9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29">
                <a:moveTo>
                  <a:pt x="2" y="16"/>
                </a:moveTo>
                <a:cubicBezTo>
                  <a:pt x="2" y="16"/>
                  <a:pt x="2" y="16"/>
                  <a:pt x="2" y="16"/>
                </a:cubicBezTo>
                <a:cubicBezTo>
                  <a:pt x="2" y="16"/>
                  <a:pt x="2" y="15"/>
                  <a:pt x="2" y="15"/>
                </a:cubicBezTo>
                <a:cubicBezTo>
                  <a:pt x="2" y="15"/>
                  <a:pt x="2" y="15"/>
                  <a:pt x="2" y="15"/>
                </a:cubicBezTo>
                <a:cubicBezTo>
                  <a:pt x="2" y="15"/>
                  <a:pt x="2" y="15"/>
                  <a:pt x="2" y="15"/>
                </a:cubicBezTo>
                <a:cubicBezTo>
                  <a:pt x="2" y="14"/>
                  <a:pt x="2" y="14"/>
                  <a:pt x="2" y="14"/>
                </a:cubicBezTo>
                <a:cubicBezTo>
                  <a:pt x="2" y="6"/>
                  <a:pt x="0" y="0"/>
                  <a:pt x="12" y="0"/>
                </a:cubicBezTo>
                <a:cubicBezTo>
                  <a:pt x="24" y="0"/>
                  <a:pt x="23" y="6"/>
                  <a:pt x="23" y="14"/>
                </a:cubicBezTo>
                <a:cubicBezTo>
                  <a:pt x="23" y="14"/>
                  <a:pt x="23" y="14"/>
                  <a:pt x="23" y="15"/>
                </a:cubicBezTo>
                <a:cubicBezTo>
                  <a:pt x="23" y="15"/>
                  <a:pt x="23" y="15"/>
                  <a:pt x="23" y="15"/>
                </a:cubicBezTo>
                <a:cubicBezTo>
                  <a:pt x="23" y="15"/>
                  <a:pt x="23" y="15"/>
                  <a:pt x="23" y="15"/>
                </a:cubicBezTo>
                <a:cubicBezTo>
                  <a:pt x="23" y="15"/>
                  <a:pt x="23" y="16"/>
                  <a:pt x="23" y="16"/>
                </a:cubicBezTo>
                <a:cubicBezTo>
                  <a:pt x="23" y="19"/>
                  <a:pt x="21" y="23"/>
                  <a:pt x="19" y="25"/>
                </a:cubicBezTo>
                <a:cubicBezTo>
                  <a:pt x="17" y="28"/>
                  <a:pt x="15"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9" y="29"/>
                  <a:pt x="9" y="29"/>
                  <a:pt x="9" y="29"/>
                </a:cubicBezTo>
                <a:cubicBezTo>
                  <a:pt x="9" y="29"/>
                  <a:pt x="9" y="29"/>
                  <a:pt x="9" y="29"/>
                </a:cubicBezTo>
                <a:cubicBezTo>
                  <a:pt x="9" y="29"/>
                  <a:pt x="9" y="29"/>
                  <a:pt x="9" y="29"/>
                </a:cubicBezTo>
                <a:cubicBezTo>
                  <a:pt x="9" y="28"/>
                  <a:pt x="9" y="28"/>
                  <a:pt x="9" y="28"/>
                </a:cubicBezTo>
                <a:cubicBezTo>
                  <a:pt x="9" y="28"/>
                  <a:pt x="9" y="28"/>
                  <a:pt x="9" y="28"/>
                </a:cubicBezTo>
                <a:cubicBezTo>
                  <a:pt x="9" y="28"/>
                  <a:pt x="9" y="28"/>
                  <a:pt x="9" y="28"/>
                </a:cubicBezTo>
                <a:cubicBezTo>
                  <a:pt x="9" y="28"/>
                  <a:pt x="9" y="28"/>
                  <a:pt x="9" y="28"/>
                </a:cubicBezTo>
                <a:cubicBezTo>
                  <a:pt x="9" y="28"/>
                  <a:pt x="9" y="28"/>
                  <a:pt x="9" y="28"/>
                </a:cubicBezTo>
                <a:cubicBezTo>
                  <a:pt x="9" y="28"/>
                  <a:pt x="9" y="28"/>
                  <a:pt x="9" y="28"/>
                </a:cubicBezTo>
                <a:cubicBezTo>
                  <a:pt x="9" y="28"/>
                  <a:pt x="9" y="28"/>
                  <a:pt x="9"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7"/>
                  <a:pt x="8" y="27"/>
                  <a:pt x="8" y="27"/>
                </a:cubicBezTo>
                <a:cubicBezTo>
                  <a:pt x="8" y="27"/>
                  <a:pt x="8" y="27"/>
                  <a:pt x="8"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6"/>
                  <a:pt x="7" y="26"/>
                  <a:pt x="7"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3" y="20"/>
                  <a:pt x="3" y="20"/>
                  <a:pt x="3" y="20"/>
                </a:cubicBezTo>
                <a:cubicBezTo>
                  <a:pt x="2" y="20"/>
                  <a:pt x="2" y="20"/>
                  <a:pt x="2" y="20"/>
                </a:cubicBezTo>
                <a:cubicBezTo>
                  <a:pt x="2" y="20"/>
                  <a:pt x="2" y="20"/>
                  <a:pt x="2" y="20"/>
                </a:cubicBezTo>
                <a:cubicBezTo>
                  <a:pt x="2" y="20"/>
                  <a:pt x="2" y="20"/>
                  <a:pt x="2" y="20"/>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lose/>
              </a:path>
            </a:pathLst>
          </a:custGeom>
          <a:solidFill>
            <a:srgbClr val="E8D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32"/>
          <p:cNvSpPr>
            <a:spLocks/>
          </p:cNvSpPr>
          <p:nvPr/>
        </p:nvSpPr>
        <p:spPr bwMode="auto">
          <a:xfrm>
            <a:off x="4339349" y="5125037"/>
            <a:ext cx="161925" cy="69850"/>
          </a:xfrm>
          <a:custGeom>
            <a:avLst/>
            <a:gdLst>
              <a:gd name="T0" fmla="*/ 0 w 21"/>
              <a:gd name="T1" fmla="*/ 9 h 9"/>
              <a:gd name="T2" fmla="*/ 10 w 21"/>
              <a:gd name="T3" fmla="*/ 0 h 9"/>
              <a:gd name="T4" fmla="*/ 21 w 21"/>
              <a:gd name="T5" fmla="*/ 9 h 9"/>
              <a:gd name="T6" fmla="*/ 0 w 21"/>
              <a:gd name="T7" fmla="*/ 9 h 9"/>
            </a:gdLst>
            <a:ahLst/>
            <a:cxnLst>
              <a:cxn ang="0">
                <a:pos x="T0" y="T1"/>
              </a:cxn>
              <a:cxn ang="0">
                <a:pos x="T2" y="T3"/>
              </a:cxn>
              <a:cxn ang="0">
                <a:pos x="T4" y="T5"/>
              </a:cxn>
              <a:cxn ang="0">
                <a:pos x="T6" y="T7"/>
              </a:cxn>
            </a:cxnLst>
            <a:rect l="0" t="0" r="r" b="b"/>
            <a:pathLst>
              <a:path w="21" h="9">
                <a:moveTo>
                  <a:pt x="0" y="9"/>
                </a:moveTo>
                <a:cubicBezTo>
                  <a:pt x="0" y="4"/>
                  <a:pt x="1" y="0"/>
                  <a:pt x="10" y="0"/>
                </a:cubicBezTo>
                <a:cubicBezTo>
                  <a:pt x="19" y="0"/>
                  <a:pt x="21" y="4"/>
                  <a:pt x="21" y="9"/>
                </a:cubicBezTo>
                <a:lnTo>
                  <a:pt x="0" y="9"/>
                </a:lnTo>
                <a:close/>
              </a:path>
            </a:pathLst>
          </a:custGeom>
          <a:solidFill>
            <a:srgbClr val="F0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33"/>
          <p:cNvSpPr>
            <a:spLocks/>
          </p:cNvSpPr>
          <p:nvPr/>
        </p:nvSpPr>
        <p:spPr bwMode="auto">
          <a:xfrm>
            <a:off x="4417136" y="5125037"/>
            <a:ext cx="92075" cy="225425"/>
          </a:xfrm>
          <a:custGeom>
            <a:avLst/>
            <a:gdLst>
              <a:gd name="T0" fmla="*/ 0 w 12"/>
              <a:gd name="T1" fmla="*/ 0 h 29"/>
              <a:gd name="T2" fmla="*/ 11 w 12"/>
              <a:gd name="T3" fmla="*/ 14 h 29"/>
              <a:gd name="T4" fmla="*/ 11 w 12"/>
              <a:gd name="T5" fmla="*/ 15 h 29"/>
              <a:gd name="T6" fmla="*/ 11 w 12"/>
              <a:gd name="T7" fmla="*/ 15 h 29"/>
              <a:gd name="T8" fmla="*/ 11 w 12"/>
              <a:gd name="T9" fmla="*/ 15 h 29"/>
              <a:gd name="T10" fmla="*/ 11 w 12"/>
              <a:gd name="T11" fmla="*/ 16 h 29"/>
              <a:gd name="T12" fmla="*/ 7 w 12"/>
              <a:gd name="T13" fmla="*/ 25 h 29"/>
              <a:gd name="T14" fmla="*/ 0 w 12"/>
              <a:gd name="T15" fmla="*/ 29 h 29"/>
              <a:gd name="T16" fmla="*/ 0 w 1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9">
                <a:moveTo>
                  <a:pt x="0" y="0"/>
                </a:moveTo>
                <a:cubicBezTo>
                  <a:pt x="12" y="0"/>
                  <a:pt x="11" y="6"/>
                  <a:pt x="11" y="14"/>
                </a:cubicBezTo>
                <a:cubicBezTo>
                  <a:pt x="11" y="14"/>
                  <a:pt x="11" y="14"/>
                  <a:pt x="11" y="15"/>
                </a:cubicBezTo>
                <a:cubicBezTo>
                  <a:pt x="11" y="15"/>
                  <a:pt x="11" y="15"/>
                  <a:pt x="11" y="15"/>
                </a:cubicBezTo>
                <a:cubicBezTo>
                  <a:pt x="11" y="15"/>
                  <a:pt x="11" y="15"/>
                  <a:pt x="11" y="15"/>
                </a:cubicBezTo>
                <a:cubicBezTo>
                  <a:pt x="11" y="15"/>
                  <a:pt x="11" y="16"/>
                  <a:pt x="11" y="16"/>
                </a:cubicBezTo>
                <a:cubicBezTo>
                  <a:pt x="11" y="19"/>
                  <a:pt x="9" y="23"/>
                  <a:pt x="7" y="25"/>
                </a:cubicBezTo>
                <a:cubicBezTo>
                  <a:pt x="5" y="28"/>
                  <a:pt x="3" y="29"/>
                  <a:pt x="0" y="29"/>
                </a:cubicBezTo>
                <a:lnTo>
                  <a:pt x="0" y="0"/>
                </a:lnTo>
                <a:close/>
              </a:path>
            </a:pathLst>
          </a:custGeom>
          <a:solidFill>
            <a:srgbClr val="FFE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4"/>
          <p:cNvSpPr>
            <a:spLocks/>
          </p:cNvSpPr>
          <p:nvPr/>
        </p:nvSpPr>
        <p:spPr bwMode="auto">
          <a:xfrm>
            <a:off x="4261561" y="5358399"/>
            <a:ext cx="311150" cy="147638"/>
          </a:xfrm>
          <a:custGeom>
            <a:avLst/>
            <a:gdLst>
              <a:gd name="T0" fmla="*/ 13 w 40"/>
              <a:gd name="T1" fmla="*/ 0 h 19"/>
              <a:gd name="T2" fmla="*/ 0 w 40"/>
              <a:gd name="T3" fmla="*/ 10 h 19"/>
              <a:gd name="T4" fmla="*/ 0 w 40"/>
              <a:gd name="T5" fmla="*/ 16 h 19"/>
              <a:gd name="T6" fmla="*/ 4 w 40"/>
              <a:gd name="T7" fmla="*/ 19 h 19"/>
              <a:gd name="T8" fmla="*/ 37 w 40"/>
              <a:gd name="T9" fmla="*/ 19 h 19"/>
              <a:gd name="T10" fmla="*/ 40 w 40"/>
              <a:gd name="T11" fmla="*/ 16 h 19"/>
              <a:gd name="T12" fmla="*/ 40 w 40"/>
              <a:gd name="T13" fmla="*/ 10 h 19"/>
              <a:gd name="T14" fmla="*/ 27 w 40"/>
              <a:gd name="T15" fmla="*/ 0 h 19"/>
              <a:gd name="T16" fmla="*/ 13 w 4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13" y="0"/>
                </a:moveTo>
                <a:cubicBezTo>
                  <a:pt x="9" y="3"/>
                  <a:pt x="0" y="3"/>
                  <a:pt x="0" y="10"/>
                </a:cubicBezTo>
                <a:cubicBezTo>
                  <a:pt x="0" y="12"/>
                  <a:pt x="0" y="14"/>
                  <a:pt x="0" y="16"/>
                </a:cubicBezTo>
                <a:cubicBezTo>
                  <a:pt x="0" y="18"/>
                  <a:pt x="2" y="19"/>
                  <a:pt x="4" y="19"/>
                </a:cubicBezTo>
                <a:cubicBezTo>
                  <a:pt x="15" y="19"/>
                  <a:pt x="26" y="19"/>
                  <a:pt x="37" y="19"/>
                </a:cubicBezTo>
                <a:cubicBezTo>
                  <a:pt x="39" y="19"/>
                  <a:pt x="40" y="18"/>
                  <a:pt x="40" y="16"/>
                </a:cubicBezTo>
                <a:cubicBezTo>
                  <a:pt x="40" y="10"/>
                  <a:pt x="40" y="10"/>
                  <a:pt x="40" y="10"/>
                </a:cubicBezTo>
                <a:cubicBezTo>
                  <a:pt x="40" y="3"/>
                  <a:pt x="32" y="3"/>
                  <a:pt x="27" y="0"/>
                </a:cubicBezTo>
                <a:cubicBezTo>
                  <a:pt x="22" y="3"/>
                  <a:pt x="19" y="4"/>
                  <a:pt x="13" y="0"/>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35"/>
          <p:cNvSpPr>
            <a:spLocks/>
          </p:cNvSpPr>
          <p:nvPr/>
        </p:nvSpPr>
        <p:spPr bwMode="auto">
          <a:xfrm>
            <a:off x="4353636" y="5366337"/>
            <a:ext cx="125413" cy="39688"/>
          </a:xfrm>
          <a:custGeom>
            <a:avLst/>
            <a:gdLst>
              <a:gd name="T0" fmla="*/ 0 w 16"/>
              <a:gd name="T1" fmla="*/ 0 h 5"/>
              <a:gd name="T2" fmla="*/ 8 w 16"/>
              <a:gd name="T3" fmla="*/ 5 h 5"/>
              <a:gd name="T4" fmla="*/ 16 w 16"/>
              <a:gd name="T5" fmla="*/ 0 h 5"/>
              <a:gd name="T6" fmla="*/ 16 w 16"/>
              <a:gd name="T7" fmla="*/ 0 h 5"/>
              <a:gd name="T8" fmla="*/ 8 w 16"/>
              <a:gd name="T9" fmla="*/ 5 h 5"/>
              <a:gd name="T10" fmla="*/ 0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0" y="0"/>
                </a:moveTo>
                <a:cubicBezTo>
                  <a:pt x="1" y="2"/>
                  <a:pt x="4" y="5"/>
                  <a:pt x="8" y="5"/>
                </a:cubicBezTo>
                <a:cubicBezTo>
                  <a:pt x="12" y="5"/>
                  <a:pt x="15" y="2"/>
                  <a:pt x="16" y="0"/>
                </a:cubicBezTo>
                <a:cubicBezTo>
                  <a:pt x="16" y="0"/>
                  <a:pt x="16" y="0"/>
                  <a:pt x="16" y="0"/>
                </a:cubicBezTo>
                <a:cubicBezTo>
                  <a:pt x="15" y="2"/>
                  <a:pt x="12" y="5"/>
                  <a:pt x="8" y="5"/>
                </a:cubicBezTo>
                <a:cubicBezTo>
                  <a:pt x="4" y="5"/>
                  <a:pt x="1" y="2"/>
                  <a:pt x="0" y="0"/>
                </a:cubicBezTo>
                <a:close/>
              </a:path>
            </a:pathLst>
          </a:custGeom>
          <a:solidFill>
            <a:srgbClr val="DA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236"/>
          <p:cNvSpPr>
            <a:spLocks/>
          </p:cNvSpPr>
          <p:nvPr/>
        </p:nvSpPr>
        <p:spPr bwMode="auto">
          <a:xfrm>
            <a:off x="4347286" y="5132974"/>
            <a:ext cx="161925" cy="209550"/>
          </a:xfrm>
          <a:custGeom>
            <a:avLst/>
            <a:gdLst>
              <a:gd name="T0" fmla="*/ 15 w 21"/>
              <a:gd name="T1" fmla="*/ 0 h 27"/>
              <a:gd name="T2" fmla="*/ 20 w 21"/>
              <a:gd name="T3" fmla="*/ 13 h 27"/>
              <a:gd name="T4" fmla="*/ 20 w 21"/>
              <a:gd name="T5" fmla="*/ 14 h 27"/>
              <a:gd name="T6" fmla="*/ 20 w 21"/>
              <a:gd name="T7" fmla="*/ 14 h 27"/>
              <a:gd name="T8" fmla="*/ 20 w 21"/>
              <a:gd name="T9" fmla="*/ 14 h 27"/>
              <a:gd name="T10" fmla="*/ 20 w 21"/>
              <a:gd name="T11" fmla="*/ 15 h 27"/>
              <a:gd name="T12" fmla="*/ 16 w 21"/>
              <a:gd name="T13" fmla="*/ 24 h 27"/>
              <a:gd name="T14" fmla="*/ 13 w 21"/>
              <a:gd name="T15" fmla="*/ 27 h 27"/>
              <a:gd name="T16" fmla="*/ 0 w 21"/>
              <a:gd name="T17" fmla="*/ 15 h 27"/>
              <a:gd name="T18" fmla="*/ 15 w 2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15" y="0"/>
                </a:moveTo>
                <a:cubicBezTo>
                  <a:pt x="21" y="2"/>
                  <a:pt x="20" y="7"/>
                  <a:pt x="20" y="13"/>
                </a:cubicBezTo>
                <a:cubicBezTo>
                  <a:pt x="20" y="13"/>
                  <a:pt x="20" y="13"/>
                  <a:pt x="20" y="14"/>
                </a:cubicBezTo>
                <a:cubicBezTo>
                  <a:pt x="20" y="14"/>
                  <a:pt x="20" y="14"/>
                  <a:pt x="20" y="14"/>
                </a:cubicBezTo>
                <a:cubicBezTo>
                  <a:pt x="20" y="14"/>
                  <a:pt x="20" y="14"/>
                  <a:pt x="20" y="14"/>
                </a:cubicBezTo>
                <a:cubicBezTo>
                  <a:pt x="20" y="14"/>
                  <a:pt x="20" y="15"/>
                  <a:pt x="20" y="15"/>
                </a:cubicBezTo>
                <a:cubicBezTo>
                  <a:pt x="20" y="18"/>
                  <a:pt x="18" y="22"/>
                  <a:pt x="16" y="24"/>
                </a:cubicBezTo>
                <a:cubicBezTo>
                  <a:pt x="15" y="25"/>
                  <a:pt x="14" y="26"/>
                  <a:pt x="13" y="27"/>
                </a:cubicBezTo>
                <a:cubicBezTo>
                  <a:pt x="0" y="15"/>
                  <a:pt x="0" y="15"/>
                  <a:pt x="0" y="15"/>
                </a:cubicBezTo>
                <a:lnTo>
                  <a:pt x="15" y="0"/>
                </a:lnTo>
                <a:close/>
              </a:path>
            </a:pathLst>
          </a:custGeom>
          <a:solidFill>
            <a:srgbClr val="E3C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237"/>
          <p:cNvSpPr>
            <a:spLocks/>
          </p:cNvSpPr>
          <p:nvPr/>
        </p:nvSpPr>
        <p:spPr bwMode="auto">
          <a:xfrm>
            <a:off x="4347286" y="5180599"/>
            <a:ext cx="69850" cy="131763"/>
          </a:xfrm>
          <a:custGeom>
            <a:avLst/>
            <a:gdLst>
              <a:gd name="T0" fmla="*/ 44 w 44"/>
              <a:gd name="T1" fmla="*/ 83 h 83"/>
              <a:gd name="T2" fmla="*/ 0 w 44"/>
              <a:gd name="T3" fmla="*/ 44 h 83"/>
              <a:gd name="T4" fmla="*/ 44 w 44"/>
              <a:gd name="T5" fmla="*/ 0 h 83"/>
              <a:gd name="T6" fmla="*/ 44 w 44"/>
              <a:gd name="T7" fmla="*/ 83 h 83"/>
            </a:gdLst>
            <a:ahLst/>
            <a:cxnLst>
              <a:cxn ang="0">
                <a:pos x="T0" y="T1"/>
              </a:cxn>
              <a:cxn ang="0">
                <a:pos x="T2" y="T3"/>
              </a:cxn>
              <a:cxn ang="0">
                <a:pos x="T4" y="T5"/>
              </a:cxn>
              <a:cxn ang="0">
                <a:pos x="T6" y="T7"/>
              </a:cxn>
            </a:cxnLst>
            <a:rect l="0" t="0" r="r" b="b"/>
            <a:pathLst>
              <a:path w="44" h="83">
                <a:moveTo>
                  <a:pt x="44" y="83"/>
                </a:moveTo>
                <a:lnTo>
                  <a:pt x="0" y="44"/>
                </a:lnTo>
                <a:lnTo>
                  <a:pt x="44" y="0"/>
                </a:lnTo>
                <a:lnTo>
                  <a:pt x="44" y="83"/>
                </a:lnTo>
                <a:close/>
              </a:path>
            </a:pathLst>
          </a:custGeom>
          <a:solidFill>
            <a:srgbClr val="D4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38"/>
          <p:cNvSpPr>
            <a:spLocks/>
          </p:cNvSpPr>
          <p:nvPr/>
        </p:nvSpPr>
        <p:spPr bwMode="auto">
          <a:xfrm>
            <a:off x="4339349" y="5188537"/>
            <a:ext cx="161925" cy="61913"/>
          </a:xfrm>
          <a:custGeom>
            <a:avLst/>
            <a:gdLst>
              <a:gd name="T0" fmla="*/ 1 w 21"/>
              <a:gd name="T1" fmla="*/ 8 h 8"/>
              <a:gd name="T2" fmla="*/ 0 w 21"/>
              <a:gd name="T3" fmla="*/ 5 h 8"/>
              <a:gd name="T4" fmla="*/ 21 w 21"/>
              <a:gd name="T5" fmla="*/ 5 h 8"/>
              <a:gd name="T6" fmla="*/ 19 w 21"/>
              <a:gd name="T7" fmla="*/ 8 h 8"/>
              <a:gd name="T8" fmla="*/ 1 w 21"/>
              <a:gd name="T9" fmla="*/ 8 h 8"/>
            </a:gdLst>
            <a:ahLst/>
            <a:cxnLst>
              <a:cxn ang="0">
                <a:pos x="T0" y="T1"/>
              </a:cxn>
              <a:cxn ang="0">
                <a:pos x="T2" y="T3"/>
              </a:cxn>
              <a:cxn ang="0">
                <a:pos x="T4" y="T5"/>
              </a:cxn>
              <a:cxn ang="0">
                <a:pos x="T6" y="T7"/>
              </a:cxn>
              <a:cxn ang="0">
                <a:pos x="T8" y="T9"/>
              </a:cxn>
            </a:cxnLst>
            <a:rect l="0" t="0" r="r" b="b"/>
            <a:pathLst>
              <a:path w="21" h="8">
                <a:moveTo>
                  <a:pt x="1" y="8"/>
                </a:moveTo>
                <a:cubicBezTo>
                  <a:pt x="1" y="7"/>
                  <a:pt x="0" y="6"/>
                  <a:pt x="0" y="5"/>
                </a:cubicBezTo>
                <a:cubicBezTo>
                  <a:pt x="3" y="0"/>
                  <a:pt x="18" y="1"/>
                  <a:pt x="21" y="5"/>
                </a:cubicBezTo>
                <a:cubicBezTo>
                  <a:pt x="19" y="8"/>
                  <a:pt x="19" y="8"/>
                  <a:pt x="19" y="8"/>
                </a:cubicBezTo>
                <a:cubicBezTo>
                  <a:pt x="16" y="4"/>
                  <a:pt x="5" y="3"/>
                  <a:pt x="1" y="8"/>
                </a:cubicBezTo>
                <a:close/>
              </a:path>
            </a:pathLst>
          </a:custGeom>
          <a:solidFill>
            <a:srgbClr val="9E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39"/>
          <p:cNvSpPr>
            <a:spLocks/>
          </p:cNvSpPr>
          <p:nvPr/>
        </p:nvSpPr>
        <p:spPr bwMode="auto">
          <a:xfrm>
            <a:off x="4331411" y="5125037"/>
            <a:ext cx="169863" cy="101600"/>
          </a:xfrm>
          <a:custGeom>
            <a:avLst/>
            <a:gdLst>
              <a:gd name="T0" fmla="*/ 1 w 22"/>
              <a:gd name="T1" fmla="*/ 13 h 13"/>
              <a:gd name="T2" fmla="*/ 11 w 22"/>
              <a:gd name="T3" fmla="*/ 0 h 13"/>
              <a:gd name="T4" fmla="*/ 22 w 22"/>
              <a:gd name="T5" fmla="*/ 13 h 13"/>
              <a:gd name="T6" fmla="*/ 1 w 22"/>
              <a:gd name="T7" fmla="*/ 13 h 13"/>
            </a:gdLst>
            <a:ahLst/>
            <a:cxnLst>
              <a:cxn ang="0">
                <a:pos x="T0" y="T1"/>
              </a:cxn>
              <a:cxn ang="0">
                <a:pos x="T2" y="T3"/>
              </a:cxn>
              <a:cxn ang="0">
                <a:pos x="T4" y="T5"/>
              </a:cxn>
              <a:cxn ang="0">
                <a:pos x="T6" y="T7"/>
              </a:cxn>
            </a:cxnLst>
            <a:rect l="0" t="0" r="r" b="b"/>
            <a:pathLst>
              <a:path w="22" h="13">
                <a:moveTo>
                  <a:pt x="1" y="13"/>
                </a:moveTo>
                <a:cubicBezTo>
                  <a:pt x="1" y="6"/>
                  <a:pt x="0" y="0"/>
                  <a:pt x="11" y="0"/>
                </a:cubicBezTo>
                <a:cubicBezTo>
                  <a:pt x="22" y="0"/>
                  <a:pt x="22" y="6"/>
                  <a:pt x="22" y="13"/>
                </a:cubicBezTo>
                <a:cubicBezTo>
                  <a:pt x="19" y="9"/>
                  <a:pt x="4" y="8"/>
                  <a:pt x="1" y="13"/>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240"/>
          <p:cNvSpPr>
            <a:spLocks/>
          </p:cNvSpPr>
          <p:nvPr/>
        </p:nvSpPr>
        <p:spPr bwMode="auto">
          <a:xfrm>
            <a:off x="4409199" y="5125037"/>
            <a:ext cx="15875" cy="0"/>
          </a:xfrm>
          <a:custGeom>
            <a:avLst/>
            <a:gdLst>
              <a:gd name="T0" fmla="*/ 2 w 2"/>
              <a:gd name="T1" fmla="*/ 2 w 2"/>
              <a:gd name="T2" fmla="*/ 0 w 2"/>
              <a:gd name="T3" fmla="*/ 0 w 2"/>
              <a:gd name="T4" fmla="*/ 1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2" y="0"/>
                  <a:pt x="1" y="0"/>
                  <a:pt x="0" y="0"/>
                </a:cubicBezTo>
                <a:cubicBezTo>
                  <a:pt x="0" y="0"/>
                  <a:pt x="0" y="0"/>
                  <a:pt x="0" y="0"/>
                </a:cubicBezTo>
                <a:cubicBezTo>
                  <a:pt x="1" y="0"/>
                  <a:pt x="1" y="0"/>
                  <a:pt x="1" y="0"/>
                </a:cubicBezTo>
                <a:cubicBezTo>
                  <a:pt x="2" y="0"/>
                  <a:pt x="2" y="0"/>
                  <a:pt x="2" y="0"/>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41"/>
          <p:cNvSpPr>
            <a:spLocks/>
          </p:cNvSpPr>
          <p:nvPr/>
        </p:nvSpPr>
        <p:spPr bwMode="auto">
          <a:xfrm>
            <a:off x="4299661" y="5366337"/>
            <a:ext cx="233363" cy="139700"/>
          </a:xfrm>
          <a:custGeom>
            <a:avLst/>
            <a:gdLst>
              <a:gd name="T0" fmla="*/ 30 w 30"/>
              <a:gd name="T1" fmla="*/ 18 h 18"/>
              <a:gd name="T2" fmla="*/ 28 w 30"/>
              <a:gd name="T3" fmla="*/ 18 h 18"/>
              <a:gd name="T4" fmla="*/ 25 w 30"/>
              <a:gd name="T5" fmla="*/ 18 h 18"/>
              <a:gd name="T6" fmla="*/ 5 w 30"/>
              <a:gd name="T7" fmla="*/ 18 h 18"/>
              <a:gd name="T8" fmla="*/ 2 w 30"/>
              <a:gd name="T9" fmla="*/ 18 h 18"/>
              <a:gd name="T10" fmla="*/ 0 w 30"/>
              <a:gd name="T11" fmla="*/ 18 h 18"/>
              <a:gd name="T12" fmla="*/ 2 w 30"/>
              <a:gd name="T13" fmla="*/ 2 h 18"/>
              <a:gd name="T14" fmla="*/ 5 w 30"/>
              <a:gd name="T15" fmla="*/ 0 h 18"/>
              <a:gd name="T16" fmla="*/ 5 w 30"/>
              <a:gd name="T17" fmla="*/ 11 h 18"/>
              <a:gd name="T18" fmla="*/ 25 w 30"/>
              <a:gd name="T19" fmla="*/ 11 h 18"/>
              <a:gd name="T20" fmla="*/ 25 w 30"/>
              <a:gd name="T21" fmla="*/ 0 h 18"/>
              <a:gd name="T22" fmla="*/ 28 w 30"/>
              <a:gd name="T23" fmla="*/ 2 h 18"/>
              <a:gd name="T24" fmla="*/ 30 w 3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30" y="18"/>
                </a:moveTo>
                <a:cubicBezTo>
                  <a:pt x="28" y="18"/>
                  <a:pt x="28" y="18"/>
                  <a:pt x="28" y="18"/>
                </a:cubicBezTo>
                <a:cubicBezTo>
                  <a:pt x="25" y="18"/>
                  <a:pt x="25" y="18"/>
                  <a:pt x="25" y="18"/>
                </a:cubicBezTo>
                <a:cubicBezTo>
                  <a:pt x="5" y="18"/>
                  <a:pt x="5" y="18"/>
                  <a:pt x="5" y="18"/>
                </a:cubicBezTo>
                <a:cubicBezTo>
                  <a:pt x="2" y="18"/>
                  <a:pt x="2" y="18"/>
                  <a:pt x="2" y="18"/>
                </a:cubicBezTo>
                <a:cubicBezTo>
                  <a:pt x="0" y="18"/>
                  <a:pt x="0" y="18"/>
                  <a:pt x="0" y="18"/>
                </a:cubicBezTo>
                <a:cubicBezTo>
                  <a:pt x="2" y="11"/>
                  <a:pt x="2" y="9"/>
                  <a:pt x="2" y="2"/>
                </a:cubicBezTo>
                <a:cubicBezTo>
                  <a:pt x="5" y="0"/>
                  <a:pt x="5" y="0"/>
                  <a:pt x="5" y="0"/>
                </a:cubicBezTo>
                <a:cubicBezTo>
                  <a:pt x="5" y="11"/>
                  <a:pt x="5" y="11"/>
                  <a:pt x="5" y="11"/>
                </a:cubicBezTo>
                <a:cubicBezTo>
                  <a:pt x="25" y="11"/>
                  <a:pt x="25" y="11"/>
                  <a:pt x="25" y="11"/>
                </a:cubicBezTo>
                <a:cubicBezTo>
                  <a:pt x="25" y="0"/>
                  <a:pt x="25" y="0"/>
                  <a:pt x="25" y="0"/>
                </a:cubicBezTo>
                <a:cubicBezTo>
                  <a:pt x="28" y="2"/>
                  <a:pt x="28" y="2"/>
                  <a:pt x="28" y="2"/>
                </a:cubicBezTo>
                <a:cubicBezTo>
                  <a:pt x="28" y="9"/>
                  <a:pt x="28" y="11"/>
                  <a:pt x="30" y="18"/>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02"/>
          <p:cNvSpPr>
            <a:spLocks/>
          </p:cNvSpPr>
          <p:nvPr/>
        </p:nvSpPr>
        <p:spPr bwMode="auto">
          <a:xfrm>
            <a:off x="3537661" y="5258387"/>
            <a:ext cx="139700" cy="147638"/>
          </a:xfrm>
          <a:custGeom>
            <a:avLst/>
            <a:gdLst>
              <a:gd name="T0" fmla="*/ 3 w 18"/>
              <a:gd name="T1" fmla="*/ 0 h 19"/>
              <a:gd name="T2" fmla="*/ 14 w 18"/>
              <a:gd name="T3" fmla="*/ 0 h 19"/>
              <a:gd name="T4" fmla="*/ 16 w 18"/>
              <a:gd name="T5" fmla="*/ 13 h 19"/>
              <a:gd name="T6" fmla="*/ 17 w 18"/>
              <a:gd name="T7" fmla="*/ 14 h 19"/>
              <a:gd name="T8" fmla="*/ 18 w 18"/>
              <a:gd name="T9" fmla="*/ 14 h 19"/>
              <a:gd name="T10" fmla="*/ 16 w 18"/>
              <a:gd name="T11" fmla="*/ 19 h 19"/>
              <a:gd name="T12" fmla="*/ 1 w 18"/>
              <a:gd name="T13" fmla="*/ 18 h 19"/>
              <a:gd name="T14" fmla="*/ 0 w 18"/>
              <a:gd name="T15" fmla="*/ 14 h 19"/>
              <a:gd name="T16" fmla="*/ 0 w 18"/>
              <a:gd name="T17" fmla="*/ 14 h 19"/>
              <a:gd name="T18" fmla="*/ 2 w 18"/>
              <a:gd name="T19" fmla="*/ 13 h 19"/>
              <a:gd name="T20" fmla="*/ 3 w 1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3" y="0"/>
                </a:moveTo>
                <a:cubicBezTo>
                  <a:pt x="14" y="0"/>
                  <a:pt x="14" y="0"/>
                  <a:pt x="14" y="0"/>
                </a:cubicBezTo>
                <a:cubicBezTo>
                  <a:pt x="16" y="13"/>
                  <a:pt x="16" y="13"/>
                  <a:pt x="16" y="13"/>
                </a:cubicBezTo>
                <a:cubicBezTo>
                  <a:pt x="16" y="14"/>
                  <a:pt x="16" y="14"/>
                  <a:pt x="17" y="14"/>
                </a:cubicBezTo>
                <a:cubicBezTo>
                  <a:pt x="18" y="14"/>
                  <a:pt x="18" y="14"/>
                  <a:pt x="18" y="14"/>
                </a:cubicBezTo>
                <a:cubicBezTo>
                  <a:pt x="16" y="19"/>
                  <a:pt x="16" y="19"/>
                  <a:pt x="16" y="19"/>
                </a:cubicBezTo>
                <a:cubicBezTo>
                  <a:pt x="1" y="18"/>
                  <a:pt x="1" y="18"/>
                  <a:pt x="1" y="18"/>
                </a:cubicBezTo>
                <a:cubicBezTo>
                  <a:pt x="0" y="14"/>
                  <a:pt x="0" y="14"/>
                  <a:pt x="0" y="14"/>
                </a:cubicBezTo>
                <a:cubicBezTo>
                  <a:pt x="0" y="14"/>
                  <a:pt x="0" y="14"/>
                  <a:pt x="0" y="14"/>
                </a:cubicBezTo>
                <a:cubicBezTo>
                  <a:pt x="1" y="14"/>
                  <a:pt x="2" y="13"/>
                  <a:pt x="2" y="13"/>
                </a:cubicBezTo>
                <a:lnTo>
                  <a:pt x="3" y="0"/>
                </a:lnTo>
                <a:close/>
              </a:path>
            </a:pathLst>
          </a:custGeom>
          <a:solidFill>
            <a:srgbClr val="916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03"/>
          <p:cNvSpPr>
            <a:spLocks/>
          </p:cNvSpPr>
          <p:nvPr/>
        </p:nvSpPr>
        <p:spPr bwMode="auto">
          <a:xfrm>
            <a:off x="3537661" y="5280612"/>
            <a:ext cx="69850" cy="117475"/>
          </a:xfrm>
          <a:custGeom>
            <a:avLst/>
            <a:gdLst>
              <a:gd name="T0" fmla="*/ 9 w 9"/>
              <a:gd name="T1" fmla="*/ 15 h 15"/>
              <a:gd name="T2" fmla="*/ 1 w 9"/>
              <a:gd name="T3" fmla="*/ 15 h 15"/>
              <a:gd name="T4" fmla="*/ 0 w 9"/>
              <a:gd name="T5" fmla="*/ 11 h 15"/>
              <a:gd name="T6" fmla="*/ 0 w 9"/>
              <a:gd name="T7" fmla="*/ 11 h 15"/>
              <a:gd name="T8" fmla="*/ 2 w 9"/>
              <a:gd name="T9" fmla="*/ 10 h 15"/>
              <a:gd name="T10" fmla="*/ 3 w 9"/>
              <a:gd name="T11" fmla="*/ 0 h 15"/>
              <a:gd name="T12" fmla="*/ 9 w 9"/>
              <a:gd name="T13" fmla="*/ 0 h 15"/>
              <a:gd name="T14" fmla="*/ 9 w 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9" y="15"/>
                </a:moveTo>
                <a:cubicBezTo>
                  <a:pt x="1" y="15"/>
                  <a:pt x="1" y="15"/>
                  <a:pt x="1" y="15"/>
                </a:cubicBezTo>
                <a:cubicBezTo>
                  <a:pt x="0" y="11"/>
                  <a:pt x="0" y="11"/>
                  <a:pt x="0" y="11"/>
                </a:cubicBezTo>
                <a:cubicBezTo>
                  <a:pt x="0" y="11"/>
                  <a:pt x="0" y="11"/>
                  <a:pt x="0" y="11"/>
                </a:cubicBezTo>
                <a:cubicBezTo>
                  <a:pt x="1" y="11"/>
                  <a:pt x="2" y="10"/>
                  <a:pt x="2" y="10"/>
                </a:cubicBezTo>
                <a:cubicBezTo>
                  <a:pt x="3" y="0"/>
                  <a:pt x="3" y="0"/>
                  <a:pt x="3" y="0"/>
                </a:cubicBezTo>
                <a:cubicBezTo>
                  <a:pt x="9" y="0"/>
                  <a:pt x="9" y="0"/>
                  <a:pt x="9" y="0"/>
                </a:cubicBezTo>
                <a:lnTo>
                  <a:pt x="9" y="15"/>
                </a:lnTo>
                <a:close/>
              </a:path>
            </a:pathLst>
          </a:custGeom>
          <a:solidFill>
            <a:srgbClr val="856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04"/>
          <p:cNvSpPr>
            <a:spLocks/>
          </p:cNvSpPr>
          <p:nvPr/>
        </p:nvSpPr>
        <p:spPr bwMode="auto">
          <a:xfrm>
            <a:off x="3553536" y="5258387"/>
            <a:ext cx="101600" cy="107950"/>
          </a:xfrm>
          <a:custGeom>
            <a:avLst/>
            <a:gdLst>
              <a:gd name="T0" fmla="*/ 1 w 13"/>
              <a:gd name="T1" fmla="*/ 0 h 14"/>
              <a:gd name="T2" fmla="*/ 12 w 13"/>
              <a:gd name="T3" fmla="*/ 0 h 14"/>
              <a:gd name="T4" fmla="*/ 13 w 13"/>
              <a:gd name="T5" fmla="*/ 9 h 14"/>
              <a:gd name="T6" fmla="*/ 13 w 13"/>
              <a:gd name="T7" fmla="*/ 10 h 14"/>
              <a:gd name="T8" fmla="*/ 7 w 13"/>
              <a:gd name="T9" fmla="*/ 14 h 14"/>
              <a:gd name="T10" fmla="*/ 1 w 13"/>
              <a:gd name="T11" fmla="*/ 10 h 14"/>
              <a:gd name="T12" fmla="*/ 0 w 13"/>
              <a:gd name="T13" fmla="*/ 9 h 14"/>
              <a:gd name="T14" fmla="*/ 1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 y="0"/>
                </a:moveTo>
                <a:cubicBezTo>
                  <a:pt x="12" y="0"/>
                  <a:pt x="12" y="0"/>
                  <a:pt x="12" y="0"/>
                </a:cubicBezTo>
                <a:cubicBezTo>
                  <a:pt x="13" y="9"/>
                  <a:pt x="13" y="9"/>
                  <a:pt x="13" y="9"/>
                </a:cubicBezTo>
                <a:cubicBezTo>
                  <a:pt x="13" y="10"/>
                  <a:pt x="13" y="10"/>
                  <a:pt x="13" y="10"/>
                </a:cubicBezTo>
                <a:cubicBezTo>
                  <a:pt x="11" y="13"/>
                  <a:pt x="9" y="14"/>
                  <a:pt x="7" y="14"/>
                </a:cubicBezTo>
                <a:cubicBezTo>
                  <a:pt x="5" y="14"/>
                  <a:pt x="3" y="13"/>
                  <a:pt x="1" y="10"/>
                </a:cubicBezTo>
                <a:cubicBezTo>
                  <a:pt x="1" y="10"/>
                  <a:pt x="1" y="10"/>
                  <a:pt x="0" y="9"/>
                </a:cubicBezTo>
                <a:lnTo>
                  <a:pt x="1" y="0"/>
                </a:lnTo>
                <a:close/>
              </a:path>
            </a:pathLst>
          </a:custGeom>
          <a:solidFill>
            <a:srgbClr val="735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05"/>
          <p:cNvSpPr>
            <a:spLocks/>
          </p:cNvSpPr>
          <p:nvPr/>
        </p:nvSpPr>
        <p:spPr bwMode="auto">
          <a:xfrm>
            <a:off x="3515436" y="5125037"/>
            <a:ext cx="185738" cy="217488"/>
          </a:xfrm>
          <a:custGeom>
            <a:avLst/>
            <a:gdLst>
              <a:gd name="T0" fmla="*/ 12 w 24"/>
              <a:gd name="T1" fmla="*/ 28 h 28"/>
              <a:gd name="T2" fmla="*/ 5 w 24"/>
              <a:gd name="T3" fmla="*/ 24 h 28"/>
              <a:gd name="T4" fmla="*/ 1 w 24"/>
              <a:gd name="T5" fmla="*/ 15 h 28"/>
              <a:gd name="T6" fmla="*/ 1 w 24"/>
              <a:gd name="T7" fmla="*/ 14 h 28"/>
              <a:gd name="T8" fmla="*/ 1 w 24"/>
              <a:gd name="T9" fmla="*/ 14 h 28"/>
              <a:gd name="T10" fmla="*/ 1 w 24"/>
              <a:gd name="T11" fmla="*/ 14 h 28"/>
              <a:gd name="T12" fmla="*/ 12 w 24"/>
              <a:gd name="T13" fmla="*/ 0 h 28"/>
              <a:gd name="T14" fmla="*/ 22 w 24"/>
              <a:gd name="T15" fmla="*/ 14 h 28"/>
              <a:gd name="T16" fmla="*/ 22 w 24"/>
              <a:gd name="T17" fmla="*/ 14 h 28"/>
              <a:gd name="T18" fmla="*/ 22 w 24"/>
              <a:gd name="T19" fmla="*/ 14 h 28"/>
              <a:gd name="T20" fmla="*/ 22 w 24"/>
              <a:gd name="T21" fmla="*/ 15 h 28"/>
              <a:gd name="T22" fmla="*/ 19 w 24"/>
              <a:gd name="T23" fmla="*/ 24 h 28"/>
              <a:gd name="T24" fmla="*/ 12 w 24"/>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12" y="28"/>
                </a:moveTo>
                <a:cubicBezTo>
                  <a:pt x="9" y="28"/>
                  <a:pt x="7" y="26"/>
                  <a:pt x="5" y="24"/>
                </a:cubicBezTo>
                <a:cubicBezTo>
                  <a:pt x="3" y="21"/>
                  <a:pt x="1" y="18"/>
                  <a:pt x="1" y="15"/>
                </a:cubicBezTo>
                <a:cubicBezTo>
                  <a:pt x="1" y="14"/>
                  <a:pt x="1" y="14"/>
                  <a:pt x="1" y="14"/>
                </a:cubicBezTo>
                <a:cubicBezTo>
                  <a:pt x="1" y="14"/>
                  <a:pt x="1" y="14"/>
                  <a:pt x="1" y="14"/>
                </a:cubicBezTo>
                <a:cubicBezTo>
                  <a:pt x="1" y="14"/>
                  <a:pt x="1" y="14"/>
                  <a:pt x="1" y="14"/>
                </a:cubicBezTo>
                <a:cubicBezTo>
                  <a:pt x="1" y="6"/>
                  <a:pt x="0" y="0"/>
                  <a:pt x="12" y="0"/>
                </a:cubicBezTo>
                <a:cubicBezTo>
                  <a:pt x="24" y="0"/>
                  <a:pt x="22" y="6"/>
                  <a:pt x="22" y="14"/>
                </a:cubicBezTo>
                <a:cubicBezTo>
                  <a:pt x="22" y="14"/>
                  <a:pt x="22" y="14"/>
                  <a:pt x="22" y="14"/>
                </a:cubicBezTo>
                <a:cubicBezTo>
                  <a:pt x="22" y="14"/>
                  <a:pt x="22" y="14"/>
                  <a:pt x="22" y="14"/>
                </a:cubicBezTo>
                <a:cubicBezTo>
                  <a:pt x="22" y="15"/>
                  <a:pt x="22" y="15"/>
                  <a:pt x="22" y="15"/>
                </a:cubicBezTo>
                <a:cubicBezTo>
                  <a:pt x="22" y="18"/>
                  <a:pt x="21" y="21"/>
                  <a:pt x="19" y="24"/>
                </a:cubicBezTo>
                <a:cubicBezTo>
                  <a:pt x="17" y="26"/>
                  <a:pt x="14" y="28"/>
                  <a:pt x="12" y="28"/>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06"/>
          <p:cNvSpPr>
            <a:spLocks/>
          </p:cNvSpPr>
          <p:nvPr/>
        </p:nvSpPr>
        <p:spPr bwMode="auto">
          <a:xfrm>
            <a:off x="3523374" y="5172662"/>
            <a:ext cx="161925" cy="177800"/>
          </a:xfrm>
          <a:custGeom>
            <a:avLst/>
            <a:gdLst>
              <a:gd name="T0" fmla="*/ 4 w 21"/>
              <a:gd name="T1" fmla="*/ 19 h 23"/>
              <a:gd name="T2" fmla="*/ 11 w 21"/>
              <a:gd name="T3" fmla="*/ 23 h 23"/>
              <a:gd name="T4" fmla="*/ 18 w 21"/>
              <a:gd name="T5" fmla="*/ 19 h 23"/>
              <a:gd name="T6" fmla="*/ 21 w 21"/>
              <a:gd name="T7" fmla="*/ 10 h 23"/>
              <a:gd name="T8" fmla="*/ 21 w 21"/>
              <a:gd name="T9" fmla="*/ 7 h 23"/>
              <a:gd name="T10" fmla="*/ 20 w 21"/>
              <a:gd name="T11" fmla="*/ 4 h 23"/>
              <a:gd name="T12" fmla="*/ 20 w 21"/>
              <a:gd name="T13" fmla="*/ 1 h 23"/>
              <a:gd name="T14" fmla="*/ 15 w 21"/>
              <a:gd name="T15" fmla="*/ 1 h 23"/>
              <a:gd name="T16" fmla="*/ 11 w 21"/>
              <a:gd name="T17" fmla="*/ 2 h 23"/>
              <a:gd name="T18" fmla="*/ 7 w 21"/>
              <a:gd name="T19" fmla="*/ 1 h 23"/>
              <a:gd name="T20" fmla="*/ 7 w 21"/>
              <a:gd name="T21" fmla="*/ 1 h 23"/>
              <a:gd name="T22" fmla="*/ 2 w 21"/>
              <a:gd name="T23" fmla="*/ 1 h 23"/>
              <a:gd name="T24" fmla="*/ 1 w 21"/>
              <a:gd name="T25" fmla="*/ 4 h 23"/>
              <a:gd name="T26" fmla="*/ 1 w 21"/>
              <a:gd name="T27" fmla="*/ 7 h 23"/>
              <a:gd name="T28" fmla="*/ 0 w 21"/>
              <a:gd name="T29" fmla="*/ 10 h 23"/>
              <a:gd name="T30" fmla="*/ 4 w 21"/>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3">
                <a:moveTo>
                  <a:pt x="4" y="19"/>
                </a:moveTo>
                <a:cubicBezTo>
                  <a:pt x="6" y="21"/>
                  <a:pt x="8" y="23"/>
                  <a:pt x="11" y="23"/>
                </a:cubicBezTo>
                <a:cubicBezTo>
                  <a:pt x="13" y="23"/>
                  <a:pt x="16" y="21"/>
                  <a:pt x="18" y="19"/>
                </a:cubicBezTo>
                <a:cubicBezTo>
                  <a:pt x="20" y="16"/>
                  <a:pt x="21" y="13"/>
                  <a:pt x="21" y="10"/>
                </a:cubicBezTo>
                <a:cubicBezTo>
                  <a:pt x="21" y="7"/>
                  <a:pt x="21" y="7"/>
                  <a:pt x="21" y="7"/>
                </a:cubicBezTo>
                <a:cubicBezTo>
                  <a:pt x="20" y="6"/>
                  <a:pt x="20" y="5"/>
                  <a:pt x="20" y="4"/>
                </a:cubicBezTo>
                <a:cubicBezTo>
                  <a:pt x="20" y="3"/>
                  <a:pt x="20" y="2"/>
                  <a:pt x="20" y="1"/>
                </a:cubicBezTo>
                <a:cubicBezTo>
                  <a:pt x="19" y="0"/>
                  <a:pt x="17" y="0"/>
                  <a:pt x="15" y="1"/>
                </a:cubicBezTo>
                <a:cubicBezTo>
                  <a:pt x="14" y="1"/>
                  <a:pt x="12" y="2"/>
                  <a:pt x="11" y="2"/>
                </a:cubicBezTo>
                <a:cubicBezTo>
                  <a:pt x="9" y="2"/>
                  <a:pt x="8" y="1"/>
                  <a:pt x="7" y="1"/>
                </a:cubicBezTo>
                <a:cubicBezTo>
                  <a:pt x="7" y="1"/>
                  <a:pt x="7" y="1"/>
                  <a:pt x="7" y="1"/>
                </a:cubicBezTo>
                <a:cubicBezTo>
                  <a:pt x="5" y="0"/>
                  <a:pt x="3" y="0"/>
                  <a:pt x="2" y="1"/>
                </a:cubicBezTo>
                <a:cubicBezTo>
                  <a:pt x="1" y="2"/>
                  <a:pt x="1" y="3"/>
                  <a:pt x="1" y="4"/>
                </a:cubicBezTo>
                <a:cubicBezTo>
                  <a:pt x="1" y="5"/>
                  <a:pt x="1" y="6"/>
                  <a:pt x="1" y="7"/>
                </a:cubicBezTo>
                <a:cubicBezTo>
                  <a:pt x="0" y="10"/>
                  <a:pt x="0" y="10"/>
                  <a:pt x="0" y="10"/>
                </a:cubicBezTo>
                <a:cubicBezTo>
                  <a:pt x="0" y="13"/>
                  <a:pt x="2" y="16"/>
                  <a:pt x="4" y="19"/>
                </a:cubicBezTo>
                <a:close/>
              </a:path>
            </a:pathLst>
          </a:custGeom>
          <a:solidFill>
            <a:srgbClr val="AA8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307"/>
          <p:cNvSpPr>
            <a:spLocks/>
          </p:cNvSpPr>
          <p:nvPr/>
        </p:nvSpPr>
        <p:spPr bwMode="auto">
          <a:xfrm>
            <a:off x="3523374" y="5172662"/>
            <a:ext cx="84138" cy="177800"/>
          </a:xfrm>
          <a:custGeom>
            <a:avLst/>
            <a:gdLst>
              <a:gd name="T0" fmla="*/ 4 w 11"/>
              <a:gd name="T1" fmla="*/ 19 h 23"/>
              <a:gd name="T2" fmla="*/ 11 w 11"/>
              <a:gd name="T3" fmla="*/ 23 h 23"/>
              <a:gd name="T4" fmla="*/ 11 w 11"/>
              <a:gd name="T5" fmla="*/ 2 h 23"/>
              <a:gd name="T6" fmla="*/ 7 w 11"/>
              <a:gd name="T7" fmla="*/ 1 h 23"/>
              <a:gd name="T8" fmla="*/ 7 w 11"/>
              <a:gd name="T9" fmla="*/ 1 h 23"/>
              <a:gd name="T10" fmla="*/ 2 w 11"/>
              <a:gd name="T11" fmla="*/ 1 h 23"/>
              <a:gd name="T12" fmla="*/ 1 w 11"/>
              <a:gd name="T13" fmla="*/ 4 h 23"/>
              <a:gd name="T14" fmla="*/ 1 w 11"/>
              <a:gd name="T15" fmla="*/ 7 h 23"/>
              <a:gd name="T16" fmla="*/ 0 w 11"/>
              <a:gd name="T17" fmla="*/ 10 h 23"/>
              <a:gd name="T18" fmla="*/ 4 w 11"/>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3">
                <a:moveTo>
                  <a:pt x="4" y="19"/>
                </a:moveTo>
                <a:cubicBezTo>
                  <a:pt x="6" y="21"/>
                  <a:pt x="8" y="23"/>
                  <a:pt x="11" y="23"/>
                </a:cubicBezTo>
                <a:cubicBezTo>
                  <a:pt x="11" y="2"/>
                  <a:pt x="11" y="2"/>
                  <a:pt x="11" y="2"/>
                </a:cubicBezTo>
                <a:cubicBezTo>
                  <a:pt x="9" y="2"/>
                  <a:pt x="8" y="1"/>
                  <a:pt x="7" y="1"/>
                </a:cubicBezTo>
                <a:cubicBezTo>
                  <a:pt x="7" y="1"/>
                  <a:pt x="7" y="1"/>
                  <a:pt x="7" y="1"/>
                </a:cubicBezTo>
                <a:cubicBezTo>
                  <a:pt x="5" y="0"/>
                  <a:pt x="3" y="0"/>
                  <a:pt x="2" y="1"/>
                </a:cubicBezTo>
                <a:cubicBezTo>
                  <a:pt x="1" y="2"/>
                  <a:pt x="1" y="3"/>
                  <a:pt x="1" y="4"/>
                </a:cubicBezTo>
                <a:cubicBezTo>
                  <a:pt x="1" y="5"/>
                  <a:pt x="1" y="6"/>
                  <a:pt x="1" y="7"/>
                </a:cubicBezTo>
                <a:cubicBezTo>
                  <a:pt x="0" y="10"/>
                  <a:pt x="0" y="10"/>
                  <a:pt x="0" y="10"/>
                </a:cubicBezTo>
                <a:cubicBezTo>
                  <a:pt x="0" y="13"/>
                  <a:pt x="2" y="16"/>
                  <a:pt x="4" y="19"/>
                </a:cubicBezTo>
                <a:close/>
              </a:path>
            </a:pathLst>
          </a:custGeom>
          <a:solidFill>
            <a:srgbClr val="977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308"/>
          <p:cNvSpPr>
            <a:spLocks/>
          </p:cNvSpPr>
          <p:nvPr/>
        </p:nvSpPr>
        <p:spPr bwMode="auto">
          <a:xfrm>
            <a:off x="3451936" y="5358399"/>
            <a:ext cx="311150" cy="147638"/>
          </a:xfrm>
          <a:custGeom>
            <a:avLst/>
            <a:gdLst>
              <a:gd name="T0" fmla="*/ 13 w 40"/>
              <a:gd name="T1" fmla="*/ 0 h 19"/>
              <a:gd name="T2" fmla="*/ 0 w 40"/>
              <a:gd name="T3" fmla="*/ 9 h 19"/>
              <a:gd name="T4" fmla="*/ 0 w 40"/>
              <a:gd name="T5" fmla="*/ 15 h 19"/>
              <a:gd name="T6" fmla="*/ 3 w 40"/>
              <a:gd name="T7" fmla="*/ 19 h 19"/>
              <a:gd name="T8" fmla="*/ 36 w 40"/>
              <a:gd name="T9" fmla="*/ 19 h 19"/>
              <a:gd name="T10" fmla="*/ 40 w 40"/>
              <a:gd name="T11" fmla="*/ 16 h 19"/>
              <a:gd name="T12" fmla="*/ 40 w 40"/>
              <a:gd name="T13" fmla="*/ 9 h 19"/>
              <a:gd name="T14" fmla="*/ 27 w 40"/>
              <a:gd name="T15" fmla="*/ 0 h 19"/>
              <a:gd name="T16" fmla="*/ 13 w 4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13" y="0"/>
                </a:moveTo>
                <a:cubicBezTo>
                  <a:pt x="8" y="3"/>
                  <a:pt x="0" y="3"/>
                  <a:pt x="0" y="9"/>
                </a:cubicBezTo>
                <a:cubicBezTo>
                  <a:pt x="0" y="11"/>
                  <a:pt x="0" y="13"/>
                  <a:pt x="0" y="15"/>
                </a:cubicBezTo>
                <a:cubicBezTo>
                  <a:pt x="0" y="17"/>
                  <a:pt x="1" y="19"/>
                  <a:pt x="3" y="19"/>
                </a:cubicBezTo>
                <a:cubicBezTo>
                  <a:pt x="14" y="19"/>
                  <a:pt x="25" y="19"/>
                  <a:pt x="36" y="19"/>
                </a:cubicBezTo>
                <a:cubicBezTo>
                  <a:pt x="38" y="19"/>
                  <a:pt x="40" y="17"/>
                  <a:pt x="40" y="16"/>
                </a:cubicBezTo>
                <a:cubicBezTo>
                  <a:pt x="40" y="9"/>
                  <a:pt x="40" y="9"/>
                  <a:pt x="40" y="9"/>
                </a:cubicBezTo>
                <a:cubicBezTo>
                  <a:pt x="40" y="3"/>
                  <a:pt x="31" y="3"/>
                  <a:pt x="27" y="0"/>
                </a:cubicBezTo>
                <a:cubicBezTo>
                  <a:pt x="22" y="3"/>
                  <a:pt x="19" y="4"/>
                  <a:pt x="13" y="0"/>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309"/>
          <p:cNvSpPr>
            <a:spLocks/>
          </p:cNvSpPr>
          <p:nvPr/>
        </p:nvSpPr>
        <p:spPr bwMode="auto">
          <a:xfrm>
            <a:off x="3545599" y="5358399"/>
            <a:ext cx="125413" cy="47625"/>
          </a:xfrm>
          <a:custGeom>
            <a:avLst/>
            <a:gdLst>
              <a:gd name="T0" fmla="*/ 0 w 16"/>
              <a:gd name="T1" fmla="*/ 0 h 6"/>
              <a:gd name="T2" fmla="*/ 8 w 16"/>
              <a:gd name="T3" fmla="*/ 5 h 6"/>
              <a:gd name="T4" fmla="*/ 16 w 16"/>
              <a:gd name="T5" fmla="*/ 0 h 6"/>
              <a:gd name="T6" fmla="*/ 16 w 16"/>
              <a:gd name="T7" fmla="*/ 0 h 6"/>
              <a:gd name="T8" fmla="*/ 8 w 16"/>
              <a:gd name="T9" fmla="*/ 6 h 6"/>
              <a:gd name="T10" fmla="*/ 0 w 16"/>
              <a:gd name="T11" fmla="*/ 0 h 6"/>
            </a:gdLst>
            <a:ahLst/>
            <a:cxnLst>
              <a:cxn ang="0">
                <a:pos x="T0" y="T1"/>
              </a:cxn>
              <a:cxn ang="0">
                <a:pos x="T2" y="T3"/>
              </a:cxn>
              <a:cxn ang="0">
                <a:pos x="T4" y="T5"/>
              </a:cxn>
              <a:cxn ang="0">
                <a:pos x="T6" y="T7"/>
              </a:cxn>
              <a:cxn ang="0">
                <a:pos x="T8" y="T9"/>
              </a:cxn>
              <a:cxn ang="0">
                <a:pos x="T10" y="T11"/>
              </a:cxn>
            </a:cxnLst>
            <a:rect l="0" t="0" r="r" b="b"/>
            <a:pathLst>
              <a:path w="16" h="6">
                <a:moveTo>
                  <a:pt x="0" y="0"/>
                </a:moveTo>
                <a:cubicBezTo>
                  <a:pt x="1" y="3"/>
                  <a:pt x="4" y="5"/>
                  <a:pt x="8" y="5"/>
                </a:cubicBezTo>
                <a:cubicBezTo>
                  <a:pt x="12" y="5"/>
                  <a:pt x="15" y="3"/>
                  <a:pt x="16" y="0"/>
                </a:cubicBezTo>
                <a:cubicBezTo>
                  <a:pt x="16" y="0"/>
                  <a:pt x="16" y="0"/>
                  <a:pt x="16" y="0"/>
                </a:cubicBezTo>
                <a:cubicBezTo>
                  <a:pt x="15" y="3"/>
                  <a:pt x="12" y="6"/>
                  <a:pt x="8" y="6"/>
                </a:cubicBezTo>
                <a:cubicBezTo>
                  <a:pt x="4" y="6"/>
                  <a:pt x="1" y="3"/>
                  <a:pt x="0" y="0"/>
                </a:cubicBezTo>
                <a:close/>
              </a:path>
            </a:pathLst>
          </a:custGeom>
          <a:solidFill>
            <a:srgbClr val="DA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310"/>
          <p:cNvSpPr>
            <a:spLocks/>
          </p:cNvSpPr>
          <p:nvPr/>
        </p:nvSpPr>
        <p:spPr bwMode="auto">
          <a:xfrm>
            <a:off x="3451936" y="5366337"/>
            <a:ext cx="311150" cy="139700"/>
          </a:xfrm>
          <a:custGeom>
            <a:avLst/>
            <a:gdLst>
              <a:gd name="T0" fmla="*/ 10 w 40"/>
              <a:gd name="T1" fmla="*/ 0 h 18"/>
              <a:gd name="T2" fmla="*/ 0 w 40"/>
              <a:gd name="T3" fmla="*/ 8 h 18"/>
              <a:gd name="T4" fmla="*/ 0 w 40"/>
              <a:gd name="T5" fmla="*/ 14 h 18"/>
              <a:gd name="T6" fmla="*/ 3 w 40"/>
              <a:gd name="T7" fmla="*/ 18 h 18"/>
              <a:gd name="T8" fmla="*/ 20 w 40"/>
              <a:gd name="T9" fmla="*/ 18 h 18"/>
              <a:gd name="T10" fmla="*/ 36 w 40"/>
              <a:gd name="T11" fmla="*/ 18 h 18"/>
              <a:gd name="T12" fmla="*/ 40 w 40"/>
              <a:gd name="T13" fmla="*/ 15 h 18"/>
              <a:gd name="T14" fmla="*/ 40 w 40"/>
              <a:gd name="T15" fmla="*/ 8 h 18"/>
              <a:gd name="T16" fmla="*/ 29 w 40"/>
              <a:gd name="T17" fmla="*/ 0 h 18"/>
              <a:gd name="T18" fmla="*/ 20 w 40"/>
              <a:gd name="T19" fmla="*/ 6 h 18"/>
              <a:gd name="T20" fmla="*/ 10 w 40"/>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8">
                <a:moveTo>
                  <a:pt x="10" y="0"/>
                </a:moveTo>
                <a:cubicBezTo>
                  <a:pt x="6" y="1"/>
                  <a:pt x="0" y="2"/>
                  <a:pt x="0" y="8"/>
                </a:cubicBezTo>
                <a:cubicBezTo>
                  <a:pt x="0" y="10"/>
                  <a:pt x="0" y="12"/>
                  <a:pt x="0" y="14"/>
                </a:cubicBezTo>
                <a:cubicBezTo>
                  <a:pt x="0" y="16"/>
                  <a:pt x="1" y="18"/>
                  <a:pt x="3" y="18"/>
                </a:cubicBezTo>
                <a:cubicBezTo>
                  <a:pt x="20" y="18"/>
                  <a:pt x="20" y="18"/>
                  <a:pt x="20" y="18"/>
                </a:cubicBezTo>
                <a:cubicBezTo>
                  <a:pt x="36" y="18"/>
                  <a:pt x="36" y="18"/>
                  <a:pt x="36" y="18"/>
                </a:cubicBezTo>
                <a:cubicBezTo>
                  <a:pt x="38" y="18"/>
                  <a:pt x="40" y="16"/>
                  <a:pt x="40" y="15"/>
                </a:cubicBezTo>
                <a:cubicBezTo>
                  <a:pt x="40" y="12"/>
                  <a:pt x="40" y="10"/>
                  <a:pt x="40" y="8"/>
                </a:cubicBezTo>
                <a:cubicBezTo>
                  <a:pt x="40" y="2"/>
                  <a:pt x="34" y="1"/>
                  <a:pt x="29" y="0"/>
                </a:cubicBezTo>
                <a:cubicBezTo>
                  <a:pt x="27" y="4"/>
                  <a:pt x="23" y="6"/>
                  <a:pt x="20" y="6"/>
                </a:cubicBezTo>
                <a:cubicBezTo>
                  <a:pt x="16" y="6"/>
                  <a:pt x="13" y="4"/>
                  <a:pt x="10" y="0"/>
                </a:cubicBezTo>
                <a:close/>
              </a:path>
            </a:pathLst>
          </a:custGeom>
          <a:solidFill>
            <a:srgbClr val="298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311"/>
          <p:cNvSpPr>
            <a:spLocks/>
          </p:cNvSpPr>
          <p:nvPr/>
        </p:nvSpPr>
        <p:spPr bwMode="auto">
          <a:xfrm>
            <a:off x="3515436" y="5358399"/>
            <a:ext cx="177800" cy="69850"/>
          </a:xfrm>
          <a:custGeom>
            <a:avLst/>
            <a:gdLst>
              <a:gd name="T0" fmla="*/ 2 w 23"/>
              <a:gd name="T1" fmla="*/ 0 h 9"/>
              <a:gd name="T2" fmla="*/ 0 w 23"/>
              <a:gd name="T3" fmla="*/ 1 h 9"/>
              <a:gd name="T4" fmla="*/ 12 w 23"/>
              <a:gd name="T5" fmla="*/ 9 h 9"/>
              <a:gd name="T6" fmla="*/ 23 w 23"/>
              <a:gd name="T7" fmla="*/ 1 h 9"/>
              <a:gd name="T8" fmla="*/ 21 w 23"/>
              <a:gd name="T9" fmla="*/ 0 h 9"/>
              <a:gd name="T10" fmla="*/ 12 w 23"/>
              <a:gd name="T11" fmla="*/ 7 h 9"/>
              <a:gd name="T12" fmla="*/ 2 w 2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 y="0"/>
                </a:moveTo>
                <a:cubicBezTo>
                  <a:pt x="2" y="1"/>
                  <a:pt x="1" y="1"/>
                  <a:pt x="0" y="1"/>
                </a:cubicBezTo>
                <a:cubicBezTo>
                  <a:pt x="4" y="7"/>
                  <a:pt x="9" y="9"/>
                  <a:pt x="12" y="9"/>
                </a:cubicBezTo>
                <a:cubicBezTo>
                  <a:pt x="15" y="9"/>
                  <a:pt x="20" y="7"/>
                  <a:pt x="23" y="1"/>
                </a:cubicBezTo>
                <a:cubicBezTo>
                  <a:pt x="23" y="1"/>
                  <a:pt x="22" y="1"/>
                  <a:pt x="21" y="0"/>
                </a:cubicBezTo>
                <a:cubicBezTo>
                  <a:pt x="19" y="5"/>
                  <a:pt x="15" y="7"/>
                  <a:pt x="12" y="7"/>
                </a:cubicBezTo>
                <a:cubicBezTo>
                  <a:pt x="8" y="7"/>
                  <a:pt x="5" y="5"/>
                  <a:pt x="2"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 name="图示 1"/>
          <p:cNvGraphicFramePr/>
          <p:nvPr>
            <p:extLst/>
          </p:nvPr>
        </p:nvGraphicFramePr>
        <p:xfrm>
          <a:off x="5452535" y="300779"/>
          <a:ext cx="6671732" cy="632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544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8"/>
          <p:cNvSpPr>
            <a:spLocks noChangeArrowheads="1"/>
          </p:cNvSpPr>
          <p:nvPr/>
        </p:nvSpPr>
        <p:spPr bwMode="auto">
          <a:xfrm>
            <a:off x="1495660" y="1603176"/>
            <a:ext cx="268816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时效类问题</a:t>
            </a:r>
            <a:endParaRPr lang="en-US" altLang="zh-CN" b="1"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物流详情异常</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查件、催派</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超时没有揽收信息</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配送延迟</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9" name="Rectangle 39"/>
          <p:cNvSpPr>
            <a:spLocks noChangeArrowheads="1"/>
          </p:cNvSpPr>
          <p:nvPr/>
        </p:nvSpPr>
        <p:spPr bwMode="auto">
          <a:xfrm>
            <a:off x="1495660" y="4083120"/>
            <a:ext cx="2688167" cy="234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其他咨询类问题</a:t>
            </a:r>
            <a:endParaRPr lang="en-US" altLang="zh-CN" b="1"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发货后需要配送截单</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通知更改买家信息</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需提供举证（签收底单等）</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查派件网点信息</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转件</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转单</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配送端其他问题</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0" name="Rectangle 40"/>
          <p:cNvSpPr>
            <a:spLocks noChangeArrowheads="1"/>
          </p:cNvSpPr>
          <p:nvPr/>
        </p:nvSpPr>
        <p:spPr bwMode="auto">
          <a:xfrm>
            <a:off x="7857383" y="1603176"/>
            <a:ext cx="29868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服务类问题</a:t>
            </a:r>
            <a:endParaRPr lang="en-US" altLang="zh-CN" b="1"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派件员服务态度差</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不给用户送货上门</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配送额外收费</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不给用户开箱验货</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系统显示签收，买家实际未收到</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11" name="Rectangle 41"/>
          <p:cNvSpPr>
            <a:spLocks noChangeArrowheads="1"/>
          </p:cNvSpPr>
          <p:nvPr/>
        </p:nvSpPr>
        <p:spPr bwMode="auto">
          <a:xfrm>
            <a:off x="7858427" y="4969516"/>
            <a:ext cx="268816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货物类问题</a:t>
            </a:r>
            <a:endParaRPr lang="en-US" altLang="zh-CN" b="1"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货物破损（咨询）</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货物丢件（咨询）</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发货错误-快递错分</a:t>
            </a:r>
          </a:p>
          <a:p>
            <a:pPr>
              <a:lnSpc>
                <a:spcPct val="120000"/>
              </a:lnSpc>
            </a:pPr>
            <a:r>
              <a:rPr lang="zh-CN" altLang="en-US" sz="1600" dirty="0" smtClean="0">
                <a:solidFill>
                  <a:prstClr val="black"/>
                </a:solidFill>
                <a:latin typeface="微软雅黑" panose="020B0503020204020204" pitchFamily="34" charset="-122"/>
                <a:ea typeface="微软雅黑" panose="020B0503020204020204" pitchFamily="34" charset="-122"/>
              </a:rPr>
              <a:t>催退-退货催入库</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941362" y="2078181"/>
            <a:ext cx="3452270" cy="3369461"/>
            <a:chOff x="790945" y="1312819"/>
            <a:chExt cx="807448" cy="813612"/>
          </a:xfrm>
        </p:grpSpPr>
        <p:sp>
          <p:nvSpPr>
            <p:cNvPr id="20" name="Rectangle 439"/>
            <p:cNvSpPr>
              <a:spLocks noChangeArrowheads="1"/>
            </p:cNvSpPr>
            <p:nvPr/>
          </p:nvSpPr>
          <p:spPr bwMode="auto">
            <a:xfrm>
              <a:off x="790945" y="1312819"/>
              <a:ext cx="807448" cy="813612"/>
            </a:xfrm>
            <a:prstGeom prst="rect">
              <a:avLst/>
            </a:prstGeom>
            <a:solidFill>
              <a:srgbClr val="50BFD8"/>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40"/>
            <p:cNvSpPr>
              <a:spLocks noEditPoints="1"/>
            </p:cNvSpPr>
            <p:nvPr/>
          </p:nvSpPr>
          <p:spPr bwMode="auto">
            <a:xfrm>
              <a:off x="818682" y="1577859"/>
              <a:ext cx="736566" cy="295859"/>
            </a:xfrm>
            <a:custGeom>
              <a:avLst/>
              <a:gdLst>
                <a:gd name="T0" fmla="*/ 205 w 212"/>
                <a:gd name="T1" fmla="*/ 0 h 85"/>
                <a:gd name="T2" fmla="*/ 195 w 212"/>
                <a:gd name="T3" fmla="*/ 0 h 85"/>
                <a:gd name="T4" fmla="*/ 195 w 212"/>
                <a:gd name="T5" fmla="*/ 60 h 85"/>
                <a:gd name="T6" fmla="*/ 71 w 212"/>
                <a:gd name="T7" fmla="*/ 60 h 85"/>
                <a:gd name="T8" fmla="*/ 71 w 212"/>
                <a:gd name="T9" fmla="*/ 12 h 85"/>
                <a:gd name="T10" fmla="*/ 57 w 212"/>
                <a:gd name="T11" fmla="*/ 11 h 85"/>
                <a:gd name="T12" fmla="*/ 35 w 212"/>
                <a:gd name="T13" fmla="*/ 11 h 85"/>
                <a:gd name="T14" fmla="*/ 19 w 212"/>
                <a:gd name="T15" fmla="*/ 23 h 85"/>
                <a:gd name="T16" fmla="*/ 5 w 212"/>
                <a:gd name="T17" fmla="*/ 43 h 85"/>
                <a:gd name="T18" fmla="*/ 1 w 212"/>
                <a:gd name="T19" fmla="*/ 57 h 85"/>
                <a:gd name="T20" fmla="*/ 1 w 212"/>
                <a:gd name="T21" fmla="*/ 76 h 85"/>
                <a:gd name="T22" fmla="*/ 8 w 212"/>
                <a:gd name="T23" fmla="*/ 85 h 85"/>
                <a:gd name="T24" fmla="*/ 23 w 212"/>
                <a:gd name="T25" fmla="*/ 85 h 85"/>
                <a:gd name="T26" fmla="*/ 27 w 212"/>
                <a:gd name="T27" fmla="*/ 85 h 85"/>
                <a:gd name="T28" fmla="*/ 39 w 212"/>
                <a:gd name="T29" fmla="*/ 73 h 85"/>
                <a:gd name="T30" fmla="*/ 52 w 212"/>
                <a:gd name="T31" fmla="*/ 85 h 85"/>
                <a:gd name="T32" fmla="*/ 66 w 212"/>
                <a:gd name="T33" fmla="*/ 85 h 85"/>
                <a:gd name="T34" fmla="*/ 66 w 212"/>
                <a:gd name="T35" fmla="*/ 75 h 85"/>
                <a:gd name="T36" fmla="*/ 143 w 212"/>
                <a:gd name="T37" fmla="*/ 75 h 85"/>
                <a:gd name="T38" fmla="*/ 151 w 212"/>
                <a:gd name="T39" fmla="*/ 72 h 85"/>
                <a:gd name="T40" fmla="*/ 158 w 212"/>
                <a:gd name="T41" fmla="*/ 75 h 85"/>
                <a:gd name="T42" fmla="*/ 171 w 212"/>
                <a:gd name="T43" fmla="*/ 75 h 85"/>
                <a:gd name="T44" fmla="*/ 179 w 212"/>
                <a:gd name="T45" fmla="*/ 73 h 85"/>
                <a:gd name="T46" fmla="*/ 186 w 212"/>
                <a:gd name="T47" fmla="*/ 75 h 85"/>
                <a:gd name="T48" fmla="*/ 196 w 212"/>
                <a:gd name="T49" fmla="*/ 75 h 85"/>
                <a:gd name="T50" fmla="*/ 196 w 212"/>
                <a:gd name="T51" fmla="*/ 84 h 85"/>
                <a:gd name="T52" fmla="*/ 211 w 212"/>
                <a:gd name="T53" fmla="*/ 84 h 85"/>
                <a:gd name="T54" fmla="*/ 211 w 212"/>
                <a:gd name="T55" fmla="*/ 9 h 85"/>
                <a:gd name="T56" fmla="*/ 205 w 212"/>
                <a:gd name="T57" fmla="*/ 0 h 85"/>
                <a:gd name="T58" fmla="*/ 55 w 212"/>
                <a:gd name="T59" fmla="*/ 49 h 85"/>
                <a:gd name="T60" fmla="*/ 19 w 212"/>
                <a:gd name="T61" fmla="*/ 49 h 85"/>
                <a:gd name="T62" fmla="*/ 19 w 212"/>
                <a:gd name="T63" fmla="*/ 40 h 85"/>
                <a:gd name="T64" fmla="*/ 35 w 212"/>
                <a:gd name="T65" fmla="*/ 21 h 85"/>
                <a:gd name="T66" fmla="*/ 55 w 212"/>
                <a:gd name="T67" fmla="*/ 21 h 85"/>
                <a:gd name="T68" fmla="*/ 55 w 212"/>
                <a:gd name="T69"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85">
                  <a:moveTo>
                    <a:pt x="205" y="0"/>
                  </a:moveTo>
                  <a:cubicBezTo>
                    <a:pt x="197" y="0"/>
                    <a:pt x="195" y="0"/>
                    <a:pt x="195" y="0"/>
                  </a:cubicBezTo>
                  <a:cubicBezTo>
                    <a:pt x="195" y="60"/>
                    <a:pt x="195" y="60"/>
                    <a:pt x="195" y="60"/>
                  </a:cubicBezTo>
                  <a:cubicBezTo>
                    <a:pt x="71" y="60"/>
                    <a:pt x="71" y="60"/>
                    <a:pt x="71" y="60"/>
                  </a:cubicBezTo>
                  <a:cubicBezTo>
                    <a:pt x="71" y="12"/>
                    <a:pt x="71" y="12"/>
                    <a:pt x="71" y="12"/>
                  </a:cubicBezTo>
                  <a:cubicBezTo>
                    <a:pt x="57" y="11"/>
                    <a:pt x="57" y="11"/>
                    <a:pt x="57" y="11"/>
                  </a:cubicBezTo>
                  <a:cubicBezTo>
                    <a:pt x="35" y="11"/>
                    <a:pt x="35" y="11"/>
                    <a:pt x="35" y="11"/>
                  </a:cubicBezTo>
                  <a:cubicBezTo>
                    <a:pt x="35" y="11"/>
                    <a:pt x="29" y="11"/>
                    <a:pt x="19" y="23"/>
                  </a:cubicBezTo>
                  <a:cubicBezTo>
                    <a:pt x="10" y="35"/>
                    <a:pt x="5" y="43"/>
                    <a:pt x="5" y="43"/>
                  </a:cubicBezTo>
                  <a:cubicBezTo>
                    <a:pt x="5" y="43"/>
                    <a:pt x="1" y="49"/>
                    <a:pt x="1" y="57"/>
                  </a:cubicBezTo>
                  <a:cubicBezTo>
                    <a:pt x="1" y="65"/>
                    <a:pt x="1" y="76"/>
                    <a:pt x="1" y="76"/>
                  </a:cubicBezTo>
                  <a:cubicBezTo>
                    <a:pt x="1" y="76"/>
                    <a:pt x="0" y="85"/>
                    <a:pt x="8" y="85"/>
                  </a:cubicBezTo>
                  <a:cubicBezTo>
                    <a:pt x="15" y="85"/>
                    <a:pt x="23" y="85"/>
                    <a:pt x="23" y="85"/>
                  </a:cubicBezTo>
                  <a:cubicBezTo>
                    <a:pt x="27" y="85"/>
                    <a:pt x="27" y="85"/>
                    <a:pt x="27" y="85"/>
                  </a:cubicBezTo>
                  <a:cubicBezTo>
                    <a:pt x="27" y="78"/>
                    <a:pt x="32" y="73"/>
                    <a:pt x="39" y="73"/>
                  </a:cubicBezTo>
                  <a:cubicBezTo>
                    <a:pt x="47" y="73"/>
                    <a:pt x="52" y="78"/>
                    <a:pt x="52" y="85"/>
                  </a:cubicBezTo>
                  <a:cubicBezTo>
                    <a:pt x="66" y="85"/>
                    <a:pt x="66" y="85"/>
                    <a:pt x="66" y="85"/>
                  </a:cubicBezTo>
                  <a:cubicBezTo>
                    <a:pt x="66" y="75"/>
                    <a:pt x="66" y="75"/>
                    <a:pt x="66" y="75"/>
                  </a:cubicBezTo>
                  <a:cubicBezTo>
                    <a:pt x="143" y="75"/>
                    <a:pt x="143" y="75"/>
                    <a:pt x="143" y="75"/>
                  </a:cubicBezTo>
                  <a:cubicBezTo>
                    <a:pt x="145" y="73"/>
                    <a:pt x="148" y="72"/>
                    <a:pt x="151" y="72"/>
                  </a:cubicBezTo>
                  <a:cubicBezTo>
                    <a:pt x="153" y="72"/>
                    <a:pt x="156" y="73"/>
                    <a:pt x="158" y="75"/>
                  </a:cubicBezTo>
                  <a:cubicBezTo>
                    <a:pt x="171" y="75"/>
                    <a:pt x="171" y="75"/>
                    <a:pt x="171" y="75"/>
                  </a:cubicBezTo>
                  <a:cubicBezTo>
                    <a:pt x="174" y="73"/>
                    <a:pt x="176" y="73"/>
                    <a:pt x="179" y="73"/>
                  </a:cubicBezTo>
                  <a:cubicBezTo>
                    <a:pt x="182" y="73"/>
                    <a:pt x="184" y="73"/>
                    <a:pt x="186" y="75"/>
                  </a:cubicBezTo>
                  <a:cubicBezTo>
                    <a:pt x="196" y="75"/>
                    <a:pt x="196" y="75"/>
                    <a:pt x="196" y="75"/>
                  </a:cubicBezTo>
                  <a:cubicBezTo>
                    <a:pt x="196" y="84"/>
                    <a:pt x="196" y="84"/>
                    <a:pt x="196" y="84"/>
                  </a:cubicBezTo>
                  <a:cubicBezTo>
                    <a:pt x="211" y="84"/>
                    <a:pt x="211" y="84"/>
                    <a:pt x="211" y="84"/>
                  </a:cubicBezTo>
                  <a:cubicBezTo>
                    <a:pt x="211" y="9"/>
                    <a:pt x="211" y="9"/>
                    <a:pt x="211" y="9"/>
                  </a:cubicBezTo>
                  <a:cubicBezTo>
                    <a:pt x="211" y="9"/>
                    <a:pt x="212" y="0"/>
                    <a:pt x="205" y="0"/>
                  </a:cubicBezTo>
                  <a:close/>
                  <a:moveTo>
                    <a:pt x="55" y="49"/>
                  </a:moveTo>
                  <a:cubicBezTo>
                    <a:pt x="19" y="49"/>
                    <a:pt x="19" y="49"/>
                    <a:pt x="19" y="49"/>
                  </a:cubicBezTo>
                  <a:cubicBezTo>
                    <a:pt x="19" y="40"/>
                    <a:pt x="19" y="40"/>
                    <a:pt x="19" y="40"/>
                  </a:cubicBezTo>
                  <a:cubicBezTo>
                    <a:pt x="35" y="21"/>
                    <a:pt x="35" y="21"/>
                    <a:pt x="35" y="21"/>
                  </a:cubicBezTo>
                  <a:cubicBezTo>
                    <a:pt x="55" y="21"/>
                    <a:pt x="55" y="21"/>
                    <a:pt x="55" y="21"/>
                  </a:cubicBezTo>
                  <a:lnTo>
                    <a:pt x="5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41"/>
            <p:cNvSpPr>
              <a:spLocks noEditPoints="1"/>
            </p:cNvSpPr>
            <p:nvPr/>
          </p:nvSpPr>
          <p:spPr bwMode="auto">
            <a:xfrm>
              <a:off x="1407318" y="1842900"/>
              <a:ext cx="64719" cy="61637"/>
            </a:xfrm>
            <a:custGeom>
              <a:avLst/>
              <a:gdLst>
                <a:gd name="T0" fmla="*/ 9 w 18"/>
                <a:gd name="T1" fmla="*/ 0 h 18"/>
                <a:gd name="T2" fmla="*/ 0 w 18"/>
                <a:gd name="T3" fmla="*/ 9 h 18"/>
                <a:gd name="T4" fmla="*/ 9 w 18"/>
                <a:gd name="T5" fmla="*/ 18 h 18"/>
                <a:gd name="T6" fmla="*/ 18 w 18"/>
                <a:gd name="T7" fmla="*/ 9 h 18"/>
                <a:gd name="T8" fmla="*/ 9 w 18"/>
                <a:gd name="T9" fmla="*/ 0 h 18"/>
                <a:gd name="T10" fmla="*/ 9 w 18"/>
                <a:gd name="T11" fmla="*/ 14 h 18"/>
                <a:gd name="T12" fmla="*/ 5 w 18"/>
                <a:gd name="T13" fmla="*/ 9 h 18"/>
                <a:gd name="T14" fmla="*/ 9 w 18"/>
                <a:gd name="T15" fmla="*/ 5 h 18"/>
                <a:gd name="T16" fmla="*/ 13 w 18"/>
                <a:gd name="T17" fmla="*/ 9 h 18"/>
                <a:gd name="T18" fmla="*/ 9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4"/>
                  </a:moveTo>
                  <a:cubicBezTo>
                    <a:pt x="7" y="14"/>
                    <a:pt x="5" y="12"/>
                    <a:pt x="5" y="9"/>
                  </a:cubicBezTo>
                  <a:cubicBezTo>
                    <a:pt x="5" y="7"/>
                    <a:pt x="7" y="5"/>
                    <a:pt x="9" y="5"/>
                  </a:cubicBezTo>
                  <a:cubicBezTo>
                    <a:pt x="11" y="5"/>
                    <a:pt x="13" y="7"/>
                    <a:pt x="13" y="9"/>
                  </a:cubicBezTo>
                  <a:cubicBezTo>
                    <a:pt x="13" y="12"/>
                    <a:pt x="11" y="14"/>
                    <a:pt x="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442"/>
            <p:cNvSpPr>
              <a:spLocks noChangeArrowheads="1"/>
            </p:cNvSpPr>
            <p:nvPr/>
          </p:nvSpPr>
          <p:spPr bwMode="auto">
            <a:xfrm>
              <a:off x="1431973" y="1768935"/>
              <a:ext cx="21573" cy="9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43"/>
            <p:cNvSpPr>
              <a:spLocks noEditPoints="1"/>
            </p:cNvSpPr>
            <p:nvPr/>
          </p:nvSpPr>
          <p:spPr bwMode="auto">
            <a:xfrm>
              <a:off x="1287125" y="1553204"/>
              <a:ext cx="175666" cy="200321"/>
            </a:xfrm>
            <a:custGeom>
              <a:avLst/>
              <a:gdLst>
                <a:gd name="T0" fmla="*/ 57 w 57"/>
                <a:gd name="T1" fmla="*/ 0 h 65"/>
                <a:gd name="T2" fmla="*/ 0 w 57"/>
                <a:gd name="T3" fmla="*/ 0 h 65"/>
                <a:gd name="T4" fmla="*/ 0 w 57"/>
                <a:gd name="T5" fmla="*/ 65 h 65"/>
                <a:gd name="T6" fmla="*/ 57 w 57"/>
                <a:gd name="T7" fmla="*/ 65 h 65"/>
                <a:gd name="T8" fmla="*/ 57 w 57"/>
                <a:gd name="T9" fmla="*/ 0 h 65"/>
                <a:gd name="T10" fmla="*/ 4 w 57"/>
                <a:gd name="T11" fmla="*/ 9 h 65"/>
                <a:gd name="T12" fmla="*/ 27 w 57"/>
                <a:gd name="T13" fmla="*/ 35 h 65"/>
                <a:gd name="T14" fmla="*/ 4 w 57"/>
                <a:gd name="T15" fmla="*/ 61 h 65"/>
                <a:gd name="T16" fmla="*/ 4 w 57"/>
                <a:gd name="T17" fmla="*/ 9 h 65"/>
                <a:gd name="T18" fmla="*/ 9 w 57"/>
                <a:gd name="T19" fmla="*/ 61 h 65"/>
                <a:gd name="T20" fmla="*/ 29 w 57"/>
                <a:gd name="T21" fmla="*/ 37 h 65"/>
                <a:gd name="T22" fmla="*/ 51 w 57"/>
                <a:gd name="T23" fmla="*/ 61 h 65"/>
                <a:gd name="T24" fmla="*/ 9 w 57"/>
                <a:gd name="T25" fmla="*/ 61 h 65"/>
                <a:gd name="T26" fmla="*/ 54 w 57"/>
                <a:gd name="T27" fmla="*/ 61 h 65"/>
                <a:gd name="T28" fmla="*/ 32 w 57"/>
                <a:gd name="T29" fmla="*/ 35 h 65"/>
                <a:gd name="T30" fmla="*/ 54 w 57"/>
                <a:gd name="T31" fmla="*/ 9 h 65"/>
                <a:gd name="T32" fmla="*/ 54 w 57"/>
                <a:gd name="T33" fmla="*/ 61 h 65"/>
                <a:gd name="T34" fmla="*/ 29 w 57"/>
                <a:gd name="T35" fmla="*/ 33 h 65"/>
                <a:gd name="T36" fmla="*/ 4 w 57"/>
                <a:gd name="T37" fmla="*/ 5 h 65"/>
                <a:gd name="T38" fmla="*/ 54 w 57"/>
                <a:gd name="T39" fmla="*/ 5 h 65"/>
                <a:gd name="T40" fmla="*/ 29 w 57"/>
                <a:gd name="T41"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65">
                  <a:moveTo>
                    <a:pt x="57" y="0"/>
                  </a:moveTo>
                  <a:lnTo>
                    <a:pt x="0" y="0"/>
                  </a:lnTo>
                  <a:lnTo>
                    <a:pt x="0" y="65"/>
                  </a:lnTo>
                  <a:lnTo>
                    <a:pt x="57" y="65"/>
                  </a:lnTo>
                  <a:lnTo>
                    <a:pt x="57" y="0"/>
                  </a:lnTo>
                  <a:close/>
                  <a:moveTo>
                    <a:pt x="4" y="9"/>
                  </a:moveTo>
                  <a:lnTo>
                    <a:pt x="27" y="35"/>
                  </a:lnTo>
                  <a:lnTo>
                    <a:pt x="4" y="61"/>
                  </a:lnTo>
                  <a:lnTo>
                    <a:pt x="4" y="9"/>
                  </a:lnTo>
                  <a:close/>
                  <a:moveTo>
                    <a:pt x="9" y="61"/>
                  </a:moveTo>
                  <a:lnTo>
                    <a:pt x="29" y="37"/>
                  </a:lnTo>
                  <a:lnTo>
                    <a:pt x="51" y="61"/>
                  </a:lnTo>
                  <a:lnTo>
                    <a:pt x="9" y="61"/>
                  </a:lnTo>
                  <a:close/>
                  <a:moveTo>
                    <a:pt x="54" y="61"/>
                  </a:moveTo>
                  <a:lnTo>
                    <a:pt x="32" y="35"/>
                  </a:lnTo>
                  <a:lnTo>
                    <a:pt x="54" y="9"/>
                  </a:lnTo>
                  <a:lnTo>
                    <a:pt x="54" y="61"/>
                  </a:lnTo>
                  <a:close/>
                  <a:moveTo>
                    <a:pt x="29" y="33"/>
                  </a:moveTo>
                  <a:lnTo>
                    <a:pt x="4" y="5"/>
                  </a:lnTo>
                  <a:lnTo>
                    <a:pt x="54" y="5"/>
                  </a:lnTo>
                  <a:lnTo>
                    <a:pt x="29"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4"/>
            <p:cNvSpPr>
              <a:spLocks noEditPoints="1"/>
            </p:cNvSpPr>
            <p:nvPr/>
          </p:nvSpPr>
          <p:spPr bwMode="auto">
            <a:xfrm>
              <a:off x="1311780" y="1842900"/>
              <a:ext cx="61637" cy="61637"/>
            </a:xfrm>
            <a:custGeom>
              <a:avLst/>
              <a:gdLst>
                <a:gd name="T0" fmla="*/ 9 w 18"/>
                <a:gd name="T1" fmla="*/ 0 h 18"/>
                <a:gd name="T2" fmla="*/ 0 w 18"/>
                <a:gd name="T3" fmla="*/ 9 h 18"/>
                <a:gd name="T4" fmla="*/ 9 w 18"/>
                <a:gd name="T5" fmla="*/ 18 h 18"/>
                <a:gd name="T6" fmla="*/ 18 w 18"/>
                <a:gd name="T7" fmla="*/ 9 h 18"/>
                <a:gd name="T8" fmla="*/ 9 w 18"/>
                <a:gd name="T9" fmla="*/ 0 h 18"/>
                <a:gd name="T10" fmla="*/ 9 w 18"/>
                <a:gd name="T11" fmla="*/ 14 h 18"/>
                <a:gd name="T12" fmla="*/ 4 w 18"/>
                <a:gd name="T13" fmla="*/ 9 h 18"/>
                <a:gd name="T14" fmla="*/ 9 w 18"/>
                <a:gd name="T15" fmla="*/ 5 h 18"/>
                <a:gd name="T16" fmla="*/ 13 w 18"/>
                <a:gd name="T17" fmla="*/ 9 h 18"/>
                <a:gd name="T18" fmla="*/ 9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4"/>
                  </a:moveTo>
                  <a:cubicBezTo>
                    <a:pt x="6" y="14"/>
                    <a:pt x="4" y="12"/>
                    <a:pt x="4" y="9"/>
                  </a:cubicBezTo>
                  <a:cubicBezTo>
                    <a:pt x="4" y="7"/>
                    <a:pt x="6" y="5"/>
                    <a:pt x="9" y="5"/>
                  </a:cubicBezTo>
                  <a:cubicBezTo>
                    <a:pt x="11" y="5"/>
                    <a:pt x="13" y="7"/>
                    <a:pt x="13" y="9"/>
                  </a:cubicBezTo>
                  <a:cubicBezTo>
                    <a:pt x="13" y="12"/>
                    <a:pt x="11" y="14"/>
                    <a:pt x="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445"/>
            <p:cNvSpPr>
              <a:spLocks noChangeArrowheads="1"/>
            </p:cNvSpPr>
            <p:nvPr/>
          </p:nvSpPr>
          <p:spPr bwMode="auto">
            <a:xfrm>
              <a:off x="1296371" y="1768935"/>
              <a:ext cx="21573" cy="9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446"/>
            <p:cNvSpPr>
              <a:spLocks noChangeArrowheads="1"/>
            </p:cNvSpPr>
            <p:nvPr/>
          </p:nvSpPr>
          <p:spPr bwMode="auto">
            <a:xfrm>
              <a:off x="1240897" y="1768935"/>
              <a:ext cx="21573" cy="9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47"/>
            <p:cNvSpPr>
              <a:spLocks noEditPoints="1"/>
            </p:cNvSpPr>
            <p:nvPr/>
          </p:nvSpPr>
          <p:spPr bwMode="auto">
            <a:xfrm>
              <a:off x="1096049" y="1553204"/>
              <a:ext cx="181830" cy="200321"/>
            </a:xfrm>
            <a:custGeom>
              <a:avLst/>
              <a:gdLst>
                <a:gd name="T0" fmla="*/ 59 w 59"/>
                <a:gd name="T1" fmla="*/ 0 h 65"/>
                <a:gd name="T2" fmla="*/ 0 w 59"/>
                <a:gd name="T3" fmla="*/ 0 h 65"/>
                <a:gd name="T4" fmla="*/ 0 w 59"/>
                <a:gd name="T5" fmla="*/ 65 h 65"/>
                <a:gd name="T6" fmla="*/ 59 w 59"/>
                <a:gd name="T7" fmla="*/ 65 h 65"/>
                <a:gd name="T8" fmla="*/ 59 w 59"/>
                <a:gd name="T9" fmla="*/ 0 h 65"/>
                <a:gd name="T10" fmla="*/ 4 w 59"/>
                <a:gd name="T11" fmla="*/ 9 h 65"/>
                <a:gd name="T12" fmla="*/ 27 w 59"/>
                <a:gd name="T13" fmla="*/ 35 h 65"/>
                <a:gd name="T14" fmla="*/ 4 w 59"/>
                <a:gd name="T15" fmla="*/ 61 h 65"/>
                <a:gd name="T16" fmla="*/ 4 w 59"/>
                <a:gd name="T17" fmla="*/ 9 h 65"/>
                <a:gd name="T18" fmla="*/ 9 w 59"/>
                <a:gd name="T19" fmla="*/ 61 h 65"/>
                <a:gd name="T20" fmla="*/ 29 w 59"/>
                <a:gd name="T21" fmla="*/ 37 h 65"/>
                <a:gd name="T22" fmla="*/ 51 w 59"/>
                <a:gd name="T23" fmla="*/ 61 h 65"/>
                <a:gd name="T24" fmla="*/ 9 w 59"/>
                <a:gd name="T25" fmla="*/ 61 h 65"/>
                <a:gd name="T26" fmla="*/ 54 w 59"/>
                <a:gd name="T27" fmla="*/ 61 h 65"/>
                <a:gd name="T28" fmla="*/ 31 w 59"/>
                <a:gd name="T29" fmla="*/ 35 h 65"/>
                <a:gd name="T30" fmla="*/ 54 w 59"/>
                <a:gd name="T31" fmla="*/ 9 h 65"/>
                <a:gd name="T32" fmla="*/ 54 w 59"/>
                <a:gd name="T33" fmla="*/ 61 h 65"/>
                <a:gd name="T34" fmla="*/ 29 w 59"/>
                <a:gd name="T35" fmla="*/ 33 h 65"/>
                <a:gd name="T36" fmla="*/ 4 w 59"/>
                <a:gd name="T37" fmla="*/ 5 h 65"/>
                <a:gd name="T38" fmla="*/ 54 w 59"/>
                <a:gd name="T39" fmla="*/ 5 h 65"/>
                <a:gd name="T40" fmla="*/ 29 w 59"/>
                <a:gd name="T41"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65">
                  <a:moveTo>
                    <a:pt x="59" y="0"/>
                  </a:moveTo>
                  <a:lnTo>
                    <a:pt x="0" y="0"/>
                  </a:lnTo>
                  <a:lnTo>
                    <a:pt x="0" y="65"/>
                  </a:lnTo>
                  <a:lnTo>
                    <a:pt x="59" y="65"/>
                  </a:lnTo>
                  <a:lnTo>
                    <a:pt x="59" y="0"/>
                  </a:lnTo>
                  <a:close/>
                  <a:moveTo>
                    <a:pt x="4" y="9"/>
                  </a:moveTo>
                  <a:lnTo>
                    <a:pt x="27" y="35"/>
                  </a:lnTo>
                  <a:lnTo>
                    <a:pt x="4" y="61"/>
                  </a:lnTo>
                  <a:lnTo>
                    <a:pt x="4" y="9"/>
                  </a:lnTo>
                  <a:close/>
                  <a:moveTo>
                    <a:pt x="9" y="61"/>
                  </a:moveTo>
                  <a:lnTo>
                    <a:pt x="29" y="37"/>
                  </a:lnTo>
                  <a:lnTo>
                    <a:pt x="51" y="61"/>
                  </a:lnTo>
                  <a:lnTo>
                    <a:pt x="9" y="61"/>
                  </a:lnTo>
                  <a:close/>
                  <a:moveTo>
                    <a:pt x="54" y="61"/>
                  </a:moveTo>
                  <a:lnTo>
                    <a:pt x="31" y="35"/>
                  </a:lnTo>
                  <a:lnTo>
                    <a:pt x="54" y="9"/>
                  </a:lnTo>
                  <a:lnTo>
                    <a:pt x="54" y="61"/>
                  </a:lnTo>
                  <a:close/>
                  <a:moveTo>
                    <a:pt x="29" y="33"/>
                  </a:moveTo>
                  <a:lnTo>
                    <a:pt x="4" y="5"/>
                  </a:lnTo>
                  <a:lnTo>
                    <a:pt x="54" y="5"/>
                  </a:lnTo>
                  <a:lnTo>
                    <a:pt x="29"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48"/>
            <p:cNvSpPr>
              <a:spLocks/>
            </p:cNvSpPr>
            <p:nvPr/>
          </p:nvSpPr>
          <p:spPr bwMode="auto">
            <a:xfrm>
              <a:off x="1197751" y="1845982"/>
              <a:ext cx="30819" cy="52392"/>
            </a:xfrm>
            <a:custGeom>
              <a:avLst/>
              <a:gdLst>
                <a:gd name="T0" fmla="*/ 2 w 9"/>
                <a:gd name="T1" fmla="*/ 0 h 15"/>
                <a:gd name="T2" fmla="*/ 0 w 9"/>
                <a:gd name="T3" fmla="*/ 0 h 15"/>
                <a:gd name="T4" fmla="*/ 0 w 9"/>
                <a:gd name="T5" fmla="*/ 15 h 15"/>
                <a:gd name="T6" fmla="*/ 2 w 9"/>
                <a:gd name="T7" fmla="*/ 15 h 15"/>
                <a:gd name="T8" fmla="*/ 9 w 9"/>
                <a:gd name="T9" fmla="*/ 7 h 15"/>
                <a:gd name="T10" fmla="*/ 2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2" y="0"/>
                  </a:moveTo>
                  <a:cubicBezTo>
                    <a:pt x="0" y="0"/>
                    <a:pt x="0" y="0"/>
                    <a:pt x="0" y="0"/>
                  </a:cubicBezTo>
                  <a:cubicBezTo>
                    <a:pt x="0" y="15"/>
                    <a:pt x="0" y="15"/>
                    <a:pt x="0" y="15"/>
                  </a:cubicBezTo>
                  <a:cubicBezTo>
                    <a:pt x="2" y="15"/>
                    <a:pt x="2" y="15"/>
                    <a:pt x="2" y="15"/>
                  </a:cubicBezTo>
                  <a:cubicBezTo>
                    <a:pt x="6" y="15"/>
                    <a:pt x="9" y="11"/>
                    <a:pt x="9" y="7"/>
                  </a:cubicBezTo>
                  <a:cubicBezTo>
                    <a:pt x="9" y="3"/>
                    <a:pt x="6"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49"/>
            <p:cNvSpPr>
              <a:spLocks noChangeArrowheads="1"/>
            </p:cNvSpPr>
            <p:nvPr/>
          </p:nvSpPr>
          <p:spPr bwMode="auto">
            <a:xfrm>
              <a:off x="1108377" y="1845982"/>
              <a:ext cx="83210" cy="52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450"/>
            <p:cNvSpPr>
              <a:spLocks noChangeArrowheads="1"/>
            </p:cNvSpPr>
            <p:nvPr/>
          </p:nvSpPr>
          <p:spPr bwMode="auto">
            <a:xfrm>
              <a:off x="1102213" y="1768935"/>
              <a:ext cx="24655" cy="9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51"/>
            <p:cNvSpPr>
              <a:spLocks/>
            </p:cNvSpPr>
            <p:nvPr/>
          </p:nvSpPr>
          <p:spPr bwMode="auto">
            <a:xfrm>
              <a:off x="1074476" y="1845982"/>
              <a:ext cx="30819" cy="52392"/>
            </a:xfrm>
            <a:custGeom>
              <a:avLst/>
              <a:gdLst>
                <a:gd name="T0" fmla="*/ 2 w 9"/>
                <a:gd name="T1" fmla="*/ 2 h 15"/>
                <a:gd name="T2" fmla="*/ 0 w 9"/>
                <a:gd name="T3" fmla="*/ 7 h 15"/>
                <a:gd name="T4" fmla="*/ 7 w 9"/>
                <a:gd name="T5" fmla="*/ 15 h 15"/>
                <a:gd name="T6" fmla="*/ 9 w 9"/>
                <a:gd name="T7" fmla="*/ 15 h 15"/>
                <a:gd name="T8" fmla="*/ 9 w 9"/>
                <a:gd name="T9" fmla="*/ 0 h 15"/>
                <a:gd name="T10" fmla="*/ 7 w 9"/>
                <a:gd name="T11" fmla="*/ 0 h 15"/>
                <a:gd name="T12" fmla="*/ 2 w 9"/>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2" y="2"/>
                  </a:moveTo>
                  <a:cubicBezTo>
                    <a:pt x="1" y="3"/>
                    <a:pt x="0" y="5"/>
                    <a:pt x="0" y="7"/>
                  </a:cubicBezTo>
                  <a:cubicBezTo>
                    <a:pt x="0" y="11"/>
                    <a:pt x="3" y="15"/>
                    <a:pt x="7" y="15"/>
                  </a:cubicBezTo>
                  <a:cubicBezTo>
                    <a:pt x="9" y="15"/>
                    <a:pt x="9" y="15"/>
                    <a:pt x="9" y="15"/>
                  </a:cubicBezTo>
                  <a:cubicBezTo>
                    <a:pt x="9" y="0"/>
                    <a:pt x="9" y="0"/>
                    <a:pt x="9" y="0"/>
                  </a:cubicBezTo>
                  <a:cubicBezTo>
                    <a:pt x="7" y="0"/>
                    <a:pt x="7" y="0"/>
                    <a:pt x="7" y="0"/>
                  </a:cubicBezTo>
                  <a:cubicBezTo>
                    <a:pt x="5" y="0"/>
                    <a:pt x="4"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52"/>
            <p:cNvSpPr>
              <a:spLocks noEditPoints="1"/>
            </p:cNvSpPr>
            <p:nvPr/>
          </p:nvSpPr>
          <p:spPr bwMode="auto">
            <a:xfrm>
              <a:off x="920383" y="1842900"/>
              <a:ext cx="67801" cy="61637"/>
            </a:xfrm>
            <a:custGeom>
              <a:avLst/>
              <a:gdLst>
                <a:gd name="T0" fmla="*/ 9 w 19"/>
                <a:gd name="T1" fmla="*/ 0 h 18"/>
                <a:gd name="T2" fmla="*/ 0 w 19"/>
                <a:gd name="T3" fmla="*/ 9 h 18"/>
                <a:gd name="T4" fmla="*/ 9 w 19"/>
                <a:gd name="T5" fmla="*/ 18 h 18"/>
                <a:gd name="T6" fmla="*/ 19 w 19"/>
                <a:gd name="T7" fmla="*/ 9 h 18"/>
                <a:gd name="T8" fmla="*/ 9 w 19"/>
                <a:gd name="T9" fmla="*/ 0 h 18"/>
                <a:gd name="T10" fmla="*/ 9 w 19"/>
                <a:gd name="T11" fmla="*/ 14 h 18"/>
                <a:gd name="T12" fmla="*/ 5 w 19"/>
                <a:gd name="T13" fmla="*/ 9 h 18"/>
                <a:gd name="T14" fmla="*/ 9 w 19"/>
                <a:gd name="T15" fmla="*/ 5 h 18"/>
                <a:gd name="T16" fmla="*/ 14 w 19"/>
                <a:gd name="T17" fmla="*/ 9 h 18"/>
                <a:gd name="T18" fmla="*/ 9 w 19"/>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4" y="18"/>
                    <a:pt x="9" y="18"/>
                  </a:cubicBezTo>
                  <a:cubicBezTo>
                    <a:pt x="14" y="18"/>
                    <a:pt x="19" y="14"/>
                    <a:pt x="19" y="9"/>
                  </a:cubicBezTo>
                  <a:cubicBezTo>
                    <a:pt x="19" y="4"/>
                    <a:pt x="14" y="0"/>
                    <a:pt x="9" y="0"/>
                  </a:cubicBezTo>
                  <a:close/>
                  <a:moveTo>
                    <a:pt x="9" y="14"/>
                  </a:moveTo>
                  <a:cubicBezTo>
                    <a:pt x="7" y="14"/>
                    <a:pt x="5" y="12"/>
                    <a:pt x="5" y="9"/>
                  </a:cubicBezTo>
                  <a:cubicBezTo>
                    <a:pt x="5" y="7"/>
                    <a:pt x="7" y="5"/>
                    <a:pt x="9" y="5"/>
                  </a:cubicBezTo>
                  <a:cubicBezTo>
                    <a:pt x="12" y="5"/>
                    <a:pt x="14" y="7"/>
                    <a:pt x="14" y="9"/>
                  </a:cubicBezTo>
                  <a:cubicBezTo>
                    <a:pt x="14" y="12"/>
                    <a:pt x="12" y="14"/>
                    <a:pt x="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标题 1"/>
          <p:cNvSpPr txBox="1">
            <a:spLocks/>
          </p:cNvSpPr>
          <p:nvPr/>
        </p:nvSpPr>
        <p:spPr>
          <a:xfrm>
            <a:off x="2140100" y="370406"/>
            <a:ext cx="3448486" cy="662782"/>
          </a:xfrm>
          <a:prstGeom prst="rect">
            <a:avLst/>
          </a:prstGeom>
        </p:spPr>
        <p:txBody>
          <a:bodyPr>
            <a:normAutofit/>
          </a:bodyPr>
          <a:lstStyle>
            <a:lvl1pPr algn="r"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sz="3200" dirty="0" smtClean="0">
                <a:latin typeface="微软雅黑" panose="020B0503020204020204" pitchFamily="34" charset="-122"/>
                <a:ea typeface="微软雅黑" panose="020B0503020204020204" pitchFamily="34" charset="-122"/>
              </a:rPr>
              <a:t>咨询工单问题类型 </a:t>
            </a:r>
            <a:endParaRPr lang="zh-CN" altLang="en-US" sz="3200" dirty="0">
              <a:latin typeface="微软雅黑" panose="020B0503020204020204" pitchFamily="34" charset="-122"/>
              <a:ea typeface="微软雅黑" panose="020B0503020204020204" pitchFamily="34" charset="-122"/>
            </a:endParaRPr>
          </a:p>
        </p:txBody>
      </p:sp>
      <p:graphicFrame>
        <p:nvGraphicFramePr>
          <p:cNvPr id="35" name="图示 34"/>
          <p:cNvGraphicFramePr/>
          <p:nvPr>
            <p:extLst/>
          </p:nvPr>
        </p:nvGraphicFramePr>
        <p:xfrm>
          <a:off x="5452535" y="300779"/>
          <a:ext cx="6671732" cy="63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151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2"/>
          <p:cNvSpPr>
            <a:spLocks noChangeArrowheads="1"/>
          </p:cNvSpPr>
          <p:nvPr/>
        </p:nvSpPr>
        <p:spPr bwMode="auto">
          <a:xfrm>
            <a:off x="1907277" y="2367012"/>
            <a:ext cx="1299633" cy="1302152"/>
          </a:xfrm>
          <a:prstGeom prst="ellipse">
            <a:avLst/>
          </a:prstGeom>
          <a:solidFill>
            <a:schemeClr val="accent6">
              <a:lumMod val="60000"/>
              <a:lumOff val="40000"/>
            </a:schemeClr>
          </a:solidFill>
          <a:ln>
            <a:noFill/>
          </a:ln>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5" name="Freeform 13"/>
          <p:cNvSpPr>
            <a:spLocks/>
          </p:cNvSpPr>
          <p:nvPr/>
        </p:nvSpPr>
        <p:spPr bwMode="auto">
          <a:xfrm>
            <a:off x="2508940" y="2104266"/>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6">
                <a:lumMod val="60000"/>
                <a:lumOff val="40000"/>
              </a:schemeClr>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6" name="Oval 14"/>
          <p:cNvSpPr>
            <a:spLocks noChangeArrowheads="1"/>
          </p:cNvSpPr>
          <p:nvPr/>
        </p:nvSpPr>
        <p:spPr bwMode="auto">
          <a:xfrm>
            <a:off x="6513957" y="2328537"/>
            <a:ext cx="1295400" cy="1302152"/>
          </a:xfrm>
          <a:prstGeom prst="ellipse">
            <a:avLst/>
          </a:prstGeom>
          <a:solidFill>
            <a:schemeClr val="accent3"/>
          </a:solidFill>
          <a:ln>
            <a:noFill/>
          </a:ln>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7" name="Freeform 15"/>
          <p:cNvSpPr>
            <a:spLocks/>
          </p:cNvSpPr>
          <p:nvPr/>
        </p:nvSpPr>
        <p:spPr bwMode="auto">
          <a:xfrm rot="240738">
            <a:off x="7197136" y="2135272"/>
            <a:ext cx="918633"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3"/>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8" name="Oval 16"/>
          <p:cNvSpPr>
            <a:spLocks noChangeArrowheads="1"/>
          </p:cNvSpPr>
          <p:nvPr/>
        </p:nvSpPr>
        <p:spPr bwMode="auto">
          <a:xfrm>
            <a:off x="4178633" y="3791381"/>
            <a:ext cx="1299633" cy="1300035"/>
          </a:xfrm>
          <a:prstGeom prst="ellipse">
            <a:avLst/>
          </a:prstGeom>
          <a:solidFill>
            <a:srgbClr val="FFC000"/>
          </a:solidFill>
          <a:ln>
            <a:noFill/>
          </a:ln>
          <a:extLst/>
        </p:spPr>
        <p:txBody>
          <a:bodyPr/>
          <a:lstStyle/>
          <a:p>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 name="Freeform 17"/>
          <p:cNvSpPr>
            <a:spLocks/>
          </p:cNvSpPr>
          <p:nvPr/>
        </p:nvSpPr>
        <p:spPr bwMode="auto">
          <a:xfrm>
            <a:off x="4828450" y="4441400"/>
            <a:ext cx="924983" cy="92526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FFC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0" name="Oval 18"/>
          <p:cNvSpPr>
            <a:spLocks noChangeArrowheads="1"/>
          </p:cNvSpPr>
          <p:nvPr/>
        </p:nvSpPr>
        <p:spPr bwMode="auto">
          <a:xfrm>
            <a:off x="8874359" y="3747961"/>
            <a:ext cx="1301751" cy="1300035"/>
          </a:xfrm>
          <a:prstGeom prst="ellipse">
            <a:avLst/>
          </a:prstGeom>
          <a:solidFill>
            <a:srgbClr val="50BFD8"/>
          </a:solidFill>
          <a:ln>
            <a:noFill/>
          </a:ln>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1" name="Freeform 19"/>
          <p:cNvSpPr>
            <a:spLocks/>
          </p:cNvSpPr>
          <p:nvPr/>
        </p:nvSpPr>
        <p:spPr bwMode="auto">
          <a:xfrm>
            <a:off x="9505125" y="4397978"/>
            <a:ext cx="920749" cy="92526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accent6">
                <a:lumMod val="60000"/>
                <a:lumOff val="40000"/>
              </a:schemeClr>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526244" y="4050222"/>
            <a:ext cx="1983807"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库存对账类问题</a:t>
            </a:r>
            <a:endParaRPr lang="zh-CN" altLang="en-US" sz="2000" b="1"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442400" y="4489038"/>
            <a:ext cx="2115166" cy="338554"/>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对库存对账单有异议</a:t>
            </a:r>
            <a:endParaRPr lang="zh-CN" altLang="en-US" sz="16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6639831" y="3986218"/>
            <a:ext cx="178319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系统异常</a:t>
            </a:r>
            <a:endParaRPr lang="zh-CN" altLang="en-US" sz="20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6586645" y="4414307"/>
            <a:ext cx="2115166" cy="135421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数据报表</a:t>
            </a:r>
            <a:r>
              <a:rPr lang="zh-CN" altLang="en-US" sz="1600" dirty="0" smtClean="0">
                <a:latin typeface="微软雅黑" panose="020B0503020204020204" pitchFamily="34" charset="-122"/>
                <a:ea typeface="微软雅黑" panose="020B0503020204020204" pitchFamily="34" charset="-122"/>
              </a:rPr>
              <a:t>异常</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其他</a:t>
            </a:r>
            <a:r>
              <a:rPr lang="zh-CN" altLang="en-US" sz="1600" dirty="0">
                <a:latin typeface="微软雅黑" panose="020B0503020204020204" pitchFamily="34" charset="-122"/>
                <a:ea typeface="微软雅黑" panose="020B0503020204020204" pitchFamily="34" charset="-122"/>
              </a:rPr>
              <a:t>系统</a:t>
            </a:r>
            <a:r>
              <a:rPr lang="zh-CN" altLang="en-US" sz="1600" dirty="0" smtClean="0">
                <a:latin typeface="微软雅黑" panose="020B0503020204020204" pitchFamily="34" charset="-122"/>
                <a:ea typeface="微软雅黑" panose="020B0503020204020204" pitchFamily="34" charset="-122"/>
              </a:rPr>
              <a:t>异常</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外部</a:t>
            </a:r>
            <a:r>
              <a:rPr lang="zh-CN" altLang="en-US" sz="1600" dirty="0">
                <a:latin typeface="微软雅黑" panose="020B0503020204020204" pitchFamily="34" charset="-122"/>
                <a:ea typeface="微软雅黑" panose="020B0503020204020204" pitchFamily="34" charset="-122"/>
              </a:rPr>
              <a:t>订单导入</a:t>
            </a:r>
            <a:r>
              <a:rPr lang="zh-CN" altLang="en-US" sz="1600" dirty="0" smtClean="0">
                <a:latin typeface="微软雅黑" panose="020B0503020204020204" pitchFamily="34" charset="-122"/>
                <a:ea typeface="微软雅黑" panose="020B0503020204020204" pitchFamily="34" charset="-122"/>
              </a:rPr>
              <a:t>失败</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订单状态异常</a:t>
            </a:r>
          </a:p>
          <a:p>
            <a:endParaRPr lang="zh-CN" altLang="en-US" sz="16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8918590" y="2247636"/>
            <a:ext cx="178319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操作咨询</a:t>
            </a:r>
            <a:endParaRPr lang="zh-CN" altLang="en-US" sz="20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8496479" y="2635170"/>
            <a:ext cx="2115166" cy="584775"/>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商家入驻及系统操作咨询</a:t>
            </a:r>
            <a:endParaRPr lang="zh-CN" altLang="en-US" sz="1600" dirty="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2346660" y="2752704"/>
            <a:ext cx="490537" cy="528638"/>
            <a:chOff x="8686801" y="868363"/>
            <a:chExt cx="490537" cy="528638"/>
          </a:xfrm>
          <a:solidFill>
            <a:schemeClr val="bg1"/>
          </a:solidFill>
        </p:grpSpPr>
        <p:sp>
          <p:nvSpPr>
            <p:cNvPr id="67" name="Freeform 214"/>
            <p:cNvSpPr>
              <a:spLocks/>
            </p:cNvSpPr>
            <p:nvPr/>
          </p:nvSpPr>
          <p:spPr bwMode="auto">
            <a:xfrm>
              <a:off x="8686801" y="947738"/>
              <a:ext cx="95250" cy="22225"/>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6"/>
                    <a:pt x="0" y="4"/>
                  </a:cubicBezTo>
                  <a:cubicBezTo>
                    <a:pt x="0" y="2"/>
                    <a:pt x="2" y="0"/>
                    <a:pt x="4" y="0"/>
                  </a:cubicBezTo>
                  <a:cubicBezTo>
                    <a:pt x="31" y="0"/>
                    <a:pt x="31" y="0"/>
                    <a:pt x="31" y="0"/>
                  </a:cubicBezTo>
                  <a:cubicBezTo>
                    <a:pt x="33" y="0"/>
                    <a:pt x="35" y="2"/>
                    <a:pt x="35" y="4"/>
                  </a:cubicBezTo>
                  <a:cubicBezTo>
                    <a:pt x="35" y="6"/>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15"/>
            <p:cNvSpPr>
              <a:spLocks/>
            </p:cNvSpPr>
            <p:nvPr/>
          </p:nvSpPr>
          <p:spPr bwMode="auto">
            <a:xfrm>
              <a:off x="8686801" y="1035050"/>
              <a:ext cx="95250" cy="22225"/>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7"/>
                    <a:pt x="0" y="4"/>
                  </a:cubicBezTo>
                  <a:cubicBezTo>
                    <a:pt x="0" y="2"/>
                    <a:pt x="2" y="0"/>
                    <a:pt x="4" y="0"/>
                  </a:cubicBezTo>
                  <a:cubicBezTo>
                    <a:pt x="31" y="0"/>
                    <a:pt x="31" y="0"/>
                    <a:pt x="31" y="0"/>
                  </a:cubicBezTo>
                  <a:cubicBezTo>
                    <a:pt x="33" y="0"/>
                    <a:pt x="35" y="2"/>
                    <a:pt x="35" y="4"/>
                  </a:cubicBezTo>
                  <a:cubicBezTo>
                    <a:pt x="35" y="7"/>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16"/>
            <p:cNvSpPr>
              <a:spLocks/>
            </p:cNvSpPr>
            <p:nvPr/>
          </p:nvSpPr>
          <p:spPr bwMode="auto">
            <a:xfrm>
              <a:off x="8686801" y="1122363"/>
              <a:ext cx="95250" cy="22225"/>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7"/>
                    <a:pt x="0" y="4"/>
                  </a:cubicBezTo>
                  <a:cubicBezTo>
                    <a:pt x="0" y="2"/>
                    <a:pt x="2" y="0"/>
                    <a:pt x="4" y="0"/>
                  </a:cubicBezTo>
                  <a:cubicBezTo>
                    <a:pt x="31" y="0"/>
                    <a:pt x="31" y="0"/>
                    <a:pt x="31" y="0"/>
                  </a:cubicBezTo>
                  <a:cubicBezTo>
                    <a:pt x="33" y="0"/>
                    <a:pt x="35" y="2"/>
                    <a:pt x="35" y="4"/>
                  </a:cubicBezTo>
                  <a:cubicBezTo>
                    <a:pt x="35" y="7"/>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7"/>
            <p:cNvSpPr>
              <a:spLocks/>
            </p:cNvSpPr>
            <p:nvPr/>
          </p:nvSpPr>
          <p:spPr bwMode="auto">
            <a:xfrm>
              <a:off x="8686801" y="1212850"/>
              <a:ext cx="95250" cy="20638"/>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6"/>
                    <a:pt x="0" y="4"/>
                  </a:cubicBezTo>
                  <a:cubicBezTo>
                    <a:pt x="0" y="1"/>
                    <a:pt x="2" y="0"/>
                    <a:pt x="4" y="0"/>
                  </a:cubicBezTo>
                  <a:cubicBezTo>
                    <a:pt x="31" y="0"/>
                    <a:pt x="31" y="0"/>
                    <a:pt x="31" y="0"/>
                  </a:cubicBezTo>
                  <a:cubicBezTo>
                    <a:pt x="33" y="0"/>
                    <a:pt x="35" y="1"/>
                    <a:pt x="35" y="4"/>
                  </a:cubicBezTo>
                  <a:cubicBezTo>
                    <a:pt x="35" y="6"/>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18"/>
            <p:cNvSpPr>
              <a:spLocks/>
            </p:cNvSpPr>
            <p:nvPr/>
          </p:nvSpPr>
          <p:spPr bwMode="auto">
            <a:xfrm>
              <a:off x="8686801" y="1300163"/>
              <a:ext cx="95250" cy="20638"/>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6"/>
                    <a:pt x="0" y="4"/>
                  </a:cubicBezTo>
                  <a:cubicBezTo>
                    <a:pt x="0" y="1"/>
                    <a:pt x="2" y="0"/>
                    <a:pt x="4" y="0"/>
                  </a:cubicBezTo>
                  <a:cubicBezTo>
                    <a:pt x="31" y="0"/>
                    <a:pt x="31" y="0"/>
                    <a:pt x="31" y="0"/>
                  </a:cubicBezTo>
                  <a:cubicBezTo>
                    <a:pt x="33" y="0"/>
                    <a:pt x="35" y="1"/>
                    <a:pt x="35" y="4"/>
                  </a:cubicBezTo>
                  <a:cubicBezTo>
                    <a:pt x="35" y="6"/>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19"/>
            <p:cNvSpPr>
              <a:spLocks noEditPoints="1"/>
            </p:cNvSpPr>
            <p:nvPr/>
          </p:nvSpPr>
          <p:spPr bwMode="auto">
            <a:xfrm>
              <a:off x="8718551" y="868363"/>
              <a:ext cx="379413" cy="528638"/>
            </a:xfrm>
            <a:custGeom>
              <a:avLst/>
              <a:gdLst>
                <a:gd name="T0" fmla="*/ 121 w 139"/>
                <a:gd name="T1" fmla="*/ 148 h 194"/>
                <a:gd name="T2" fmla="*/ 86 w 139"/>
                <a:gd name="T3" fmla="*/ 173 h 194"/>
                <a:gd name="T4" fmla="*/ 84 w 139"/>
                <a:gd name="T5" fmla="*/ 174 h 194"/>
                <a:gd name="T6" fmla="*/ 81 w 139"/>
                <a:gd name="T7" fmla="*/ 173 h 194"/>
                <a:gd name="T8" fmla="*/ 80 w 139"/>
                <a:gd name="T9" fmla="*/ 169 h 194"/>
                <a:gd name="T10" fmla="*/ 90 w 139"/>
                <a:gd name="T11" fmla="*/ 127 h 194"/>
                <a:gd name="T12" fmla="*/ 90 w 139"/>
                <a:gd name="T13" fmla="*/ 126 h 194"/>
                <a:gd name="T14" fmla="*/ 139 w 139"/>
                <a:gd name="T15" fmla="*/ 52 h 194"/>
                <a:gd name="T16" fmla="*/ 139 w 139"/>
                <a:gd name="T17" fmla="*/ 18 h 194"/>
                <a:gd name="T18" fmla="*/ 124 w 139"/>
                <a:gd name="T19" fmla="*/ 0 h 194"/>
                <a:gd name="T20" fmla="*/ 16 w 139"/>
                <a:gd name="T21" fmla="*/ 0 h 194"/>
                <a:gd name="T22" fmla="*/ 0 w 139"/>
                <a:gd name="T23" fmla="*/ 18 h 194"/>
                <a:gd name="T24" fmla="*/ 0 w 139"/>
                <a:gd name="T25" fmla="*/ 177 h 194"/>
                <a:gd name="T26" fmla="*/ 16 w 139"/>
                <a:gd name="T27" fmla="*/ 194 h 194"/>
                <a:gd name="T28" fmla="*/ 124 w 139"/>
                <a:gd name="T29" fmla="*/ 194 h 194"/>
                <a:gd name="T30" fmla="*/ 139 w 139"/>
                <a:gd name="T31" fmla="*/ 177 h 194"/>
                <a:gd name="T32" fmla="*/ 139 w 139"/>
                <a:gd name="T33" fmla="*/ 125 h 194"/>
                <a:gd name="T34" fmla="*/ 138 w 139"/>
                <a:gd name="T35" fmla="*/ 122 h 194"/>
                <a:gd name="T36" fmla="*/ 122 w 139"/>
                <a:gd name="T37" fmla="*/ 147 h 194"/>
                <a:gd name="T38" fmla="*/ 121 w 139"/>
                <a:gd name="T39" fmla="*/ 148 h 194"/>
                <a:gd name="T40" fmla="*/ 52 w 139"/>
                <a:gd name="T41" fmla="*/ 37 h 194"/>
                <a:gd name="T42" fmla="*/ 102 w 139"/>
                <a:gd name="T43" fmla="*/ 37 h 194"/>
                <a:gd name="T44" fmla="*/ 108 w 139"/>
                <a:gd name="T45" fmla="*/ 43 h 194"/>
                <a:gd name="T46" fmla="*/ 102 w 139"/>
                <a:gd name="T47" fmla="*/ 49 h 194"/>
                <a:gd name="T48" fmla="*/ 52 w 139"/>
                <a:gd name="T49" fmla="*/ 49 h 194"/>
                <a:gd name="T50" fmla="*/ 46 w 139"/>
                <a:gd name="T51" fmla="*/ 43 h 194"/>
                <a:gd name="T52" fmla="*/ 52 w 139"/>
                <a:gd name="T53" fmla="*/ 37 h 194"/>
                <a:gd name="T54" fmla="*/ 52 w 139"/>
                <a:gd name="T55" fmla="*/ 70 h 194"/>
                <a:gd name="T56" fmla="*/ 102 w 139"/>
                <a:gd name="T57" fmla="*/ 70 h 194"/>
                <a:gd name="T58" fmla="*/ 108 w 139"/>
                <a:gd name="T59" fmla="*/ 76 h 194"/>
                <a:gd name="T60" fmla="*/ 102 w 139"/>
                <a:gd name="T61" fmla="*/ 82 h 194"/>
                <a:gd name="T62" fmla="*/ 52 w 139"/>
                <a:gd name="T63" fmla="*/ 82 h 194"/>
                <a:gd name="T64" fmla="*/ 46 w 139"/>
                <a:gd name="T65" fmla="*/ 76 h 194"/>
                <a:gd name="T66" fmla="*/ 52 w 139"/>
                <a:gd name="T67" fmla="*/ 70 h 194"/>
                <a:gd name="T68" fmla="*/ 46 w 139"/>
                <a:gd name="T69" fmla="*/ 109 h 194"/>
                <a:gd name="T70" fmla="*/ 52 w 139"/>
                <a:gd name="T71" fmla="*/ 103 h 194"/>
                <a:gd name="T72" fmla="*/ 84 w 139"/>
                <a:gd name="T73" fmla="*/ 103 h 194"/>
                <a:gd name="T74" fmla="*/ 90 w 139"/>
                <a:gd name="T75" fmla="*/ 109 h 194"/>
                <a:gd name="T76" fmla="*/ 84 w 139"/>
                <a:gd name="T77" fmla="*/ 115 h 194"/>
                <a:gd name="T78" fmla="*/ 52 w 139"/>
                <a:gd name="T79" fmla="*/ 115 h 194"/>
                <a:gd name="T80" fmla="*/ 46 w 139"/>
                <a:gd name="T81"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94">
                  <a:moveTo>
                    <a:pt x="121" y="148"/>
                  </a:moveTo>
                  <a:cubicBezTo>
                    <a:pt x="86" y="173"/>
                    <a:pt x="86" y="173"/>
                    <a:pt x="86" y="173"/>
                  </a:cubicBezTo>
                  <a:cubicBezTo>
                    <a:pt x="85" y="173"/>
                    <a:pt x="84" y="174"/>
                    <a:pt x="84" y="174"/>
                  </a:cubicBezTo>
                  <a:cubicBezTo>
                    <a:pt x="83" y="174"/>
                    <a:pt x="82" y="173"/>
                    <a:pt x="81" y="173"/>
                  </a:cubicBezTo>
                  <a:cubicBezTo>
                    <a:pt x="80" y="172"/>
                    <a:pt x="79" y="170"/>
                    <a:pt x="80" y="169"/>
                  </a:cubicBezTo>
                  <a:cubicBezTo>
                    <a:pt x="90" y="127"/>
                    <a:pt x="90" y="127"/>
                    <a:pt x="90" y="127"/>
                  </a:cubicBezTo>
                  <a:cubicBezTo>
                    <a:pt x="90" y="127"/>
                    <a:pt x="90" y="126"/>
                    <a:pt x="90" y="126"/>
                  </a:cubicBezTo>
                  <a:cubicBezTo>
                    <a:pt x="139" y="52"/>
                    <a:pt x="139" y="52"/>
                    <a:pt x="139" y="52"/>
                  </a:cubicBezTo>
                  <a:cubicBezTo>
                    <a:pt x="139" y="18"/>
                    <a:pt x="139" y="18"/>
                    <a:pt x="139" y="18"/>
                  </a:cubicBezTo>
                  <a:cubicBezTo>
                    <a:pt x="139" y="8"/>
                    <a:pt x="132" y="0"/>
                    <a:pt x="124" y="0"/>
                  </a:cubicBezTo>
                  <a:cubicBezTo>
                    <a:pt x="16" y="0"/>
                    <a:pt x="16" y="0"/>
                    <a:pt x="16" y="0"/>
                  </a:cubicBezTo>
                  <a:cubicBezTo>
                    <a:pt x="7" y="0"/>
                    <a:pt x="0" y="8"/>
                    <a:pt x="0" y="18"/>
                  </a:cubicBezTo>
                  <a:cubicBezTo>
                    <a:pt x="0" y="177"/>
                    <a:pt x="0" y="177"/>
                    <a:pt x="0" y="177"/>
                  </a:cubicBezTo>
                  <a:cubicBezTo>
                    <a:pt x="0" y="187"/>
                    <a:pt x="7" y="194"/>
                    <a:pt x="16" y="194"/>
                  </a:cubicBezTo>
                  <a:cubicBezTo>
                    <a:pt x="124" y="194"/>
                    <a:pt x="124" y="194"/>
                    <a:pt x="124" y="194"/>
                  </a:cubicBezTo>
                  <a:cubicBezTo>
                    <a:pt x="132" y="194"/>
                    <a:pt x="139" y="187"/>
                    <a:pt x="139" y="177"/>
                  </a:cubicBezTo>
                  <a:cubicBezTo>
                    <a:pt x="139" y="125"/>
                    <a:pt x="139" y="125"/>
                    <a:pt x="139" y="125"/>
                  </a:cubicBezTo>
                  <a:cubicBezTo>
                    <a:pt x="139" y="124"/>
                    <a:pt x="139" y="123"/>
                    <a:pt x="138" y="122"/>
                  </a:cubicBezTo>
                  <a:cubicBezTo>
                    <a:pt x="122" y="147"/>
                    <a:pt x="122" y="147"/>
                    <a:pt x="122" y="147"/>
                  </a:cubicBezTo>
                  <a:cubicBezTo>
                    <a:pt x="122" y="147"/>
                    <a:pt x="121" y="148"/>
                    <a:pt x="121" y="148"/>
                  </a:cubicBezTo>
                  <a:close/>
                  <a:moveTo>
                    <a:pt x="52" y="37"/>
                  </a:moveTo>
                  <a:cubicBezTo>
                    <a:pt x="102" y="37"/>
                    <a:pt x="102" y="37"/>
                    <a:pt x="102" y="37"/>
                  </a:cubicBezTo>
                  <a:cubicBezTo>
                    <a:pt x="105" y="37"/>
                    <a:pt x="108" y="40"/>
                    <a:pt x="108" y="43"/>
                  </a:cubicBezTo>
                  <a:cubicBezTo>
                    <a:pt x="108" y="47"/>
                    <a:pt x="105" y="49"/>
                    <a:pt x="102" y="49"/>
                  </a:cubicBezTo>
                  <a:cubicBezTo>
                    <a:pt x="52" y="49"/>
                    <a:pt x="52" y="49"/>
                    <a:pt x="52" y="49"/>
                  </a:cubicBezTo>
                  <a:cubicBezTo>
                    <a:pt x="48" y="49"/>
                    <a:pt x="46" y="47"/>
                    <a:pt x="46" y="43"/>
                  </a:cubicBezTo>
                  <a:cubicBezTo>
                    <a:pt x="46" y="40"/>
                    <a:pt x="48" y="37"/>
                    <a:pt x="52" y="37"/>
                  </a:cubicBezTo>
                  <a:close/>
                  <a:moveTo>
                    <a:pt x="52" y="70"/>
                  </a:moveTo>
                  <a:cubicBezTo>
                    <a:pt x="102" y="70"/>
                    <a:pt x="102" y="70"/>
                    <a:pt x="102" y="70"/>
                  </a:cubicBezTo>
                  <a:cubicBezTo>
                    <a:pt x="105" y="70"/>
                    <a:pt x="108" y="73"/>
                    <a:pt x="108" y="76"/>
                  </a:cubicBezTo>
                  <a:cubicBezTo>
                    <a:pt x="108" y="80"/>
                    <a:pt x="105" y="82"/>
                    <a:pt x="102" y="82"/>
                  </a:cubicBezTo>
                  <a:cubicBezTo>
                    <a:pt x="52" y="82"/>
                    <a:pt x="52" y="82"/>
                    <a:pt x="52" y="82"/>
                  </a:cubicBezTo>
                  <a:cubicBezTo>
                    <a:pt x="48" y="82"/>
                    <a:pt x="46" y="80"/>
                    <a:pt x="46" y="76"/>
                  </a:cubicBezTo>
                  <a:cubicBezTo>
                    <a:pt x="46" y="73"/>
                    <a:pt x="48" y="70"/>
                    <a:pt x="52" y="70"/>
                  </a:cubicBezTo>
                  <a:close/>
                  <a:moveTo>
                    <a:pt x="46" y="109"/>
                  </a:moveTo>
                  <a:cubicBezTo>
                    <a:pt x="46" y="106"/>
                    <a:pt x="48" y="103"/>
                    <a:pt x="52" y="103"/>
                  </a:cubicBezTo>
                  <a:cubicBezTo>
                    <a:pt x="84" y="103"/>
                    <a:pt x="84" y="103"/>
                    <a:pt x="84" y="103"/>
                  </a:cubicBezTo>
                  <a:cubicBezTo>
                    <a:pt x="87" y="103"/>
                    <a:pt x="90" y="106"/>
                    <a:pt x="90" y="109"/>
                  </a:cubicBezTo>
                  <a:cubicBezTo>
                    <a:pt x="90" y="113"/>
                    <a:pt x="87" y="115"/>
                    <a:pt x="84" y="115"/>
                  </a:cubicBezTo>
                  <a:cubicBezTo>
                    <a:pt x="52" y="115"/>
                    <a:pt x="52" y="115"/>
                    <a:pt x="52" y="115"/>
                  </a:cubicBezTo>
                  <a:cubicBezTo>
                    <a:pt x="48" y="115"/>
                    <a:pt x="46" y="113"/>
                    <a:pt x="4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20"/>
            <p:cNvSpPr>
              <a:spLocks noEditPoints="1"/>
            </p:cNvSpPr>
            <p:nvPr/>
          </p:nvSpPr>
          <p:spPr bwMode="auto">
            <a:xfrm>
              <a:off x="8945563" y="1012825"/>
              <a:ext cx="231775" cy="315913"/>
            </a:xfrm>
            <a:custGeom>
              <a:avLst/>
              <a:gdLst>
                <a:gd name="T0" fmla="*/ 4 w 85"/>
                <a:gd name="T1" fmla="*/ 116 h 116"/>
                <a:gd name="T2" fmla="*/ 2 w 85"/>
                <a:gd name="T3" fmla="*/ 115 h 116"/>
                <a:gd name="T4" fmla="*/ 0 w 85"/>
                <a:gd name="T5" fmla="*/ 112 h 116"/>
                <a:gd name="T6" fmla="*/ 9 w 85"/>
                <a:gd name="T7" fmla="*/ 77 h 116"/>
                <a:gd name="T8" fmla="*/ 9 w 85"/>
                <a:gd name="T9" fmla="*/ 76 h 116"/>
                <a:gd name="T10" fmla="*/ 58 w 85"/>
                <a:gd name="T11" fmla="*/ 2 h 116"/>
                <a:gd name="T12" fmla="*/ 63 w 85"/>
                <a:gd name="T13" fmla="*/ 1 h 116"/>
                <a:gd name="T14" fmla="*/ 84 w 85"/>
                <a:gd name="T15" fmla="*/ 15 h 116"/>
                <a:gd name="T16" fmla="*/ 85 w 85"/>
                <a:gd name="T17" fmla="*/ 17 h 116"/>
                <a:gd name="T18" fmla="*/ 84 w 85"/>
                <a:gd name="T19" fmla="*/ 20 h 116"/>
                <a:gd name="T20" fmla="*/ 35 w 85"/>
                <a:gd name="T21" fmla="*/ 94 h 116"/>
                <a:gd name="T22" fmla="*/ 34 w 85"/>
                <a:gd name="T23" fmla="*/ 95 h 116"/>
                <a:gd name="T24" fmla="*/ 6 w 85"/>
                <a:gd name="T25" fmla="*/ 115 h 116"/>
                <a:gd name="T26" fmla="*/ 4 w 85"/>
                <a:gd name="T27" fmla="*/ 116 h 116"/>
                <a:gd name="T28" fmla="*/ 15 w 85"/>
                <a:gd name="T29" fmla="*/ 79 h 116"/>
                <a:gd name="T30" fmla="*/ 9 w 85"/>
                <a:gd name="T31" fmla="*/ 105 h 116"/>
                <a:gd name="T32" fmla="*/ 30 w 85"/>
                <a:gd name="T33" fmla="*/ 90 h 116"/>
                <a:gd name="T34" fmla="*/ 77 w 85"/>
                <a:gd name="T35" fmla="*/ 19 h 116"/>
                <a:gd name="T36" fmla="*/ 62 w 85"/>
                <a:gd name="T37" fmla="*/ 9 h 116"/>
                <a:gd name="T38" fmla="*/ 15 w 85"/>
                <a:gd name="T39"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16">
                  <a:moveTo>
                    <a:pt x="4" y="116"/>
                  </a:moveTo>
                  <a:cubicBezTo>
                    <a:pt x="3" y="116"/>
                    <a:pt x="2" y="116"/>
                    <a:pt x="2" y="115"/>
                  </a:cubicBezTo>
                  <a:cubicBezTo>
                    <a:pt x="1" y="115"/>
                    <a:pt x="0" y="113"/>
                    <a:pt x="0" y="112"/>
                  </a:cubicBezTo>
                  <a:cubicBezTo>
                    <a:pt x="9" y="77"/>
                    <a:pt x="9" y="77"/>
                    <a:pt x="9" y="77"/>
                  </a:cubicBezTo>
                  <a:cubicBezTo>
                    <a:pt x="9" y="77"/>
                    <a:pt x="9" y="77"/>
                    <a:pt x="9" y="76"/>
                  </a:cubicBezTo>
                  <a:cubicBezTo>
                    <a:pt x="58" y="2"/>
                    <a:pt x="58" y="2"/>
                    <a:pt x="58" y="2"/>
                  </a:cubicBezTo>
                  <a:cubicBezTo>
                    <a:pt x="59" y="1"/>
                    <a:pt x="61" y="0"/>
                    <a:pt x="63" y="1"/>
                  </a:cubicBezTo>
                  <a:cubicBezTo>
                    <a:pt x="84" y="15"/>
                    <a:pt x="84" y="15"/>
                    <a:pt x="84" y="15"/>
                  </a:cubicBezTo>
                  <a:cubicBezTo>
                    <a:pt x="84" y="16"/>
                    <a:pt x="85" y="17"/>
                    <a:pt x="85" y="17"/>
                  </a:cubicBezTo>
                  <a:cubicBezTo>
                    <a:pt x="85" y="18"/>
                    <a:pt x="85" y="19"/>
                    <a:pt x="84" y="20"/>
                  </a:cubicBezTo>
                  <a:cubicBezTo>
                    <a:pt x="35" y="94"/>
                    <a:pt x="35" y="94"/>
                    <a:pt x="35" y="94"/>
                  </a:cubicBezTo>
                  <a:cubicBezTo>
                    <a:pt x="35" y="94"/>
                    <a:pt x="35" y="94"/>
                    <a:pt x="34" y="95"/>
                  </a:cubicBezTo>
                  <a:cubicBezTo>
                    <a:pt x="6" y="115"/>
                    <a:pt x="6" y="115"/>
                    <a:pt x="6" y="115"/>
                  </a:cubicBezTo>
                  <a:cubicBezTo>
                    <a:pt x="5" y="116"/>
                    <a:pt x="4" y="116"/>
                    <a:pt x="4" y="116"/>
                  </a:cubicBezTo>
                  <a:close/>
                  <a:moveTo>
                    <a:pt x="15" y="79"/>
                  </a:moveTo>
                  <a:cubicBezTo>
                    <a:pt x="9" y="105"/>
                    <a:pt x="9" y="105"/>
                    <a:pt x="9" y="105"/>
                  </a:cubicBezTo>
                  <a:cubicBezTo>
                    <a:pt x="30" y="90"/>
                    <a:pt x="30" y="90"/>
                    <a:pt x="30" y="90"/>
                  </a:cubicBezTo>
                  <a:cubicBezTo>
                    <a:pt x="77" y="19"/>
                    <a:pt x="77" y="19"/>
                    <a:pt x="77" y="19"/>
                  </a:cubicBezTo>
                  <a:cubicBezTo>
                    <a:pt x="62" y="9"/>
                    <a:pt x="62" y="9"/>
                    <a:pt x="62" y="9"/>
                  </a:cubicBezTo>
                  <a:lnTo>
                    <a:pt x="1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21"/>
            <p:cNvSpPr>
              <a:spLocks/>
            </p:cNvSpPr>
            <p:nvPr/>
          </p:nvSpPr>
          <p:spPr bwMode="auto">
            <a:xfrm>
              <a:off x="9002713" y="1073150"/>
              <a:ext cx="119063" cy="171450"/>
            </a:xfrm>
            <a:custGeom>
              <a:avLst/>
              <a:gdLst>
                <a:gd name="T0" fmla="*/ 3 w 44"/>
                <a:gd name="T1" fmla="*/ 63 h 63"/>
                <a:gd name="T2" fmla="*/ 2 w 44"/>
                <a:gd name="T3" fmla="*/ 62 h 63"/>
                <a:gd name="T4" fmla="*/ 1 w 44"/>
                <a:gd name="T5" fmla="*/ 58 h 63"/>
                <a:gd name="T6" fmla="*/ 38 w 44"/>
                <a:gd name="T7" fmla="*/ 2 h 63"/>
                <a:gd name="T8" fmla="*/ 42 w 44"/>
                <a:gd name="T9" fmla="*/ 1 h 63"/>
                <a:gd name="T10" fmla="*/ 43 w 44"/>
                <a:gd name="T11" fmla="*/ 6 h 63"/>
                <a:gd name="T12" fmla="*/ 6 w 44"/>
                <a:gd name="T13" fmla="*/ 61 h 63"/>
                <a:gd name="T14" fmla="*/ 3 w 44"/>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3">
                  <a:moveTo>
                    <a:pt x="3" y="63"/>
                  </a:moveTo>
                  <a:cubicBezTo>
                    <a:pt x="3" y="63"/>
                    <a:pt x="2" y="63"/>
                    <a:pt x="2" y="62"/>
                  </a:cubicBezTo>
                  <a:cubicBezTo>
                    <a:pt x="0" y="61"/>
                    <a:pt x="0" y="59"/>
                    <a:pt x="1" y="58"/>
                  </a:cubicBezTo>
                  <a:cubicBezTo>
                    <a:pt x="38" y="2"/>
                    <a:pt x="38" y="2"/>
                    <a:pt x="38" y="2"/>
                  </a:cubicBezTo>
                  <a:cubicBezTo>
                    <a:pt x="39" y="1"/>
                    <a:pt x="41" y="0"/>
                    <a:pt x="42" y="1"/>
                  </a:cubicBezTo>
                  <a:cubicBezTo>
                    <a:pt x="44" y="2"/>
                    <a:pt x="44" y="4"/>
                    <a:pt x="43" y="6"/>
                  </a:cubicBezTo>
                  <a:cubicBezTo>
                    <a:pt x="6" y="61"/>
                    <a:pt x="6" y="61"/>
                    <a:pt x="6" y="61"/>
                  </a:cubicBezTo>
                  <a:cubicBezTo>
                    <a:pt x="5" y="62"/>
                    <a:pt x="4"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22"/>
            <p:cNvSpPr>
              <a:spLocks/>
            </p:cNvSpPr>
            <p:nvPr/>
          </p:nvSpPr>
          <p:spPr bwMode="auto">
            <a:xfrm>
              <a:off x="9078913" y="1050925"/>
              <a:ext cx="73025" cy="55563"/>
            </a:xfrm>
            <a:custGeom>
              <a:avLst/>
              <a:gdLst>
                <a:gd name="T0" fmla="*/ 23 w 27"/>
                <a:gd name="T1" fmla="*/ 20 h 20"/>
                <a:gd name="T2" fmla="*/ 21 w 27"/>
                <a:gd name="T3" fmla="*/ 20 h 20"/>
                <a:gd name="T4" fmla="*/ 2 w 27"/>
                <a:gd name="T5" fmla="*/ 7 h 20"/>
                <a:gd name="T6" fmla="*/ 1 w 27"/>
                <a:gd name="T7" fmla="*/ 2 h 20"/>
                <a:gd name="T8" fmla="*/ 5 w 27"/>
                <a:gd name="T9" fmla="*/ 1 h 20"/>
                <a:gd name="T10" fmla="*/ 25 w 27"/>
                <a:gd name="T11" fmla="*/ 14 h 20"/>
                <a:gd name="T12" fmla="*/ 26 w 27"/>
                <a:gd name="T13" fmla="*/ 19 h 20"/>
                <a:gd name="T14" fmla="*/ 23 w 2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23" y="20"/>
                  </a:moveTo>
                  <a:cubicBezTo>
                    <a:pt x="23" y="20"/>
                    <a:pt x="22" y="20"/>
                    <a:pt x="21" y="20"/>
                  </a:cubicBezTo>
                  <a:cubicBezTo>
                    <a:pt x="2" y="7"/>
                    <a:pt x="2" y="7"/>
                    <a:pt x="2" y="7"/>
                  </a:cubicBezTo>
                  <a:cubicBezTo>
                    <a:pt x="0" y="6"/>
                    <a:pt x="0" y="4"/>
                    <a:pt x="1" y="2"/>
                  </a:cubicBezTo>
                  <a:cubicBezTo>
                    <a:pt x="2" y="1"/>
                    <a:pt x="4" y="0"/>
                    <a:pt x="5" y="1"/>
                  </a:cubicBezTo>
                  <a:cubicBezTo>
                    <a:pt x="25" y="14"/>
                    <a:pt x="25" y="14"/>
                    <a:pt x="25" y="14"/>
                  </a:cubicBezTo>
                  <a:cubicBezTo>
                    <a:pt x="27" y="15"/>
                    <a:pt x="27" y="18"/>
                    <a:pt x="26" y="19"/>
                  </a:cubicBezTo>
                  <a:cubicBezTo>
                    <a:pt x="25" y="20"/>
                    <a:pt x="24" y="20"/>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组合 90"/>
          <p:cNvGrpSpPr/>
          <p:nvPr/>
        </p:nvGrpSpPr>
        <p:grpSpPr>
          <a:xfrm>
            <a:off x="9240277" y="4179182"/>
            <a:ext cx="569913" cy="517525"/>
            <a:chOff x="8657460" y="6055522"/>
            <a:chExt cx="569913" cy="517525"/>
          </a:xfrm>
          <a:solidFill>
            <a:schemeClr val="bg1"/>
          </a:solidFill>
        </p:grpSpPr>
        <p:sp>
          <p:nvSpPr>
            <p:cNvPr id="82" name="Oval 99"/>
            <p:cNvSpPr>
              <a:spLocks noChangeArrowheads="1"/>
            </p:cNvSpPr>
            <p:nvPr/>
          </p:nvSpPr>
          <p:spPr bwMode="auto">
            <a:xfrm>
              <a:off x="8733660" y="6055522"/>
              <a:ext cx="107950"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00"/>
            <p:cNvSpPr>
              <a:spLocks/>
            </p:cNvSpPr>
            <p:nvPr/>
          </p:nvSpPr>
          <p:spPr bwMode="auto">
            <a:xfrm>
              <a:off x="8716198" y="6172997"/>
              <a:ext cx="298450" cy="400050"/>
            </a:xfrm>
            <a:custGeom>
              <a:avLst/>
              <a:gdLst>
                <a:gd name="T0" fmla="*/ 99 w 102"/>
                <a:gd name="T1" fmla="*/ 14 h 136"/>
                <a:gd name="T2" fmla="*/ 81 w 102"/>
                <a:gd name="T3" fmla="*/ 11 h 136"/>
                <a:gd name="T4" fmla="*/ 59 w 102"/>
                <a:gd name="T5" fmla="*/ 27 h 136"/>
                <a:gd name="T6" fmla="*/ 43 w 102"/>
                <a:gd name="T7" fmla="*/ 11 h 136"/>
                <a:gd name="T8" fmla="*/ 22 w 102"/>
                <a:gd name="T9" fmla="*/ 0 h 136"/>
                <a:gd name="T10" fmla="*/ 15 w 102"/>
                <a:gd name="T11" fmla="*/ 0 h 136"/>
                <a:gd name="T12" fmla="*/ 0 w 102"/>
                <a:gd name="T13" fmla="*/ 15 h 136"/>
                <a:gd name="T14" fmla="*/ 0 w 102"/>
                <a:gd name="T15" fmla="*/ 68 h 136"/>
                <a:gd name="T16" fmla="*/ 15 w 102"/>
                <a:gd name="T17" fmla="*/ 84 h 136"/>
                <a:gd name="T18" fmla="*/ 25 w 102"/>
                <a:gd name="T19" fmla="*/ 84 h 136"/>
                <a:gd name="T20" fmla="*/ 27 w 102"/>
                <a:gd name="T21" fmla="*/ 84 h 136"/>
                <a:gd name="T22" fmla="*/ 55 w 102"/>
                <a:gd name="T23" fmla="*/ 84 h 136"/>
                <a:gd name="T24" fmla="*/ 55 w 102"/>
                <a:gd name="T25" fmla="*/ 123 h 136"/>
                <a:gd name="T26" fmla="*/ 67 w 102"/>
                <a:gd name="T27" fmla="*/ 136 h 136"/>
                <a:gd name="T28" fmla="*/ 80 w 102"/>
                <a:gd name="T29" fmla="*/ 123 h 136"/>
                <a:gd name="T30" fmla="*/ 80 w 102"/>
                <a:gd name="T31" fmla="*/ 71 h 136"/>
                <a:gd name="T32" fmla="*/ 67 w 102"/>
                <a:gd name="T33" fmla="*/ 58 h 136"/>
                <a:gd name="T34" fmla="*/ 44 w 102"/>
                <a:gd name="T35" fmla="*/ 58 h 136"/>
                <a:gd name="T36" fmla="*/ 44 w 102"/>
                <a:gd name="T37" fmla="*/ 48 h 136"/>
                <a:gd name="T38" fmla="*/ 48 w 102"/>
                <a:gd name="T39" fmla="*/ 53 h 136"/>
                <a:gd name="T40" fmla="*/ 65 w 102"/>
                <a:gd name="T41" fmla="*/ 54 h 136"/>
                <a:gd name="T42" fmla="*/ 96 w 102"/>
                <a:gd name="T43" fmla="*/ 31 h 136"/>
                <a:gd name="T44" fmla="*/ 101 w 102"/>
                <a:gd name="T45" fmla="*/ 23 h 136"/>
                <a:gd name="T46" fmla="*/ 99 w 102"/>
                <a:gd name="T47"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36">
                  <a:moveTo>
                    <a:pt x="99" y="14"/>
                  </a:moveTo>
                  <a:cubicBezTo>
                    <a:pt x="95" y="8"/>
                    <a:pt x="87" y="7"/>
                    <a:pt x="81" y="11"/>
                  </a:cubicBezTo>
                  <a:cubicBezTo>
                    <a:pt x="59" y="27"/>
                    <a:pt x="59" y="27"/>
                    <a:pt x="59" y="27"/>
                  </a:cubicBezTo>
                  <a:cubicBezTo>
                    <a:pt x="43" y="11"/>
                    <a:pt x="43" y="11"/>
                    <a:pt x="43" y="11"/>
                  </a:cubicBezTo>
                  <a:cubicBezTo>
                    <a:pt x="38" y="4"/>
                    <a:pt x="29" y="0"/>
                    <a:pt x="22" y="0"/>
                  </a:cubicBezTo>
                  <a:cubicBezTo>
                    <a:pt x="15" y="0"/>
                    <a:pt x="15" y="0"/>
                    <a:pt x="15" y="0"/>
                  </a:cubicBezTo>
                  <a:cubicBezTo>
                    <a:pt x="7" y="0"/>
                    <a:pt x="0" y="7"/>
                    <a:pt x="0" y="15"/>
                  </a:cubicBezTo>
                  <a:cubicBezTo>
                    <a:pt x="0" y="68"/>
                    <a:pt x="0" y="68"/>
                    <a:pt x="0" y="68"/>
                  </a:cubicBezTo>
                  <a:cubicBezTo>
                    <a:pt x="0" y="77"/>
                    <a:pt x="7" y="84"/>
                    <a:pt x="15" y="84"/>
                  </a:cubicBezTo>
                  <a:cubicBezTo>
                    <a:pt x="25" y="84"/>
                    <a:pt x="25" y="84"/>
                    <a:pt x="25" y="84"/>
                  </a:cubicBezTo>
                  <a:cubicBezTo>
                    <a:pt x="25" y="84"/>
                    <a:pt x="26" y="84"/>
                    <a:pt x="27" y="84"/>
                  </a:cubicBezTo>
                  <a:cubicBezTo>
                    <a:pt x="55" y="84"/>
                    <a:pt x="55" y="84"/>
                    <a:pt x="55" y="84"/>
                  </a:cubicBezTo>
                  <a:cubicBezTo>
                    <a:pt x="55" y="123"/>
                    <a:pt x="55" y="123"/>
                    <a:pt x="55" y="123"/>
                  </a:cubicBezTo>
                  <a:cubicBezTo>
                    <a:pt x="55" y="130"/>
                    <a:pt x="60" y="136"/>
                    <a:pt x="67" y="136"/>
                  </a:cubicBezTo>
                  <a:cubicBezTo>
                    <a:pt x="74" y="136"/>
                    <a:pt x="80" y="130"/>
                    <a:pt x="80" y="123"/>
                  </a:cubicBezTo>
                  <a:cubicBezTo>
                    <a:pt x="80" y="71"/>
                    <a:pt x="80" y="71"/>
                    <a:pt x="80" y="71"/>
                  </a:cubicBezTo>
                  <a:cubicBezTo>
                    <a:pt x="80" y="64"/>
                    <a:pt x="74" y="58"/>
                    <a:pt x="67" y="58"/>
                  </a:cubicBezTo>
                  <a:cubicBezTo>
                    <a:pt x="44" y="58"/>
                    <a:pt x="44" y="58"/>
                    <a:pt x="44" y="58"/>
                  </a:cubicBezTo>
                  <a:cubicBezTo>
                    <a:pt x="44" y="48"/>
                    <a:pt x="44" y="48"/>
                    <a:pt x="44" y="48"/>
                  </a:cubicBezTo>
                  <a:cubicBezTo>
                    <a:pt x="48" y="53"/>
                    <a:pt x="48" y="53"/>
                    <a:pt x="48" y="53"/>
                  </a:cubicBezTo>
                  <a:cubicBezTo>
                    <a:pt x="53" y="57"/>
                    <a:pt x="60" y="58"/>
                    <a:pt x="65" y="54"/>
                  </a:cubicBezTo>
                  <a:cubicBezTo>
                    <a:pt x="96" y="31"/>
                    <a:pt x="96" y="31"/>
                    <a:pt x="96" y="31"/>
                  </a:cubicBezTo>
                  <a:cubicBezTo>
                    <a:pt x="99" y="29"/>
                    <a:pt x="101" y="26"/>
                    <a:pt x="101" y="23"/>
                  </a:cubicBezTo>
                  <a:cubicBezTo>
                    <a:pt x="102" y="20"/>
                    <a:pt x="101" y="16"/>
                    <a:pt x="9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01"/>
            <p:cNvSpPr>
              <a:spLocks/>
            </p:cNvSpPr>
            <p:nvPr/>
          </p:nvSpPr>
          <p:spPr bwMode="auto">
            <a:xfrm>
              <a:off x="9052748" y="6061872"/>
              <a:ext cx="147638" cy="190500"/>
            </a:xfrm>
            <a:custGeom>
              <a:avLst/>
              <a:gdLst>
                <a:gd name="T0" fmla="*/ 47 w 50"/>
                <a:gd name="T1" fmla="*/ 14 h 65"/>
                <a:gd name="T2" fmla="*/ 5 w 50"/>
                <a:gd name="T3" fmla="*/ 1 h 65"/>
                <a:gd name="T4" fmla="*/ 2 w 50"/>
                <a:gd name="T5" fmla="*/ 1 h 65"/>
                <a:gd name="T6" fmla="*/ 0 w 50"/>
                <a:gd name="T7" fmla="*/ 5 h 65"/>
                <a:gd name="T8" fmla="*/ 0 w 50"/>
                <a:gd name="T9" fmla="*/ 61 h 65"/>
                <a:gd name="T10" fmla="*/ 2 w 50"/>
                <a:gd name="T11" fmla="*/ 65 h 65"/>
                <a:gd name="T12" fmla="*/ 4 w 50"/>
                <a:gd name="T13" fmla="*/ 65 h 65"/>
                <a:gd name="T14" fmla="*/ 5 w 50"/>
                <a:gd name="T15" fmla="*/ 65 h 65"/>
                <a:gd name="T16" fmla="*/ 47 w 50"/>
                <a:gd name="T17" fmla="*/ 52 h 65"/>
                <a:gd name="T18" fmla="*/ 50 w 50"/>
                <a:gd name="T19" fmla="*/ 48 h 65"/>
                <a:gd name="T20" fmla="*/ 50 w 50"/>
                <a:gd name="T21" fmla="*/ 18 h 65"/>
                <a:gd name="T22" fmla="*/ 47 w 50"/>
                <a:gd name="T23"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5">
                  <a:moveTo>
                    <a:pt x="47" y="14"/>
                  </a:moveTo>
                  <a:cubicBezTo>
                    <a:pt x="5" y="1"/>
                    <a:pt x="5" y="1"/>
                    <a:pt x="5" y="1"/>
                  </a:cubicBezTo>
                  <a:cubicBezTo>
                    <a:pt x="4" y="0"/>
                    <a:pt x="3" y="1"/>
                    <a:pt x="2" y="1"/>
                  </a:cubicBezTo>
                  <a:cubicBezTo>
                    <a:pt x="1" y="2"/>
                    <a:pt x="0" y="3"/>
                    <a:pt x="0" y="5"/>
                  </a:cubicBezTo>
                  <a:cubicBezTo>
                    <a:pt x="0" y="61"/>
                    <a:pt x="0" y="61"/>
                    <a:pt x="0" y="61"/>
                  </a:cubicBezTo>
                  <a:cubicBezTo>
                    <a:pt x="0" y="63"/>
                    <a:pt x="1" y="64"/>
                    <a:pt x="2" y="65"/>
                  </a:cubicBezTo>
                  <a:cubicBezTo>
                    <a:pt x="2" y="65"/>
                    <a:pt x="3" y="65"/>
                    <a:pt x="4" y="65"/>
                  </a:cubicBezTo>
                  <a:cubicBezTo>
                    <a:pt x="4" y="65"/>
                    <a:pt x="5" y="65"/>
                    <a:pt x="5" y="65"/>
                  </a:cubicBezTo>
                  <a:cubicBezTo>
                    <a:pt x="47" y="52"/>
                    <a:pt x="47" y="52"/>
                    <a:pt x="47" y="52"/>
                  </a:cubicBezTo>
                  <a:cubicBezTo>
                    <a:pt x="49" y="52"/>
                    <a:pt x="50" y="50"/>
                    <a:pt x="50" y="48"/>
                  </a:cubicBezTo>
                  <a:cubicBezTo>
                    <a:pt x="50" y="18"/>
                    <a:pt x="50" y="18"/>
                    <a:pt x="50" y="18"/>
                  </a:cubicBezTo>
                  <a:cubicBezTo>
                    <a:pt x="50" y="16"/>
                    <a:pt x="49" y="15"/>
                    <a:pt x="4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02"/>
            <p:cNvSpPr>
              <a:spLocks/>
            </p:cNvSpPr>
            <p:nvPr/>
          </p:nvSpPr>
          <p:spPr bwMode="auto">
            <a:xfrm>
              <a:off x="9082910" y="6207922"/>
              <a:ext cx="87313" cy="65088"/>
            </a:xfrm>
            <a:custGeom>
              <a:avLst/>
              <a:gdLst>
                <a:gd name="T0" fmla="*/ 26 w 30"/>
                <a:gd name="T1" fmla="*/ 22 h 22"/>
                <a:gd name="T2" fmla="*/ 4 w 30"/>
                <a:gd name="T3" fmla="*/ 22 h 22"/>
                <a:gd name="T4" fmla="*/ 0 w 30"/>
                <a:gd name="T5" fmla="*/ 18 h 22"/>
                <a:gd name="T6" fmla="*/ 0 w 30"/>
                <a:gd name="T7" fmla="*/ 10 h 22"/>
                <a:gd name="T8" fmla="*/ 4 w 30"/>
                <a:gd name="T9" fmla="*/ 6 h 22"/>
                <a:gd name="T10" fmla="*/ 8 w 30"/>
                <a:gd name="T11" fmla="*/ 10 h 22"/>
                <a:gd name="T12" fmla="*/ 8 w 30"/>
                <a:gd name="T13" fmla="*/ 14 h 22"/>
                <a:gd name="T14" fmla="*/ 22 w 30"/>
                <a:gd name="T15" fmla="*/ 14 h 22"/>
                <a:gd name="T16" fmla="*/ 22 w 30"/>
                <a:gd name="T17" fmla="*/ 4 h 22"/>
                <a:gd name="T18" fmla="*/ 26 w 30"/>
                <a:gd name="T19" fmla="*/ 0 h 22"/>
                <a:gd name="T20" fmla="*/ 30 w 30"/>
                <a:gd name="T21" fmla="*/ 4 h 22"/>
                <a:gd name="T22" fmla="*/ 30 w 30"/>
                <a:gd name="T23" fmla="*/ 18 h 22"/>
                <a:gd name="T24" fmla="*/ 26 w 30"/>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2">
                  <a:moveTo>
                    <a:pt x="26" y="22"/>
                  </a:moveTo>
                  <a:cubicBezTo>
                    <a:pt x="4" y="22"/>
                    <a:pt x="4" y="22"/>
                    <a:pt x="4" y="22"/>
                  </a:cubicBezTo>
                  <a:cubicBezTo>
                    <a:pt x="2" y="22"/>
                    <a:pt x="0" y="21"/>
                    <a:pt x="0" y="18"/>
                  </a:cubicBezTo>
                  <a:cubicBezTo>
                    <a:pt x="0" y="10"/>
                    <a:pt x="0" y="10"/>
                    <a:pt x="0" y="10"/>
                  </a:cubicBezTo>
                  <a:cubicBezTo>
                    <a:pt x="0" y="8"/>
                    <a:pt x="2" y="6"/>
                    <a:pt x="4" y="6"/>
                  </a:cubicBezTo>
                  <a:cubicBezTo>
                    <a:pt x="6" y="6"/>
                    <a:pt x="8" y="8"/>
                    <a:pt x="8" y="10"/>
                  </a:cubicBezTo>
                  <a:cubicBezTo>
                    <a:pt x="8" y="14"/>
                    <a:pt x="8" y="14"/>
                    <a:pt x="8" y="14"/>
                  </a:cubicBezTo>
                  <a:cubicBezTo>
                    <a:pt x="22" y="14"/>
                    <a:pt x="22" y="14"/>
                    <a:pt x="22" y="14"/>
                  </a:cubicBezTo>
                  <a:cubicBezTo>
                    <a:pt x="22" y="4"/>
                    <a:pt x="22" y="4"/>
                    <a:pt x="22" y="4"/>
                  </a:cubicBezTo>
                  <a:cubicBezTo>
                    <a:pt x="22" y="1"/>
                    <a:pt x="24" y="0"/>
                    <a:pt x="26" y="0"/>
                  </a:cubicBezTo>
                  <a:cubicBezTo>
                    <a:pt x="29" y="0"/>
                    <a:pt x="30" y="1"/>
                    <a:pt x="30" y="4"/>
                  </a:cubicBezTo>
                  <a:cubicBezTo>
                    <a:pt x="30" y="18"/>
                    <a:pt x="30" y="18"/>
                    <a:pt x="30" y="18"/>
                  </a:cubicBezTo>
                  <a:cubicBezTo>
                    <a:pt x="30" y="21"/>
                    <a:pt x="29" y="22"/>
                    <a:pt x="2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3"/>
            <p:cNvSpPr>
              <a:spLocks/>
            </p:cNvSpPr>
            <p:nvPr/>
          </p:nvSpPr>
          <p:spPr bwMode="auto">
            <a:xfrm>
              <a:off x="8986073" y="6279359"/>
              <a:ext cx="241300" cy="293688"/>
            </a:xfrm>
            <a:custGeom>
              <a:avLst/>
              <a:gdLst>
                <a:gd name="T0" fmla="*/ 27 w 82"/>
                <a:gd name="T1" fmla="*/ 100 h 100"/>
                <a:gd name="T2" fmla="*/ 25 w 82"/>
                <a:gd name="T3" fmla="*/ 100 h 100"/>
                <a:gd name="T4" fmla="*/ 24 w 82"/>
                <a:gd name="T5" fmla="*/ 94 h 100"/>
                <a:gd name="T6" fmla="*/ 73 w 82"/>
                <a:gd name="T7" fmla="*/ 19 h 100"/>
                <a:gd name="T8" fmla="*/ 67 w 82"/>
                <a:gd name="T9" fmla="*/ 8 h 100"/>
                <a:gd name="T10" fmla="*/ 4 w 82"/>
                <a:gd name="T11" fmla="*/ 8 h 100"/>
                <a:gd name="T12" fmla="*/ 0 w 82"/>
                <a:gd name="T13" fmla="*/ 4 h 100"/>
                <a:gd name="T14" fmla="*/ 4 w 82"/>
                <a:gd name="T15" fmla="*/ 0 h 100"/>
                <a:gd name="T16" fmla="*/ 69 w 82"/>
                <a:gd name="T17" fmla="*/ 0 h 100"/>
                <a:gd name="T18" fmla="*/ 72 w 82"/>
                <a:gd name="T19" fmla="*/ 2 h 100"/>
                <a:gd name="T20" fmla="*/ 81 w 82"/>
                <a:gd name="T21" fmla="*/ 17 h 100"/>
                <a:gd name="T22" fmla="*/ 81 w 82"/>
                <a:gd name="T23" fmla="*/ 21 h 100"/>
                <a:gd name="T24" fmla="*/ 30 w 82"/>
                <a:gd name="T25" fmla="*/ 98 h 100"/>
                <a:gd name="T26" fmla="*/ 27 w 82"/>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00">
                  <a:moveTo>
                    <a:pt x="27" y="100"/>
                  </a:moveTo>
                  <a:cubicBezTo>
                    <a:pt x="26" y="100"/>
                    <a:pt x="25" y="100"/>
                    <a:pt x="25" y="100"/>
                  </a:cubicBezTo>
                  <a:cubicBezTo>
                    <a:pt x="23" y="98"/>
                    <a:pt x="22" y="96"/>
                    <a:pt x="24" y="94"/>
                  </a:cubicBezTo>
                  <a:cubicBezTo>
                    <a:pt x="73" y="19"/>
                    <a:pt x="73" y="19"/>
                    <a:pt x="73" y="19"/>
                  </a:cubicBezTo>
                  <a:cubicBezTo>
                    <a:pt x="67" y="8"/>
                    <a:pt x="67" y="8"/>
                    <a:pt x="67" y="8"/>
                  </a:cubicBezTo>
                  <a:cubicBezTo>
                    <a:pt x="4" y="8"/>
                    <a:pt x="4" y="8"/>
                    <a:pt x="4" y="8"/>
                  </a:cubicBezTo>
                  <a:cubicBezTo>
                    <a:pt x="1" y="8"/>
                    <a:pt x="0" y="7"/>
                    <a:pt x="0" y="4"/>
                  </a:cubicBezTo>
                  <a:cubicBezTo>
                    <a:pt x="0" y="2"/>
                    <a:pt x="1" y="0"/>
                    <a:pt x="4" y="0"/>
                  </a:cubicBezTo>
                  <a:cubicBezTo>
                    <a:pt x="69" y="0"/>
                    <a:pt x="69" y="0"/>
                    <a:pt x="69" y="0"/>
                  </a:cubicBezTo>
                  <a:cubicBezTo>
                    <a:pt x="70" y="0"/>
                    <a:pt x="72" y="1"/>
                    <a:pt x="72" y="2"/>
                  </a:cubicBezTo>
                  <a:cubicBezTo>
                    <a:pt x="81" y="17"/>
                    <a:pt x="81" y="17"/>
                    <a:pt x="81" y="17"/>
                  </a:cubicBezTo>
                  <a:cubicBezTo>
                    <a:pt x="82" y="18"/>
                    <a:pt x="82" y="20"/>
                    <a:pt x="81" y="21"/>
                  </a:cubicBezTo>
                  <a:cubicBezTo>
                    <a:pt x="30" y="98"/>
                    <a:pt x="30" y="98"/>
                    <a:pt x="30" y="98"/>
                  </a:cubicBezTo>
                  <a:cubicBezTo>
                    <a:pt x="29" y="100"/>
                    <a:pt x="28" y="100"/>
                    <a:pt x="2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4"/>
            <p:cNvSpPr>
              <a:spLocks/>
            </p:cNvSpPr>
            <p:nvPr/>
          </p:nvSpPr>
          <p:spPr bwMode="auto">
            <a:xfrm>
              <a:off x="8986073" y="6549234"/>
              <a:ext cx="214313" cy="23813"/>
            </a:xfrm>
            <a:custGeom>
              <a:avLst/>
              <a:gdLst>
                <a:gd name="T0" fmla="*/ 69 w 73"/>
                <a:gd name="T1" fmla="*/ 8 h 8"/>
                <a:gd name="T2" fmla="*/ 4 w 73"/>
                <a:gd name="T3" fmla="*/ 8 h 8"/>
                <a:gd name="T4" fmla="*/ 0 w 73"/>
                <a:gd name="T5" fmla="*/ 4 h 8"/>
                <a:gd name="T6" fmla="*/ 4 w 73"/>
                <a:gd name="T7" fmla="*/ 0 h 8"/>
                <a:gd name="T8" fmla="*/ 69 w 73"/>
                <a:gd name="T9" fmla="*/ 0 h 8"/>
                <a:gd name="T10" fmla="*/ 73 w 73"/>
                <a:gd name="T11" fmla="*/ 4 h 8"/>
                <a:gd name="T12" fmla="*/ 69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9" y="8"/>
                  </a:moveTo>
                  <a:cubicBezTo>
                    <a:pt x="4" y="8"/>
                    <a:pt x="4" y="8"/>
                    <a:pt x="4" y="8"/>
                  </a:cubicBezTo>
                  <a:cubicBezTo>
                    <a:pt x="1" y="8"/>
                    <a:pt x="0" y="6"/>
                    <a:pt x="0" y="4"/>
                  </a:cubicBezTo>
                  <a:cubicBezTo>
                    <a:pt x="0" y="2"/>
                    <a:pt x="1" y="0"/>
                    <a:pt x="4" y="0"/>
                  </a:cubicBezTo>
                  <a:cubicBezTo>
                    <a:pt x="69" y="0"/>
                    <a:pt x="69" y="0"/>
                    <a:pt x="69" y="0"/>
                  </a:cubicBezTo>
                  <a:cubicBezTo>
                    <a:pt x="71" y="0"/>
                    <a:pt x="73" y="2"/>
                    <a:pt x="73" y="4"/>
                  </a:cubicBezTo>
                  <a:cubicBezTo>
                    <a:pt x="73" y="6"/>
                    <a:pt x="71" y="8"/>
                    <a:pt x="6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5"/>
            <p:cNvSpPr>
              <a:spLocks/>
            </p:cNvSpPr>
            <p:nvPr/>
          </p:nvSpPr>
          <p:spPr bwMode="auto">
            <a:xfrm>
              <a:off x="8657460" y="6234909"/>
              <a:ext cx="207963" cy="206375"/>
            </a:xfrm>
            <a:custGeom>
              <a:avLst/>
              <a:gdLst>
                <a:gd name="T0" fmla="*/ 67 w 71"/>
                <a:gd name="T1" fmla="*/ 70 h 70"/>
                <a:gd name="T2" fmla="*/ 18 w 71"/>
                <a:gd name="T3" fmla="*/ 70 h 70"/>
                <a:gd name="T4" fmla="*/ 15 w 71"/>
                <a:gd name="T5" fmla="*/ 67 h 70"/>
                <a:gd name="T6" fmla="*/ 0 w 71"/>
                <a:gd name="T7" fmla="*/ 5 h 70"/>
                <a:gd name="T8" fmla="*/ 3 w 71"/>
                <a:gd name="T9" fmla="*/ 0 h 70"/>
                <a:gd name="T10" fmla="*/ 8 w 71"/>
                <a:gd name="T11" fmla="*/ 3 h 70"/>
                <a:gd name="T12" fmla="*/ 22 w 71"/>
                <a:gd name="T13" fmla="*/ 62 h 70"/>
                <a:gd name="T14" fmla="*/ 67 w 71"/>
                <a:gd name="T15" fmla="*/ 62 h 70"/>
                <a:gd name="T16" fmla="*/ 71 w 71"/>
                <a:gd name="T17" fmla="*/ 66 h 70"/>
                <a:gd name="T18" fmla="*/ 67 w 71"/>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0">
                  <a:moveTo>
                    <a:pt x="67" y="70"/>
                  </a:moveTo>
                  <a:cubicBezTo>
                    <a:pt x="18" y="70"/>
                    <a:pt x="18" y="70"/>
                    <a:pt x="18" y="70"/>
                  </a:cubicBezTo>
                  <a:cubicBezTo>
                    <a:pt x="17" y="70"/>
                    <a:pt x="15" y="69"/>
                    <a:pt x="15" y="67"/>
                  </a:cubicBezTo>
                  <a:cubicBezTo>
                    <a:pt x="0" y="5"/>
                    <a:pt x="0" y="5"/>
                    <a:pt x="0" y="5"/>
                  </a:cubicBezTo>
                  <a:cubicBezTo>
                    <a:pt x="0" y="3"/>
                    <a:pt x="1" y="1"/>
                    <a:pt x="3" y="0"/>
                  </a:cubicBezTo>
                  <a:cubicBezTo>
                    <a:pt x="5" y="0"/>
                    <a:pt x="7" y="1"/>
                    <a:pt x="8" y="3"/>
                  </a:cubicBezTo>
                  <a:cubicBezTo>
                    <a:pt x="22" y="62"/>
                    <a:pt x="22" y="62"/>
                    <a:pt x="22" y="62"/>
                  </a:cubicBezTo>
                  <a:cubicBezTo>
                    <a:pt x="67" y="62"/>
                    <a:pt x="67" y="62"/>
                    <a:pt x="67" y="62"/>
                  </a:cubicBezTo>
                  <a:cubicBezTo>
                    <a:pt x="70" y="62"/>
                    <a:pt x="71" y="64"/>
                    <a:pt x="71" y="66"/>
                  </a:cubicBezTo>
                  <a:cubicBezTo>
                    <a:pt x="71" y="68"/>
                    <a:pt x="70" y="70"/>
                    <a:pt x="6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6"/>
            <p:cNvSpPr>
              <a:spLocks/>
            </p:cNvSpPr>
            <p:nvPr/>
          </p:nvSpPr>
          <p:spPr bwMode="auto">
            <a:xfrm>
              <a:off x="8765410" y="6423822"/>
              <a:ext cx="23813" cy="149225"/>
            </a:xfrm>
            <a:custGeom>
              <a:avLst/>
              <a:gdLst>
                <a:gd name="T0" fmla="*/ 4 w 8"/>
                <a:gd name="T1" fmla="*/ 51 h 51"/>
                <a:gd name="T2" fmla="*/ 0 w 8"/>
                <a:gd name="T3" fmla="*/ 47 h 51"/>
                <a:gd name="T4" fmla="*/ 0 w 8"/>
                <a:gd name="T5" fmla="*/ 4 h 51"/>
                <a:gd name="T6" fmla="*/ 4 w 8"/>
                <a:gd name="T7" fmla="*/ 0 h 51"/>
                <a:gd name="T8" fmla="*/ 8 w 8"/>
                <a:gd name="T9" fmla="*/ 4 h 51"/>
                <a:gd name="T10" fmla="*/ 8 w 8"/>
                <a:gd name="T11" fmla="*/ 47 h 51"/>
                <a:gd name="T12" fmla="*/ 4 w 8"/>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 h="51">
                  <a:moveTo>
                    <a:pt x="4" y="51"/>
                  </a:moveTo>
                  <a:cubicBezTo>
                    <a:pt x="2" y="51"/>
                    <a:pt x="0" y="49"/>
                    <a:pt x="0" y="47"/>
                  </a:cubicBezTo>
                  <a:cubicBezTo>
                    <a:pt x="0" y="4"/>
                    <a:pt x="0" y="4"/>
                    <a:pt x="0" y="4"/>
                  </a:cubicBezTo>
                  <a:cubicBezTo>
                    <a:pt x="0" y="2"/>
                    <a:pt x="2" y="0"/>
                    <a:pt x="4" y="0"/>
                  </a:cubicBezTo>
                  <a:cubicBezTo>
                    <a:pt x="6" y="0"/>
                    <a:pt x="8" y="2"/>
                    <a:pt x="8" y="4"/>
                  </a:cubicBezTo>
                  <a:cubicBezTo>
                    <a:pt x="8" y="47"/>
                    <a:pt x="8" y="47"/>
                    <a:pt x="8" y="47"/>
                  </a:cubicBezTo>
                  <a:cubicBezTo>
                    <a:pt x="8" y="49"/>
                    <a:pt x="6" y="51"/>
                    <a:pt x="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7"/>
            <p:cNvSpPr>
              <a:spLocks/>
            </p:cNvSpPr>
            <p:nvPr/>
          </p:nvSpPr>
          <p:spPr bwMode="auto">
            <a:xfrm>
              <a:off x="8719373" y="6549234"/>
              <a:ext cx="117475" cy="23813"/>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9" y="0"/>
                    <a:pt x="40" y="2"/>
                    <a:pt x="40" y="4"/>
                  </a:cubicBezTo>
                  <a:cubicBezTo>
                    <a:pt x="40" y="6"/>
                    <a:pt x="39" y="8"/>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2" name="Freeform 1159"/>
          <p:cNvSpPr>
            <a:spLocks/>
          </p:cNvSpPr>
          <p:nvPr/>
        </p:nvSpPr>
        <p:spPr bwMode="auto">
          <a:xfrm>
            <a:off x="6859496" y="2790461"/>
            <a:ext cx="625267" cy="369118"/>
          </a:xfrm>
          <a:custGeom>
            <a:avLst/>
            <a:gdLst>
              <a:gd name="T0" fmla="*/ 20 w 806"/>
              <a:gd name="T1" fmla="*/ 0 h 476"/>
              <a:gd name="T2" fmla="*/ 0 w 806"/>
              <a:gd name="T3" fmla="*/ 20 h 476"/>
              <a:gd name="T4" fmla="*/ 0 w 806"/>
              <a:gd name="T5" fmla="*/ 456 h 476"/>
              <a:gd name="T6" fmla="*/ 20 w 806"/>
              <a:gd name="T7" fmla="*/ 476 h 476"/>
              <a:gd name="T8" fmla="*/ 786 w 806"/>
              <a:gd name="T9" fmla="*/ 476 h 476"/>
              <a:gd name="T10" fmla="*/ 806 w 806"/>
              <a:gd name="T11" fmla="*/ 456 h 476"/>
              <a:gd name="T12" fmla="*/ 806 w 806"/>
              <a:gd name="T13" fmla="*/ 20 h 476"/>
              <a:gd name="T14" fmla="*/ 786 w 806"/>
              <a:gd name="T15" fmla="*/ 0 h 476"/>
              <a:gd name="T16" fmla="*/ 20 w 806"/>
              <a:gd name="T1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6" h="476">
                <a:moveTo>
                  <a:pt x="20" y="0"/>
                </a:moveTo>
                <a:cubicBezTo>
                  <a:pt x="9" y="0"/>
                  <a:pt x="0" y="9"/>
                  <a:pt x="0" y="20"/>
                </a:cubicBezTo>
                <a:cubicBezTo>
                  <a:pt x="0" y="456"/>
                  <a:pt x="0" y="456"/>
                  <a:pt x="0" y="456"/>
                </a:cubicBezTo>
                <a:cubicBezTo>
                  <a:pt x="0" y="467"/>
                  <a:pt x="9" y="476"/>
                  <a:pt x="20" y="476"/>
                </a:cubicBezTo>
                <a:cubicBezTo>
                  <a:pt x="786" y="476"/>
                  <a:pt x="786" y="476"/>
                  <a:pt x="786" y="476"/>
                </a:cubicBezTo>
                <a:cubicBezTo>
                  <a:pt x="797" y="476"/>
                  <a:pt x="806" y="467"/>
                  <a:pt x="806" y="456"/>
                </a:cubicBezTo>
                <a:cubicBezTo>
                  <a:pt x="806" y="20"/>
                  <a:pt x="806" y="20"/>
                  <a:pt x="806" y="20"/>
                </a:cubicBezTo>
                <a:cubicBezTo>
                  <a:pt x="806" y="9"/>
                  <a:pt x="797" y="0"/>
                  <a:pt x="786" y="0"/>
                </a:cubicBezTo>
                <a:lnTo>
                  <a:pt x="20" y="0"/>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160"/>
          <p:cNvSpPr>
            <a:spLocks noChangeArrowheads="1"/>
          </p:cNvSpPr>
          <p:nvPr/>
        </p:nvSpPr>
        <p:spPr bwMode="auto">
          <a:xfrm>
            <a:off x="6859496" y="2801298"/>
            <a:ext cx="625267" cy="368461"/>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161"/>
          <p:cNvSpPr>
            <a:spLocks/>
          </p:cNvSpPr>
          <p:nvPr/>
        </p:nvSpPr>
        <p:spPr bwMode="auto">
          <a:xfrm>
            <a:off x="6808266" y="3197016"/>
            <a:ext cx="727727" cy="47946"/>
          </a:xfrm>
          <a:custGeom>
            <a:avLst/>
            <a:gdLst>
              <a:gd name="T0" fmla="*/ 938 w 938"/>
              <a:gd name="T1" fmla="*/ 31 h 62"/>
              <a:gd name="T2" fmla="*/ 908 w 938"/>
              <a:gd name="T3" fmla="*/ 0 h 62"/>
              <a:gd name="T4" fmla="*/ 30 w 938"/>
              <a:gd name="T5" fmla="*/ 0 h 62"/>
              <a:gd name="T6" fmla="*/ 0 w 938"/>
              <a:gd name="T7" fmla="*/ 31 h 62"/>
              <a:gd name="T8" fmla="*/ 30 w 938"/>
              <a:gd name="T9" fmla="*/ 62 h 62"/>
              <a:gd name="T10" fmla="*/ 908 w 938"/>
              <a:gd name="T11" fmla="*/ 62 h 62"/>
              <a:gd name="T12" fmla="*/ 938 w 938"/>
              <a:gd name="T13" fmla="*/ 31 h 62"/>
            </a:gdLst>
            <a:ahLst/>
            <a:cxnLst>
              <a:cxn ang="0">
                <a:pos x="T0" y="T1"/>
              </a:cxn>
              <a:cxn ang="0">
                <a:pos x="T2" y="T3"/>
              </a:cxn>
              <a:cxn ang="0">
                <a:pos x="T4" y="T5"/>
              </a:cxn>
              <a:cxn ang="0">
                <a:pos x="T6" y="T7"/>
              </a:cxn>
              <a:cxn ang="0">
                <a:pos x="T8" y="T9"/>
              </a:cxn>
              <a:cxn ang="0">
                <a:pos x="T10" y="T11"/>
              </a:cxn>
              <a:cxn ang="0">
                <a:pos x="T12" y="T13"/>
              </a:cxn>
            </a:cxnLst>
            <a:rect l="0" t="0" r="r" b="b"/>
            <a:pathLst>
              <a:path w="938" h="62">
                <a:moveTo>
                  <a:pt x="938" y="31"/>
                </a:moveTo>
                <a:cubicBezTo>
                  <a:pt x="938" y="13"/>
                  <a:pt x="925" y="0"/>
                  <a:pt x="908" y="0"/>
                </a:cubicBezTo>
                <a:cubicBezTo>
                  <a:pt x="30" y="0"/>
                  <a:pt x="30" y="0"/>
                  <a:pt x="30" y="0"/>
                </a:cubicBezTo>
                <a:cubicBezTo>
                  <a:pt x="13" y="0"/>
                  <a:pt x="0" y="13"/>
                  <a:pt x="0" y="31"/>
                </a:cubicBezTo>
                <a:cubicBezTo>
                  <a:pt x="0" y="48"/>
                  <a:pt x="13" y="62"/>
                  <a:pt x="30" y="62"/>
                </a:cubicBezTo>
                <a:cubicBezTo>
                  <a:pt x="908" y="62"/>
                  <a:pt x="908" y="62"/>
                  <a:pt x="908" y="62"/>
                </a:cubicBezTo>
                <a:cubicBezTo>
                  <a:pt x="925" y="62"/>
                  <a:pt x="938" y="48"/>
                  <a:pt x="938" y="3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162"/>
          <p:cNvSpPr>
            <a:spLocks/>
          </p:cNvSpPr>
          <p:nvPr/>
        </p:nvSpPr>
        <p:spPr bwMode="auto">
          <a:xfrm>
            <a:off x="6811222" y="3169759"/>
            <a:ext cx="721488" cy="40393"/>
          </a:xfrm>
          <a:custGeom>
            <a:avLst/>
            <a:gdLst>
              <a:gd name="T0" fmla="*/ 2197 w 2197"/>
              <a:gd name="T1" fmla="*/ 123 h 123"/>
              <a:gd name="T2" fmla="*/ 0 w 2197"/>
              <a:gd name="T3" fmla="*/ 123 h 123"/>
              <a:gd name="T4" fmla="*/ 147 w 2197"/>
              <a:gd name="T5" fmla="*/ 0 h 123"/>
              <a:gd name="T6" fmla="*/ 2051 w 2197"/>
              <a:gd name="T7" fmla="*/ 0 h 123"/>
              <a:gd name="T8" fmla="*/ 2197 w 2197"/>
              <a:gd name="T9" fmla="*/ 123 h 123"/>
            </a:gdLst>
            <a:ahLst/>
            <a:cxnLst>
              <a:cxn ang="0">
                <a:pos x="T0" y="T1"/>
              </a:cxn>
              <a:cxn ang="0">
                <a:pos x="T2" y="T3"/>
              </a:cxn>
              <a:cxn ang="0">
                <a:pos x="T4" y="T5"/>
              </a:cxn>
              <a:cxn ang="0">
                <a:pos x="T6" y="T7"/>
              </a:cxn>
              <a:cxn ang="0">
                <a:pos x="T8" y="T9"/>
              </a:cxn>
            </a:cxnLst>
            <a:rect l="0" t="0" r="r" b="b"/>
            <a:pathLst>
              <a:path w="2197" h="123">
                <a:moveTo>
                  <a:pt x="2197" y="123"/>
                </a:moveTo>
                <a:lnTo>
                  <a:pt x="0" y="123"/>
                </a:lnTo>
                <a:lnTo>
                  <a:pt x="147" y="0"/>
                </a:lnTo>
                <a:lnTo>
                  <a:pt x="2051" y="0"/>
                </a:lnTo>
                <a:lnTo>
                  <a:pt x="2197" y="123"/>
                </a:lnTo>
                <a:close/>
              </a:path>
            </a:pathLst>
          </a:custGeom>
          <a:solidFill>
            <a:srgbClr val="B9B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8"/>
          <p:cNvSpPr>
            <a:spLocks/>
          </p:cNvSpPr>
          <p:nvPr/>
        </p:nvSpPr>
        <p:spPr bwMode="auto">
          <a:xfrm>
            <a:off x="7044056" y="2848915"/>
            <a:ext cx="243670" cy="241372"/>
          </a:xfrm>
          <a:custGeom>
            <a:avLst/>
            <a:gdLst>
              <a:gd name="T0" fmla="*/ 281 w 314"/>
              <a:gd name="T1" fmla="*/ 311 h 311"/>
              <a:gd name="T2" fmla="*/ 260 w 314"/>
              <a:gd name="T3" fmla="*/ 303 h 311"/>
              <a:gd name="T4" fmla="*/ 11 w 314"/>
              <a:gd name="T5" fmla="*/ 54 h 311"/>
              <a:gd name="T6" fmla="*/ 11 w 314"/>
              <a:gd name="T7" fmla="*/ 11 h 311"/>
              <a:gd name="T8" fmla="*/ 54 w 314"/>
              <a:gd name="T9" fmla="*/ 11 h 311"/>
              <a:gd name="T10" fmla="*/ 303 w 314"/>
              <a:gd name="T11" fmla="*/ 260 h 311"/>
              <a:gd name="T12" fmla="*/ 303 w 314"/>
              <a:gd name="T13" fmla="*/ 303 h 311"/>
              <a:gd name="T14" fmla="*/ 281 w 314"/>
              <a:gd name="T15" fmla="*/ 311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311">
                <a:moveTo>
                  <a:pt x="281" y="311"/>
                </a:moveTo>
                <a:cubicBezTo>
                  <a:pt x="274" y="311"/>
                  <a:pt x="266" y="308"/>
                  <a:pt x="260" y="303"/>
                </a:cubicBezTo>
                <a:cubicBezTo>
                  <a:pt x="11" y="54"/>
                  <a:pt x="11" y="54"/>
                  <a:pt x="11" y="54"/>
                </a:cubicBezTo>
                <a:cubicBezTo>
                  <a:pt x="0" y="42"/>
                  <a:pt x="0" y="23"/>
                  <a:pt x="11" y="11"/>
                </a:cubicBezTo>
                <a:cubicBezTo>
                  <a:pt x="23" y="0"/>
                  <a:pt x="42" y="0"/>
                  <a:pt x="54" y="11"/>
                </a:cubicBezTo>
                <a:cubicBezTo>
                  <a:pt x="303" y="260"/>
                  <a:pt x="303" y="260"/>
                  <a:pt x="303" y="260"/>
                </a:cubicBezTo>
                <a:cubicBezTo>
                  <a:pt x="314" y="272"/>
                  <a:pt x="314" y="291"/>
                  <a:pt x="303" y="303"/>
                </a:cubicBezTo>
                <a:cubicBezTo>
                  <a:pt x="297" y="308"/>
                  <a:pt x="289" y="311"/>
                  <a:pt x="281" y="311"/>
                </a:cubicBez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9"/>
          <p:cNvSpPr>
            <a:spLocks/>
          </p:cNvSpPr>
          <p:nvPr/>
        </p:nvSpPr>
        <p:spPr bwMode="auto">
          <a:xfrm>
            <a:off x="7044056" y="2848915"/>
            <a:ext cx="243670" cy="241372"/>
          </a:xfrm>
          <a:custGeom>
            <a:avLst/>
            <a:gdLst>
              <a:gd name="T0" fmla="*/ 33 w 314"/>
              <a:gd name="T1" fmla="*/ 311 h 311"/>
              <a:gd name="T2" fmla="*/ 11 w 314"/>
              <a:gd name="T3" fmla="*/ 303 h 311"/>
              <a:gd name="T4" fmla="*/ 11 w 314"/>
              <a:gd name="T5" fmla="*/ 260 h 311"/>
              <a:gd name="T6" fmla="*/ 260 w 314"/>
              <a:gd name="T7" fmla="*/ 11 h 311"/>
              <a:gd name="T8" fmla="*/ 303 w 314"/>
              <a:gd name="T9" fmla="*/ 11 h 311"/>
              <a:gd name="T10" fmla="*/ 303 w 314"/>
              <a:gd name="T11" fmla="*/ 54 h 311"/>
              <a:gd name="T12" fmla="*/ 54 w 314"/>
              <a:gd name="T13" fmla="*/ 303 h 311"/>
              <a:gd name="T14" fmla="*/ 33 w 314"/>
              <a:gd name="T15" fmla="*/ 311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311">
                <a:moveTo>
                  <a:pt x="33" y="311"/>
                </a:moveTo>
                <a:cubicBezTo>
                  <a:pt x="25" y="311"/>
                  <a:pt x="17" y="308"/>
                  <a:pt x="11" y="303"/>
                </a:cubicBezTo>
                <a:cubicBezTo>
                  <a:pt x="0" y="291"/>
                  <a:pt x="0" y="272"/>
                  <a:pt x="11" y="260"/>
                </a:cubicBezTo>
                <a:cubicBezTo>
                  <a:pt x="260" y="11"/>
                  <a:pt x="260" y="11"/>
                  <a:pt x="260" y="11"/>
                </a:cubicBezTo>
                <a:cubicBezTo>
                  <a:pt x="272" y="0"/>
                  <a:pt x="291" y="0"/>
                  <a:pt x="303" y="11"/>
                </a:cubicBezTo>
                <a:cubicBezTo>
                  <a:pt x="314" y="23"/>
                  <a:pt x="314" y="42"/>
                  <a:pt x="303" y="54"/>
                </a:cubicBezTo>
                <a:cubicBezTo>
                  <a:pt x="54" y="303"/>
                  <a:pt x="54" y="303"/>
                  <a:pt x="54" y="303"/>
                </a:cubicBezTo>
                <a:cubicBezTo>
                  <a:pt x="48" y="308"/>
                  <a:pt x="40" y="311"/>
                  <a:pt x="33" y="311"/>
                </a:cubicBez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9" name="组合 98"/>
          <p:cNvGrpSpPr/>
          <p:nvPr/>
        </p:nvGrpSpPr>
        <p:grpSpPr>
          <a:xfrm>
            <a:off x="4539525" y="4179182"/>
            <a:ext cx="528638" cy="528638"/>
            <a:chOff x="10972801" y="868363"/>
            <a:chExt cx="528638" cy="528638"/>
          </a:xfrm>
          <a:solidFill>
            <a:schemeClr val="bg1"/>
          </a:solidFill>
        </p:grpSpPr>
        <p:sp>
          <p:nvSpPr>
            <p:cNvPr id="100" name="Freeform 10"/>
            <p:cNvSpPr>
              <a:spLocks/>
            </p:cNvSpPr>
            <p:nvPr/>
          </p:nvSpPr>
          <p:spPr bwMode="auto">
            <a:xfrm>
              <a:off x="11417301" y="868363"/>
              <a:ext cx="84138" cy="528638"/>
            </a:xfrm>
            <a:custGeom>
              <a:avLst/>
              <a:gdLst>
                <a:gd name="T0" fmla="*/ 15 w 31"/>
                <a:gd name="T1" fmla="*/ 0 h 194"/>
                <a:gd name="T2" fmla="*/ 0 w 31"/>
                <a:gd name="T3" fmla="*/ 19 h 194"/>
                <a:gd name="T4" fmla="*/ 0 w 31"/>
                <a:gd name="T5" fmla="*/ 176 h 194"/>
                <a:gd name="T6" fmla="*/ 15 w 31"/>
                <a:gd name="T7" fmla="*/ 194 h 194"/>
                <a:gd name="T8" fmla="*/ 31 w 31"/>
                <a:gd name="T9" fmla="*/ 176 h 194"/>
                <a:gd name="T10" fmla="*/ 31 w 31"/>
                <a:gd name="T11" fmla="*/ 19 h 194"/>
                <a:gd name="T12" fmla="*/ 15 w 31"/>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31" h="194">
                  <a:moveTo>
                    <a:pt x="15" y="0"/>
                  </a:moveTo>
                  <a:cubicBezTo>
                    <a:pt x="7" y="0"/>
                    <a:pt x="0" y="9"/>
                    <a:pt x="0" y="19"/>
                  </a:cubicBezTo>
                  <a:cubicBezTo>
                    <a:pt x="0" y="176"/>
                    <a:pt x="0" y="176"/>
                    <a:pt x="0" y="176"/>
                  </a:cubicBezTo>
                  <a:cubicBezTo>
                    <a:pt x="0" y="186"/>
                    <a:pt x="7" y="194"/>
                    <a:pt x="15" y="194"/>
                  </a:cubicBezTo>
                  <a:cubicBezTo>
                    <a:pt x="24" y="194"/>
                    <a:pt x="31" y="186"/>
                    <a:pt x="31" y="176"/>
                  </a:cubicBezTo>
                  <a:cubicBezTo>
                    <a:pt x="31" y="19"/>
                    <a:pt x="31" y="19"/>
                    <a:pt x="31" y="19"/>
                  </a:cubicBezTo>
                  <a:cubicBezTo>
                    <a:pt x="31" y="9"/>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
            <p:cNvSpPr>
              <a:spLocks/>
            </p:cNvSpPr>
            <p:nvPr/>
          </p:nvSpPr>
          <p:spPr bwMode="auto">
            <a:xfrm>
              <a:off x="10972801" y="868363"/>
              <a:ext cx="84138" cy="528638"/>
            </a:xfrm>
            <a:custGeom>
              <a:avLst/>
              <a:gdLst>
                <a:gd name="T0" fmla="*/ 16 w 31"/>
                <a:gd name="T1" fmla="*/ 0 h 194"/>
                <a:gd name="T2" fmla="*/ 0 w 31"/>
                <a:gd name="T3" fmla="*/ 19 h 194"/>
                <a:gd name="T4" fmla="*/ 0 w 31"/>
                <a:gd name="T5" fmla="*/ 176 h 194"/>
                <a:gd name="T6" fmla="*/ 16 w 31"/>
                <a:gd name="T7" fmla="*/ 194 h 194"/>
                <a:gd name="T8" fmla="*/ 31 w 31"/>
                <a:gd name="T9" fmla="*/ 176 h 194"/>
                <a:gd name="T10" fmla="*/ 31 w 31"/>
                <a:gd name="T11" fmla="*/ 19 h 194"/>
                <a:gd name="T12" fmla="*/ 16 w 31"/>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31" h="194">
                  <a:moveTo>
                    <a:pt x="16" y="0"/>
                  </a:moveTo>
                  <a:cubicBezTo>
                    <a:pt x="7" y="0"/>
                    <a:pt x="0" y="9"/>
                    <a:pt x="0" y="19"/>
                  </a:cubicBezTo>
                  <a:cubicBezTo>
                    <a:pt x="0" y="176"/>
                    <a:pt x="0" y="176"/>
                    <a:pt x="0" y="176"/>
                  </a:cubicBezTo>
                  <a:cubicBezTo>
                    <a:pt x="0" y="186"/>
                    <a:pt x="7" y="194"/>
                    <a:pt x="16" y="194"/>
                  </a:cubicBezTo>
                  <a:cubicBezTo>
                    <a:pt x="24" y="194"/>
                    <a:pt x="31" y="186"/>
                    <a:pt x="31" y="176"/>
                  </a:cubicBezTo>
                  <a:cubicBezTo>
                    <a:pt x="31" y="19"/>
                    <a:pt x="31" y="19"/>
                    <a:pt x="31" y="19"/>
                  </a:cubicBezTo>
                  <a:cubicBezTo>
                    <a:pt x="31" y="9"/>
                    <a:pt x="24"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2"/>
            <p:cNvSpPr>
              <a:spLocks/>
            </p:cNvSpPr>
            <p:nvPr/>
          </p:nvSpPr>
          <p:spPr bwMode="auto">
            <a:xfrm>
              <a:off x="11041063" y="996950"/>
              <a:ext cx="84138" cy="22225"/>
            </a:xfrm>
            <a:custGeom>
              <a:avLst/>
              <a:gdLst>
                <a:gd name="T0" fmla="*/ 27 w 31"/>
                <a:gd name="T1" fmla="*/ 8 h 8"/>
                <a:gd name="T2" fmla="*/ 4 w 31"/>
                <a:gd name="T3" fmla="*/ 8 h 8"/>
                <a:gd name="T4" fmla="*/ 0 w 31"/>
                <a:gd name="T5" fmla="*/ 4 h 8"/>
                <a:gd name="T6" fmla="*/ 4 w 31"/>
                <a:gd name="T7" fmla="*/ 0 h 8"/>
                <a:gd name="T8" fmla="*/ 27 w 31"/>
                <a:gd name="T9" fmla="*/ 0 h 8"/>
                <a:gd name="T10" fmla="*/ 31 w 31"/>
                <a:gd name="T11" fmla="*/ 4 h 8"/>
                <a:gd name="T12" fmla="*/ 27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8"/>
                  </a:moveTo>
                  <a:cubicBezTo>
                    <a:pt x="4" y="8"/>
                    <a:pt x="4" y="8"/>
                    <a:pt x="4" y="8"/>
                  </a:cubicBezTo>
                  <a:cubicBezTo>
                    <a:pt x="2" y="8"/>
                    <a:pt x="0" y="6"/>
                    <a:pt x="0" y="4"/>
                  </a:cubicBezTo>
                  <a:cubicBezTo>
                    <a:pt x="0" y="2"/>
                    <a:pt x="2" y="0"/>
                    <a:pt x="4" y="0"/>
                  </a:cubicBezTo>
                  <a:cubicBezTo>
                    <a:pt x="27" y="0"/>
                    <a:pt x="27" y="0"/>
                    <a:pt x="27" y="0"/>
                  </a:cubicBezTo>
                  <a:cubicBezTo>
                    <a:pt x="29" y="0"/>
                    <a:pt x="31" y="2"/>
                    <a:pt x="31" y="4"/>
                  </a:cubicBezTo>
                  <a:cubicBezTo>
                    <a:pt x="31" y="6"/>
                    <a:pt x="29" y="8"/>
                    <a:pt x="2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3"/>
            <p:cNvSpPr>
              <a:spLocks/>
            </p:cNvSpPr>
            <p:nvPr/>
          </p:nvSpPr>
          <p:spPr bwMode="auto">
            <a:xfrm>
              <a:off x="11139488" y="996950"/>
              <a:ext cx="92075" cy="22225"/>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4"/>
            <p:cNvSpPr>
              <a:spLocks/>
            </p:cNvSpPr>
            <p:nvPr/>
          </p:nvSpPr>
          <p:spPr bwMode="auto">
            <a:xfrm>
              <a:off x="11250613" y="996950"/>
              <a:ext cx="95250" cy="22225"/>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2" y="8"/>
                    <a:pt x="0" y="6"/>
                    <a:pt x="0" y="4"/>
                  </a:cubicBezTo>
                  <a:cubicBezTo>
                    <a:pt x="0" y="2"/>
                    <a:pt x="2" y="0"/>
                    <a:pt x="4" y="0"/>
                  </a:cubicBezTo>
                  <a:cubicBezTo>
                    <a:pt x="31" y="0"/>
                    <a:pt x="31" y="0"/>
                    <a:pt x="31" y="0"/>
                  </a:cubicBezTo>
                  <a:cubicBezTo>
                    <a:pt x="33" y="0"/>
                    <a:pt x="35" y="2"/>
                    <a:pt x="35" y="4"/>
                  </a:cubicBezTo>
                  <a:cubicBezTo>
                    <a:pt x="35" y="6"/>
                    <a:pt x="33" y="8"/>
                    <a:pt x="3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5"/>
            <p:cNvSpPr>
              <a:spLocks/>
            </p:cNvSpPr>
            <p:nvPr/>
          </p:nvSpPr>
          <p:spPr bwMode="auto">
            <a:xfrm>
              <a:off x="11368088" y="996950"/>
              <a:ext cx="71438" cy="22225"/>
            </a:xfrm>
            <a:custGeom>
              <a:avLst/>
              <a:gdLst>
                <a:gd name="T0" fmla="*/ 22 w 26"/>
                <a:gd name="T1" fmla="*/ 8 h 8"/>
                <a:gd name="T2" fmla="*/ 4 w 26"/>
                <a:gd name="T3" fmla="*/ 8 h 8"/>
                <a:gd name="T4" fmla="*/ 0 w 26"/>
                <a:gd name="T5" fmla="*/ 4 h 8"/>
                <a:gd name="T6" fmla="*/ 4 w 26"/>
                <a:gd name="T7" fmla="*/ 0 h 8"/>
                <a:gd name="T8" fmla="*/ 22 w 26"/>
                <a:gd name="T9" fmla="*/ 0 h 8"/>
                <a:gd name="T10" fmla="*/ 26 w 26"/>
                <a:gd name="T11" fmla="*/ 4 h 8"/>
                <a:gd name="T12" fmla="*/ 22 w 2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22" y="8"/>
                  </a:moveTo>
                  <a:cubicBezTo>
                    <a:pt x="4" y="8"/>
                    <a:pt x="4" y="8"/>
                    <a:pt x="4" y="8"/>
                  </a:cubicBezTo>
                  <a:cubicBezTo>
                    <a:pt x="1" y="8"/>
                    <a:pt x="0" y="6"/>
                    <a:pt x="0" y="4"/>
                  </a:cubicBezTo>
                  <a:cubicBezTo>
                    <a:pt x="0" y="2"/>
                    <a:pt x="1" y="0"/>
                    <a:pt x="4" y="0"/>
                  </a:cubicBezTo>
                  <a:cubicBezTo>
                    <a:pt x="22" y="0"/>
                    <a:pt x="22" y="0"/>
                    <a:pt x="22" y="0"/>
                  </a:cubicBezTo>
                  <a:cubicBezTo>
                    <a:pt x="24" y="0"/>
                    <a:pt x="26" y="2"/>
                    <a:pt x="26" y="4"/>
                  </a:cubicBezTo>
                  <a:cubicBezTo>
                    <a:pt x="26" y="6"/>
                    <a:pt x="24" y="8"/>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6"/>
            <p:cNvSpPr>
              <a:spLocks/>
            </p:cNvSpPr>
            <p:nvPr/>
          </p:nvSpPr>
          <p:spPr bwMode="auto">
            <a:xfrm>
              <a:off x="11041063" y="1133475"/>
              <a:ext cx="92075" cy="20638"/>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7"/>
            <p:cNvSpPr>
              <a:spLocks/>
            </p:cNvSpPr>
            <p:nvPr/>
          </p:nvSpPr>
          <p:spPr bwMode="auto">
            <a:xfrm>
              <a:off x="11139488" y="1133475"/>
              <a:ext cx="1095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8"/>
            <p:cNvSpPr>
              <a:spLocks/>
            </p:cNvSpPr>
            <p:nvPr/>
          </p:nvSpPr>
          <p:spPr bwMode="auto">
            <a:xfrm>
              <a:off x="11276013" y="1133475"/>
              <a:ext cx="163513" cy="20638"/>
            </a:xfrm>
            <a:custGeom>
              <a:avLst/>
              <a:gdLst>
                <a:gd name="T0" fmla="*/ 56 w 60"/>
                <a:gd name="T1" fmla="*/ 8 h 8"/>
                <a:gd name="T2" fmla="*/ 4 w 60"/>
                <a:gd name="T3" fmla="*/ 8 h 8"/>
                <a:gd name="T4" fmla="*/ 0 w 60"/>
                <a:gd name="T5" fmla="*/ 4 h 8"/>
                <a:gd name="T6" fmla="*/ 4 w 60"/>
                <a:gd name="T7" fmla="*/ 0 h 8"/>
                <a:gd name="T8" fmla="*/ 56 w 60"/>
                <a:gd name="T9" fmla="*/ 0 h 8"/>
                <a:gd name="T10" fmla="*/ 60 w 60"/>
                <a:gd name="T11" fmla="*/ 4 h 8"/>
                <a:gd name="T12" fmla="*/ 56 w 6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0" h="8">
                  <a:moveTo>
                    <a:pt x="56" y="8"/>
                  </a:moveTo>
                  <a:cubicBezTo>
                    <a:pt x="4" y="8"/>
                    <a:pt x="4" y="8"/>
                    <a:pt x="4" y="8"/>
                  </a:cubicBezTo>
                  <a:cubicBezTo>
                    <a:pt x="2" y="8"/>
                    <a:pt x="0" y="6"/>
                    <a:pt x="0" y="4"/>
                  </a:cubicBezTo>
                  <a:cubicBezTo>
                    <a:pt x="0" y="2"/>
                    <a:pt x="2" y="0"/>
                    <a:pt x="4" y="0"/>
                  </a:cubicBezTo>
                  <a:cubicBezTo>
                    <a:pt x="56" y="0"/>
                    <a:pt x="56" y="0"/>
                    <a:pt x="56" y="0"/>
                  </a:cubicBezTo>
                  <a:cubicBezTo>
                    <a:pt x="58" y="0"/>
                    <a:pt x="60" y="2"/>
                    <a:pt x="60" y="4"/>
                  </a:cubicBezTo>
                  <a:cubicBezTo>
                    <a:pt x="60" y="6"/>
                    <a:pt x="58"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9"/>
            <p:cNvSpPr>
              <a:spLocks/>
            </p:cNvSpPr>
            <p:nvPr/>
          </p:nvSpPr>
          <p:spPr bwMode="auto">
            <a:xfrm>
              <a:off x="11041063" y="1270000"/>
              <a:ext cx="155575" cy="20638"/>
            </a:xfrm>
            <a:custGeom>
              <a:avLst/>
              <a:gdLst>
                <a:gd name="T0" fmla="*/ 53 w 57"/>
                <a:gd name="T1" fmla="*/ 8 h 8"/>
                <a:gd name="T2" fmla="*/ 4 w 57"/>
                <a:gd name="T3" fmla="*/ 8 h 8"/>
                <a:gd name="T4" fmla="*/ 0 w 57"/>
                <a:gd name="T5" fmla="*/ 4 h 8"/>
                <a:gd name="T6" fmla="*/ 4 w 57"/>
                <a:gd name="T7" fmla="*/ 0 h 8"/>
                <a:gd name="T8" fmla="*/ 53 w 57"/>
                <a:gd name="T9" fmla="*/ 0 h 8"/>
                <a:gd name="T10" fmla="*/ 57 w 57"/>
                <a:gd name="T11" fmla="*/ 4 h 8"/>
                <a:gd name="T12" fmla="*/ 53 w 5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7" h="8">
                  <a:moveTo>
                    <a:pt x="53" y="8"/>
                  </a:moveTo>
                  <a:cubicBezTo>
                    <a:pt x="4" y="8"/>
                    <a:pt x="4" y="8"/>
                    <a:pt x="4" y="8"/>
                  </a:cubicBezTo>
                  <a:cubicBezTo>
                    <a:pt x="2" y="8"/>
                    <a:pt x="0" y="7"/>
                    <a:pt x="0" y="4"/>
                  </a:cubicBezTo>
                  <a:cubicBezTo>
                    <a:pt x="0" y="2"/>
                    <a:pt x="2" y="0"/>
                    <a:pt x="4" y="0"/>
                  </a:cubicBezTo>
                  <a:cubicBezTo>
                    <a:pt x="53" y="0"/>
                    <a:pt x="53" y="0"/>
                    <a:pt x="53" y="0"/>
                  </a:cubicBezTo>
                  <a:cubicBezTo>
                    <a:pt x="55" y="0"/>
                    <a:pt x="57" y="2"/>
                    <a:pt x="57" y="4"/>
                  </a:cubicBezTo>
                  <a:cubicBezTo>
                    <a:pt x="57" y="7"/>
                    <a:pt x="55" y="8"/>
                    <a:pt x="5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0"/>
            <p:cNvSpPr>
              <a:spLocks/>
            </p:cNvSpPr>
            <p:nvPr/>
          </p:nvSpPr>
          <p:spPr bwMode="auto">
            <a:xfrm>
              <a:off x="11220451" y="1270000"/>
              <a:ext cx="219075" cy="20638"/>
            </a:xfrm>
            <a:custGeom>
              <a:avLst/>
              <a:gdLst>
                <a:gd name="T0" fmla="*/ 76 w 80"/>
                <a:gd name="T1" fmla="*/ 8 h 8"/>
                <a:gd name="T2" fmla="*/ 4 w 80"/>
                <a:gd name="T3" fmla="*/ 8 h 8"/>
                <a:gd name="T4" fmla="*/ 0 w 80"/>
                <a:gd name="T5" fmla="*/ 4 h 8"/>
                <a:gd name="T6" fmla="*/ 4 w 80"/>
                <a:gd name="T7" fmla="*/ 0 h 8"/>
                <a:gd name="T8" fmla="*/ 76 w 80"/>
                <a:gd name="T9" fmla="*/ 0 h 8"/>
                <a:gd name="T10" fmla="*/ 80 w 80"/>
                <a:gd name="T11" fmla="*/ 4 h 8"/>
                <a:gd name="T12" fmla="*/ 76 w 8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0" h="8">
                  <a:moveTo>
                    <a:pt x="76" y="8"/>
                  </a:moveTo>
                  <a:cubicBezTo>
                    <a:pt x="4" y="8"/>
                    <a:pt x="4" y="8"/>
                    <a:pt x="4" y="8"/>
                  </a:cubicBezTo>
                  <a:cubicBezTo>
                    <a:pt x="1" y="8"/>
                    <a:pt x="0" y="7"/>
                    <a:pt x="0" y="4"/>
                  </a:cubicBezTo>
                  <a:cubicBezTo>
                    <a:pt x="0" y="2"/>
                    <a:pt x="1" y="0"/>
                    <a:pt x="4" y="0"/>
                  </a:cubicBezTo>
                  <a:cubicBezTo>
                    <a:pt x="76" y="0"/>
                    <a:pt x="76" y="0"/>
                    <a:pt x="76" y="0"/>
                  </a:cubicBezTo>
                  <a:cubicBezTo>
                    <a:pt x="78" y="0"/>
                    <a:pt x="80" y="2"/>
                    <a:pt x="80" y="4"/>
                  </a:cubicBezTo>
                  <a:cubicBezTo>
                    <a:pt x="80" y="7"/>
                    <a:pt x="78" y="8"/>
                    <a:pt x="7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Oval 21"/>
            <p:cNvSpPr>
              <a:spLocks noChangeArrowheads="1"/>
            </p:cNvSpPr>
            <p:nvPr/>
          </p:nvSpPr>
          <p:spPr bwMode="auto">
            <a:xfrm>
              <a:off x="11068051" y="950913"/>
              <a:ext cx="93663"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Oval 22"/>
            <p:cNvSpPr>
              <a:spLocks noChangeArrowheads="1"/>
            </p:cNvSpPr>
            <p:nvPr/>
          </p:nvSpPr>
          <p:spPr bwMode="auto">
            <a:xfrm>
              <a:off x="11177588" y="950913"/>
              <a:ext cx="95250"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Oval 23"/>
            <p:cNvSpPr>
              <a:spLocks noChangeArrowheads="1"/>
            </p:cNvSpPr>
            <p:nvPr/>
          </p:nvSpPr>
          <p:spPr bwMode="auto">
            <a:xfrm>
              <a:off x="11295063" y="950913"/>
              <a:ext cx="92075"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Oval 24"/>
            <p:cNvSpPr>
              <a:spLocks noChangeArrowheads="1"/>
            </p:cNvSpPr>
            <p:nvPr/>
          </p:nvSpPr>
          <p:spPr bwMode="auto">
            <a:xfrm>
              <a:off x="11068051" y="1087438"/>
              <a:ext cx="93663"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5"/>
            <p:cNvSpPr>
              <a:spLocks noChangeArrowheads="1"/>
            </p:cNvSpPr>
            <p:nvPr/>
          </p:nvSpPr>
          <p:spPr bwMode="auto">
            <a:xfrm>
              <a:off x="11199813" y="1087438"/>
              <a:ext cx="95250"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Oval 26"/>
            <p:cNvSpPr>
              <a:spLocks noChangeArrowheads="1"/>
            </p:cNvSpPr>
            <p:nvPr/>
          </p:nvSpPr>
          <p:spPr bwMode="auto">
            <a:xfrm>
              <a:off x="11142663" y="1222375"/>
              <a:ext cx="920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7" name="文本框 116"/>
          <p:cNvSpPr txBox="1"/>
          <p:nvPr/>
        </p:nvSpPr>
        <p:spPr>
          <a:xfrm>
            <a:off x="4178242" y="2273345"/>
            <a:ext cx="178319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结算问题</a:t>
            </a:r>
            <a:endParaRPr lang="zh-CN" altLang="en-US" sz="2000" b="1" dirty="0">
              <a:latin typeface="微软雅黑" panose="020B0503020204020204" pitchFamily="34" charset="-122"/>
              <a:ea typeface="微软雅黑" panose="020B0503020204020204" pitchFamily="34" charset="-122"/>
            </a:endParaRPr>
          </a:p>
        </p:txBody>
      </p:sp>
      <p:sp>
        <p:nvSpPr>
          <p:cNvPr id="118" name="文本框 117"/>
          <p:cNvSpPr txBox="1"/>
          <p:nvPr/>
        </p:nvSpPr>
        <p:spPr>
          <a:xfrm>
            <a:off x="3751403" y="2681474"/>
            <a:ext cx="2115166" cy="584775"/>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物流及仓储费用等结算问题</a:t>
            </a:r>
            <a:endParaRPr lang="zh-CN" altLang="en-US" sz="1600" dirty="0">
              <a:latin typeface="微软雅黑" panose="020B0503020204020204" pitchFamily="34" charset="-122"/>
              <a:ea typeface="微软雅黑" panose="020B0503020204020204" pitchFamily="34" charset="-122"/>
            </a:endParaRPr>
          </a:p>
        </p:txBody>
      </p:sp>
      <p:sp>
        <p:nvSpPr>
          <p:cNvPr id="119" name="标题 1"/>
          <p:cNvSpPr txBox="1">
            <a:spLocks/>
          </p:cNvSpPr>
          <p:nvPr/>
        </p:nvSpPr>
        <p:spPr>
          <a:xfrm>
            <a:off x="2140100" y="387339"/>
            <a:ext cx="3448486" cy="662782"/>
          </a:xfrm>
          <a:prstGeom prst="rect">
            <a:avLst/>
          </a:prstGeom>
        </p:spPr>
        <p:txBody>
          <a:bodyPr>
            <a:normAutofit/>
          </a:bodyPr>
          <a:lstStyle>
            <a:lvl1pPr algn="r"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sz="3200" smtClean="0">
                <a:latin typeface="微软雅黑" panose="020B0503020204020204" pitchFamily="34" charset="-122"/>
                <a:ea typeface="微软雅黑" panose="020B0503020204020204" pitchFamily="34" charset="-122"/>
              </a:rPr>
              <a:t>咨询工单问题类型 </a:t>
            </a:r>
            <a:endParaRPr lang="zh-CN" altLang="en-US" sz="3200" dirty="0">
              <a:latin typeface="微软雅黑" panose="020B0503020204020204" pitchFamily="34" charset="-122"/>
              <a:ea typeface="微软雅黑" panose="020B0503020204020204" pitchFamily="34" charset="-122"/>
            </a:endParaRPr>
          </a:p>
        </p:txBody>
      </p:sp>
      <p:graphicFrame>
        <p:nvGraphicFramePr>
          <p:cNvPr id="120" name="图示 119"/>
          <p:cNvGraphicFramePr/>
          <p:nvPr>
            <p:extLst/>
          </p:nvPr>
        </p:nvGraphicFramePr>
        <p:xfrm>
          <a:off x="5452535" y="300779"/>
          <a:ext cx="6671732" cy="63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17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18853" y="256697"/>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094104"/>
            <a:ext cx="10515600" cy="5489575"/>
          </a:xfrm>
        </p:spPr>
        <p:txBody>
          <a:bodyPr/>
          <a:lstStyle/>
          <a:p>
            <a:pPr marL="0" indent="0">
              <a:buNone/>
            </a:pPr>
            <a:endParaRPr lang="en-US" altLang="zh-CN" sz="1600" dirty="0" smtClean="0">
              <a:solidFill>
                <a:srgbClr val="000000"/>
              </a:solidFill>
              <a:latin typeface="微软雅黑" panose="020B0503020204020204" pitchFamily="34" charset="-122"/>
              <a:ea typeface="微软雅黑" panose="020B0503020204020204" pitchFamily="34" charset="-122"/>
            </a:endParaRPr>
          </a:p>
          <a:p>
            <a:endParaRPr lang="en-US" altLang="zh-CN" sz="1600" dirty="0" smtClean="0">
              <a:solidFill>
                <a:srgbClr val="000000"/>
              </a:solidFill>
              <a:latin typeface="微软雅黑" panose="020B0503020204020204" pitchFamily="34" charset="-122"/>
              <a:ea typeface="微软雅黑" panose="020B0503020204020204" pitchFamily="34" charset="-122"/>
            </a:endParaRPr>
          </a:p>
          <a:p>
            <a:endParaRPr lang="en-US" altLang="zh-CN" sz="1600" dirty="0">
              <a:solidFill>
                <a:srgbClr val="000000"/>
              </a:solidFill>
              <a:latin typeface="微软雅黑" panose="020B0503020204020204" pitchFamily="34" charset="-122"/>
              <a:ea typeface="微软雅黑" panose="020B0503020204020204" pitchFamily="34" charset="-122"/>
            </a:endParaRPr>
          </a:p>
          <a:p>
            <a:r>
              <a:rPr lang="en-US" altLang="zh-CN" sz="1400" b="1" dirty="0" smtClean="0">
                <a:solidFill>
                  <a:srgbClr val="000000"/>
                </a:solidFill>
                <a:latin typeface="微软雅黑" panose="020B0503020204020204" pitchFamily="34" charset="-122"/>
                <a:ea typeface="微软雅黑" panose="020B0503020204020204" pitchFamily="34" charset="-122"/>
              </a:rPr>
              <a:t>Step1</a:t>
            </a:r>
            <a:r>
              <a:rPr lang="zh-CN" altLang="en-US" sz="1400" b="1" dirty="0" smtClean="0">
                <a:solidFill>
                  <a:srgbClr val="000000"/>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方式一：</a:t>
            </a: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操作中心</a:t>
            </a: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订单管理</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 </a:t>
            </a:r>
            <a:r>
              <a:rPr lang="zh-CN" altLang="en-US" sz="1400" b="1" dirty="0" smtClean="0">
                <a:solidFill>
                  <a:schemeClr val="tx1"/>
                </a:solidFill>
                <a:latin typeface="微软雅黑" panose="020B0503020204020204" pitchFamily="34" charset="-122"/>
                <a:ea typeface="微软雅黑" panose="020B0503020204020204" pitchFamily="34" charset="-122"/>
              </a:rPr>
              <a:t> 方式二：</a:t>
            </a:r>
            <a:r>
              <a:rPr lang="zh-CN" altLang="zh-CN" sz="1400" dirty="0" smtClean="0">
                <a:solidFill>
                  <a:schemeClr val="tx1"/>
                </a:solidFill>
                <a:latin typeface="微软雅黑" panose="020B0503020204020204" pitchFamily="34" charset="-122"/>
                <a:ea typeface="微软雅黑" panose="020B0503020204020204" pitchFamily="34" charset="-122"/>
              </a:rPr>
              <a:t>【服务中心】</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zh-CN" sz="1400" dirty="0">
                <a:solidFill>
                  <a:schemeClr val="tx1"/>
                </a:solidFill>
                <a:latin typeface="微软雅黑" panose="020B0503020204020204" pitchFamily="34" charset="-122"/>
                <a:ea typeface="微软雅黑" panose="020B0503020204020204" pitchFamily="34" charset="-122"/>
              </a:rPr>
              <a:t>【新建咨询工单】</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endParaRPr lang="zh-CN" altLang="en-US"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nvPr>
        </p:nvGraphicFramePr>
        <p:xfrm>
          <a:off x="1016093" y="977687"/>
          <a:ext cx="10159814" cy="1131361"/>
        </p:xfrm>
        <a:graphic>
          <a:graphicData uri="http://schemas.openxmlformats.org/drawingml/2006/table">
            <a:tbl>
              <a:tblPr>
                <a:tableStyleId>{5C22544A-7EE6-4342-B048-85BDC9FD1C3A}</a:tableStyleId>
              </a:tblPr>
              <a:tblGrid>
                <a:gridCol w="1433870"/>
                <a:gridCol w="2144718"/>
                <a:gridCol w="1753958"/>
                <a:gridCol w="3142648"/>
                <a:gridCol w="1684620"/>
              </a:tblGrid>
              <a:tr h="362163">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服务渠道</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服务特点</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服务时间</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a:effectLst/>
                          <a:latin typeface="微软雅黑" panose="020B0503020204020204" pitchFamily="34" charset="-122"/>
                          <a:ea typeface="微软雅黑" panose="020B0503020204020204" pitchFamily="34" charset="-122"/>
                        </a:rPr>
                        <a:t>进入方式</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a:effectLst/>
                          <a:latin typeface="微软雅黑" panose="020B0503020204020204" pitchFamily="34" charset="-122"/>
                          <a:ea typeface="微软雅黑" panose="020B0503020204020204" pitchFamily="34" charset="-122"/>
                        </a:rPr>
                        <a:t>问题场景示例</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769198">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咨询工单</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自助提交至</a:t>
                      </a:r>
                      <a:r>
                        <a:rPr lang="en-US" sz="1400" u="none" strike="noStrike" dirty="0">
                          <a:effectLst/>
                          <a:latin typeface="微软雅黑" panose="020B0503020204020204" pitchFamily="34" charset="-122"/>
                          <a:ea typeface="微软雅黑" panose="020B0503020204020204" pitchFamily="34" charset="-122"/>
                        </a:rPr>
                        <a:t>CP</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en-US" altLang="zh-CN" sz="1400" u="none" strike="noStrike" dirty="0">
                          <a:effectLst/>
                          <a:latin typeface="微软雅黑" panose="020B0503020204020204" pitchFamily="34" charset="-122"/>
                          <a:ea typeface="微软雅黑" panose="020B0503020204020204" pitchFamily="34" charset="-122"/>
                        </a:rPr>
                        <a:t>9:00-18:00</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rtl="0" fontAlgn="ctr"/>
                      <a:r>
                        <a:rPr lang="en-US" altLang="zh-CN" sz="1400" u="none" strike="noStrike" dirty="0">
                          <a:effectLst/>
                          <a:latin typeface="微软雅黑" panose="020B0503020204020204" pitchFamily="34" charset="-122"/>
                          <a:ea typeface="微软雅黑" panose="020B0503020204020204" pitchFamily="34" charset="-122"/>
                        </a:rPr>
                        <a:t>1.BMS—</a:t>
                      </a:r>
                      <a:r>
                        <a:rPr lang="zh-CN" altLang="en-US" sz="1400" u="none" strike="noStrike" dirty="0">
                          <a:effectLst/>
                          <a:latin typeface="微软雅黑" panose="020B0503020204020204" pitchFamily="34" charset="-122"/>
                          <a:ea typeface="微软雅黑" panose="020B0503020204020204" pitchFamily="34" charset="-122"/>
                        </a:rPr>
                        <a:t>操作中心</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订单管理（未下达仓库的</a:t>
                      </a:r>
                      <a:r>
                        <a:rPr lang="en-US" altLang="zh-CN" sz="1400" u="none" strike="noStrike" dirty="0">
                          <a:effectLst/>
                          <a:latin typeface="微软雅黑" panose="020B0503020204020204" pitchFamily="34" charset="-122"/>
                          <a:ea typeface="微软雅黑" panose="020B0503020204020204" pitchFamily="34" charset="-122"/>
                        </a:rPr>
                        <a:t>LBX</a:t>
                      </a:r>
                      <a:r>
                        <a:rPr lang="zh-CN" altLang="en-US" sz="1400" u="none" strike="noStrike" dirty="0">
                          <a:effectLst/>
                          <a:latin typeface="微软雅黑" panose="020B0503020204020204" pitchFamily="34" charset="-122"/>
                          <a:ea typeface="微软雅黑" panose="020B0503020204020204" pitchFamily="34" charset="-122"/>
                        </a:rPr>
                        <a:t>单不可以）</a:t>
                      </a:r>
                      <a:r>
                        <a:rPr lang="en-US" altLang="zh-CN" sz="1400" u="none" strike="noStrike" dirty="0">
                          <a:effectLst/>
                          <a:latin typeface="微软雅黑" panose="020B0503020204020204" pitchFamily="34" charset="-122"/>
                          <a:ea typeface="微软雅黑" panose="020B0503020204020204" pitchFamily="34" charset="-122"/>
                        </a:rPr>
                        <a:t>2.BMS-</a:t>
                      </a:r>
                      <a:r>
                        <a:rPr lang="zh-CN" altLang="en-US" sz="1400" u="none" strike="noStrike" dirty="0">
                          <a:effectLst/>
                          <a:latin typeface="微软雅黑" panose="020B0503020204020204" pitchFamily="34" charset="-122"/>
                          <a:ea typeface="微软雅黑" panose="020B0503020204020204" pitchFamily="34" charset="-122"/>
                        </a:rPr>
                        <a:t>服务中心</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新建咨询</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包括但不限于查件、催派、截单</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bl>
          </a:graphicData>
        </a:graphic>
      </p:graphicFrame>
      <p:grpSp>
        <p:nvGrpSpPr>
          <p:cNvPr id="10" name="组合 9"/>
          <p:cNvGrpSpPr/>
          <p:nvPr/>
        </p:nvGrpSpPr>
        <p:grpSpPr>
          <a:xfrm>
            <a:off x="1576995" y="2477193"/>
            <a:ext cx="8764897" cy="4281111"/>
            <a:chOff x="1576995" y="2477193"/>
            <a:chExt cx="8764897" cy="4281111"/>
          </a:xfrm>
        </p:grpSpPr>
        <p:pic>
          <p:nvPicPr>
            <p:cNvPr id="7" name="图片 6"/>
            <p:cNvPicPr>
              <a:picLocks noChangeAspect="1"/>
            </p:cNvPicPr>
            <p:nvPr/>
          </p:nvPicPr>
          <p:blipFill>
            <a:blip r:embed="rId3"/>
            <a:stretch>
              <a:fillRect/>
            </a:stretch>
          </p:blipFill>
          <p:spPr>
            <a:xfrm>
              <a:off x="1576995" y="2513330"/>
              <a:ext cx="8764897" cy="4244974"/>
            </a:xfrm>
            <a:prstGeom prst="rect">
              <a:avLst/>
            </a:prstGeom>
          </p:spPr>
        </p:pic>
        <p:sp>
          <p:nvSpPr>
            <p:cNvPr id="4" name="矩形 3"/>
            <p:cNvSpPr/>
            <p:nvPr/>
          </p:nvSpPr>
          <p:spPr>
            <a:xfrm>
              <a:off x="3491344" y="2477193"/>
              <a:ext cx="465513" cy="3491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5400">
                  <a:solidFill>
                    <a:srgbClr val="FF0000"/>
                  </a:solidFill>
                </a:ln>
                <a:noFill/>
              </a:endParaRPr>
            </a:p>
          </p:txBody>
        </p:sp>
        <p:sp>
          <p:nvSpPr>
            <p:cNvPr id="8" name="矩形 7"/>
            <p:cNvSpPr/>
            <p:nvPr/>
          </p:nvSpPr>
          <p:spPr>
            <a:xfrm>
              <a:off x="1781693" y="4238296"/>
              <a:ext cx="462743" cy="2339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5400">
                  <a:solidFill>
                    <a:srgbClr val="FF0000"/>
                  </a:solidFill>
                </a:ln>
                <a:noFill/>
              </a:endParaRPr>
            </a:p>
          </p:txBody>
        </p:sp>
        <p:sp>
          <p:nvSpPr>
            <p:cNvPr id="9" name="矩形 8"/>
            <p:cNvSpPr/>
            <p:nvPr/>
          </p:nvSpPr>
          <p:spPr>
            <a:xfrm>
              <a:off x="9177582" y="5093118"/>
              <a:ext cx="249051" cy="1937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5400">
                  <a:solidFill>
                    <a:srgbClr val="FF0000"/>
                  </a:solidFill>
                </a:ln>
                <a:noFill/>
              </a:endParaRPr>
            </a:p>
          </p:txBody>
        </p:sp>
      </p:grpSp>
      <p:pic>
        <p:nvPicPr>
          <p:cNvPr id="5" name="图片 4" descr="http://img.alicdn.com/tfscom/TB1lCeTPpXXXXbqXXXXXXXXXXXX.png"/>
          <p:cNvPicPr/>
          <p:nvPr/>
        </p:nvPicPr>
        <p:blipFill>
          <a:blip r:embed="rId4">
            <a:extLst>
              <a:ext uri="{28A0092B-C50C-407E-A947-70E740481C1C}">
                <a14:useLocalDpi xmlns:a14="http://schemas.microsoft.com/office/drawing/2010/main" val="0"/>
              </a:ext>
            </a:extLst>
          </a:blip>
          <a:srcRect/>
          <a:stretch>
            <a:fillRect/>
          </a:stretch>
        </p:blipFill>
        <p:spPr bwMode="auto">
          <a:xfrm>
            <a:off x="1394973" y="2426039"/>
            <a:ext cx="8996794" cy="4382140"/>
          </a:xfrm>
          <a:prstGeom prst="rect">
            <a:avLst/>
          </a:prstGeom>
          <a:noFill/>
          <a:ln>
            <a:noFill/>
          </a:ln>
        </p:spPr>
      </p:pic>
    </p:spTree>
    <p:extLst>
      <p:ext uri="{BB962C8B-B14F-4D97-AF65-F5344CB8AC3E}">
        <p14:creationId xmlns:p14="http://schemas.microsoft.com/office/powerpoint/2010/main" val="19866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5418853" y="314905"/>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sp>
        <p:nvSpPr>
          <p:cNvPr id="6" name="内容占位符 2"/>
          <p:cNvSpPr>
            <a:spLocks noGrp="1"/>
          </p:cNvSpPr>
          <p:nvPr>
            <p:ph idx="1"/>
          </p:nvPr>
        </p:nvSpPr>
        <p:spPr>
          <a:xfrm>
            <a:off x="838200" y="977687"/>
            <a:ext cx="10515600" cy="5489575"/>
          </a:xfrm>
        </p:spPr>
        <p:txBody>
          <a:bodyPr/>
          <a:lstStyle/>
          <a:p>
            <a:pPr marL="0" indent="0">
              <a:buNone/>
            </a:pPr>
            <a:r>
              <a:rPr lang="en-US" altLang="zh-CN" sz="1600" b="1" dirty="0" smtClean="0">
                <a:solidFill>
                  <a:srgbClr val="000000"/>
                </a:solidFill>
                <a:latin typeface="微软雅黑" panose="020B0503020204020204" pitchFamily="34" charset="-122"/>
                <a:ea typeface="微软雅黑" panose="020B0503020204020204" pitchFamily="34" charset="-122"/>
              </a:rPr>
              <a:t>Step 2</a:t>
            </a:r>
            <a:r>
              <a:rPr lang="zh-CN" altLang="en-US" sz="1600" b="1" dirty="0" smtClean="0">
                <a:solidFill>
                  <a:srgbClr val="000000"/>
                </a:solidFill>
                <a:latin typeface="微软雅黑" panose="020B0503020204020204" pitchFamily="34" charset="-122"/>
                <a:ea typeface="微软雅黑" panose="020B0503020204020204" pitchFamily="34" charset="-122"/>
              </a:rPr>
              <a:t>：</a:t>
            </a:r>
            <a:r>
              <a:rPr lang="zh-CN" altLang="zh-CN" sz="1600" dirty="0">
                <a:solidFill>
                  <a:schemeClr val="tx1"/>
                </a:solidFill>
                <a:latin typeface="微软雅黑" panose="020B0503020204020204" pitchFamily="34" charset="-122"/>
                <a:ea typeface="微软雅黑" panose="020B0503020204020204" pitchFamily="34" charset="-122"/>
              </a:rPr>
              <a:t>填写订单</a:t>
            </a:r>
            <a:r>
              <a:rPr lang="zh-CN" altLang="zh-CN" sz="1600" dirty="0" smtClean="0">
                <a:solidFill>
                  <a:schemeClr val="tx1"/>
                </a:solidFill>
                <a:latin typeface="微软雅黑" panose="020B0503020204020204" pitchFamily="34" charset="-122"/>
                <a:ea typeface="微软雅黑" panose="020B0503020204020204" pitchFamily="34" charset="-122"/>
              </a:rPr>
              <a:t>信息</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0" indent="0">
              <a:lnSpc>
                <a:spcPct val="110000"/>
              </a:lnSpc>
              <a:buNone/>
            </a:pPr>
            <a:r>
              <a:rPr lang="en-US" altLang="zh-CN"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zh-CN" altLang="zh-CN" sz="1600" dirty="0">
                <a:solidFill>
                  <a:schemeClr val="tx1"/>
                </a:solidFill>
                <a:latin typeface="微软雅黑" panose="020B0503020204020204" pitchFamily="34" charset="-122"/>
                <a:ea typeface="微软雅黑" panose="020B0503020204020204" pitchFamily="34" charset="-122"/>
              </a:rPr>
              <a:t>用物流单号或交易单号</a:t>
            </a:r>
            <a:r>
              <a:rPr lang="zh-CN" altLang="zh-CN" sz="1600" dirty="0" smtClean="0">
                <a:solidFill>
                  <a:schemeClr val="tx1"/>
                </a:solidFill>
                <a:latin typeface="微软雅黑" panose="020B0503020204020204" pitchFamily="34" charset="-122"/>
                <a:ea typeface="微软雅黑" panose="020B0503020204020204" pitchFamily="34" charset="-122"/>
              </a:rPr>
              <a:t>或运单</a:t>
            </a:r>
            <a:r>
              <a:rPr lang="zh-CN" altLang="zh-CN" sz="1600" dirty="0">
                <a:solidFill>
                  <a:schemeClr val="tx1"/>
                </a:solidFill>
                <a:latin typeface="微软雅黑" panose="020B0503020204020204" pitchFamily="34" charset="-122"/>
                <a:ea typeface="微软雅黑" panose="020B0503020204020204" pitchFamily="34" charset="-122"/>
              </a:rPr>
              <a:t>号发起。若订单类型选择【物流订单】，则直接输入物流单号</a:t>
            </a:r>
            <a:r>
              <a:rPr lang="zh-CN" altLang="zh-CN" sz="1600" dirty="0" smtClean="0">
                <a:solidFill>
                  <a:schemeClr val="tx1"/>
                </a:solidFill>
                <a:latin typeface="微软雅黑" panose="020B0503020204020204" pitchFamily="34" charset="-122"/>
                <a:ea typeface="微软雅黑" panose="020B0503020204020204" pitchFamily="34" charset="-122"/>
              </a:rPr>
              <a:t>；若</a:t>
            </a:r>
            <a:r>
              <a:rPr lang="zh-CN" altLang="zh-CN" sz="1600" dirty="0">
                <a:solidFill>
                  <a:schemeClr val="tx1"/>
                </a:solidFill>
                <a:latin typeface="微软雅黑" panose="020B0503020204020204" pitchFamily="34" charset="-122"/>
                <a:ea typeface="微软雅黑" panose="020B0503020204020204" pitchFamily="34" charset="-122"/>
              </a:rPr>
              <a:t>订单类型选择</a:t>
            </a:r>
            <a:r>
              <a:rPr lang="zh-CN" altLang="zh-CN" sz="1600" dirty="0" smtClean="0">
                <a:solidFill>
                  <a:schemeClr val="tx1"/>
                </a:solidFill>
                <a:latin typeface="微软雅黑" panose="020B0503020204020204" pitchFamily="34" charset="-122"/>
                <a:ea typeface="微软雅黑" panose="020B0503020204020204" pitchFamily="34" charset="-122"/>
              </a:rPr>
              <a:t>【交易订单】</a:t>
            </a:r>
            <a:r>
              <a:rPr lang="zh-CN" altLang="en-US" sz="1600" dirty="0" smtClean="0">
                <a:solidFill>
                  <a:schemeClr val="tx1"/>
                </a:solidFill>
                <a:latin typeface="微软雅黑" panose="020B0503020204020204" pitchFamily="34" charset="-122"/>
                <a:ea typeface="微软雅黑" panose="020B0503020204020204" pitchFamily="34" charset="-122"/>
              </a:rPr>
              <a:t>或</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运单号</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zh-CN" altLang="zh-CN" sz="1600" dirty="0" smtClean="0">
                <a:solidFill>
                  <a:schemeClr val="tx1"/>
                </a:solidFill>
                <a:latin typeface="微软雅黑" panose="020B0503020204020204" pitchFamily="34" charset="-122"/>
                <a:ea typeface="微软雅黑" panose="020B0503020204020204" pitchFamily="34" charset="-122"/>
              </a:rPr>
              <a:t>则</a:t>
            </a:r>
            <a:r>
              <a:rPr lang="zh-CN" altLang="zh-CN" sz="1600" dirty="0">
                <a:solidFill>
                  <a:schemeClr val="tx1"/>
                </a:solidFill>
                <a:latin typeface="微软雅黑" panose="020B0503020204020204" pitchFamily="34" charset="-122"/>
                <a:ea typeface="微软雅黑" panose="020B0503020204020204" pitchFamily="34" charset="-122"/>
              </a:rPr>
              <a:t>输入交易</a:t>
            </a:r>
            <a:r>
              <a:rPr lang="zh-CN" altLang="zh-CN" sz="1600" dirty="0" smtClean="0">
                <a:solidFill>
                  <a:schemeClr val="tx1"/>
                </a:solidFill>
                <a:latin typeface="微软雅黑" panose="020B0503020204020204" pitchFamily="34" charset="-122"/>
                <a:ea typeface="微软雅黑" panose="020B0503020204020204" pitchFamily="34" charset="-122"/>
              </a:rPr>
              <a:t>单号</a:t>
            </a:r>
            <a:r>
              <a:rPr lang="zh-CN" altLang="en-US" sz="1600" dirty="0" smtClean="0">
                <a:solidFill>
                  <a:schemeClr val="tx1"/>
                </a:solidFill>
                <a:latin typeface="微软雅黑" panose="020B0503020204020204" pitchFamily="34" charset="-122"/>
                <a:ea typeface="微软雅黑" panose="020B0503020204020204" pitchFamily="34" charset="-122"/>
              </a:rPr>
              <a:t>和运单号</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zh-CN" altLang="zh-CN" sz="1600" dirty="0">
                <a:solidFill>
                  <a:schemeClr val="tx1"/>
                </a:solidFill>
                <a:latin typeface="微软雅黑" panose="020B0503020204020204" pitchFamily="34" charset="-122"/>
                <a:ea typeface="微软雅黑" panose="020B0503020204020204" pitchFamily="34" charset="-122"/>
              </a:rPr>
              <a:t>系统会自动匹配物流单号</a:t>
            </a:r>
            <a:r>
              <a:rPr lang="zh-CN"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854825" y="1996054"/>
            <a:ext cx="9950212" cy="4471208"/>
          </a:xfrm>
          <a:prstGeom prst="rect">
            <a:avLst/>
          </a:prstGeom>
        </p:spPr>
      </p:pic>
      <p:sp>
        <p:nvSpPr>
          <p:cNvPr id="2" name="矩形 1"/>
          <p:cNvSpPr/>
          <p:nvPr/>
        </p:nvSpPr>
        <p:spPr>
          <a:xfrm>
            <a:off x="2194560" y="2859578"/>
            <a:ext cx="631768" cy="266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62108" y="2876202"/>
            <a:ext cx="595987" cy="249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00984" y="2876202"/>
            <a:ext cx="595987" cy="249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6819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77440"/>
            <a:ext cx="10515600" cy="4351338"/>
          </a:xfrm>
        </p:spPr>
        <p:txBody>
          <a:bodyPr>
            <a:normAutofit/>
          </a:bodyPr>
          <a:lstStyle/>
          <a:p>
            <a:pPr marL="0" indent="0">
              <a:lnSpc>
                <a:spcPct val="100000"/>
              </a:lnSpc>
              <a:spcBef>
                <a:spcPts val="0"/>
              </a:spcBef>
              <a:buNone/>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zh-CN" sz="1600" dirty="0">
                <a:solidFill>
                  <a:schemeClr val="tx1"/>
                </a:solidFill>
                <a:latin typeface="微软雅黑" panose="020B0503020204020204" pitchFamily="34" charset="-122"/>
                <a:ea typeface="微软雅黑" panose="020B0503020204020204" pitchFamily="34" charset="-122"/>
              </a:rPr>
              <a:t>）若用无单号发起，点击【无单号】，选择对应的服务产品、资源名称和线路</a:t>
            </a:r>
            <a:r>
              <a:rPr lang="zh-CN" altLang="zh-CN" sz="1600" dirty="0" smtClean="0">
                <a:solidFill>
                  <a:schemeClr val="tx1"/>
                </a:solidFill>
                <a:latin typeface="微软雅黑" panose="020B0503020204020204" pitchFamily="34" charset="-122"/>
                <a:ea typeface="微软雅黑" panose="020B0503020204020204" pitchFamily="34" charset="-122"/>
              </a:rPr>
              <a:t>；</a:t>
            </a:r>
            <a:endParaRPr lang="en-US" altLang="zh-CN" sz="1600" dirty="0" smtClean="0">
              <a:solidFill>
                <a:schemeClr val="tx1"/>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5418853" y="120308"/>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stretch>
            <a:fillRect/>
          </a:stretch>
        </p:blipFill>
        <p:spPr>
          <a:xfrm>
            <a:off x="666436" y="1524647"/>
            <a:ext cx="10859127" cy="4901091"/>
          </a:xfrm>
          <a:prstGeom prst="rect">
            <a:avLst/>
          </a:prstGeom>
        </p:spPr>
      </p:pic>
      <p:sp>
        <p:nvSpPr>
          <p:cNvPr id="2" name="矩形 1"/>
          <p:cNvSpPr/>
          <p:nvPr/>
        </p:nvSpPr>
        <p:spPr>
          <a:xfrm>
            <a:off x="8386326" y="2547493"/>
            <a:ext cx="2887287" cy="1446550"/>
          </a:xfrm>
          <a:prstGeom prst="rect">
            <a:avLst/>
          </a:prstGeom>
        </p:spPr>
        <p:txBody>
          <a:bodyPr wrap="square">
            <a:spAutoFit/>
          </a:bodyPr>
          <a:lstStyle/>
          <a:p>
            <a:pPr>
              <a:lnSpc>
                <a:spcPct val="110000"/>
              </a:lnSpc>
            </a:pPr>
            <a:r>
              <a:rPr lang="zh-CN" altLang="en-US" sz="1600" b="1" dirty="0" smtClean="0">
                <a:solidFill>
                  <a:schemeClr val="tx1"/>
                </a:solidFill>
                <a:latin typeface="微软雅黑" panose="020B0503020204020204" pitchFamily="34" charset="-122"/>
                <a:ea typeface="微软雅黑" panose="020B0503020204020204" pitchFamily="34" charset="-122"/>
              </a:rPr>
              <a:t>注</a:t>
            </a:r>
            <a:r>
              <a:rPr lang="zh-CN" altLang="en-US" sz="1600" dirty="0" smtClean="0">
                <a:solidFill>
                  <a:schemeClr val="tx1"/>
                </a:solidFill>
                <a:latin typeface="微软雅黑" panose="020B0503020204020204" pitchFamily="34" charset="-122"/>
                <a:ea typeface="微软雅黑" panose="020B0503020204020204" pitchFamily="34" charset="-122"/>
              </a:rPr>
              <a:t>：无单号发起一般只存在于</a:t>
            </a:r>
            <a:r>
              <a:rPr lang="zh-CN" altLang="en-US" sz="1600" dirty="0" smtClean="0">
                <a:solidFill>
                  <a:srgbClr val="FF0000"/>
                </a:solidFill>
                <a:latin typeface="微软雅黑" panose="020B0503020204020204" pitchFamily="34" charset="-122"/>
                <a:ea typeface="微软雅黑" panose="020B0503020204020204" pitchFamily="34" charset="-122"/>
              </a:rPr>
              <a:t>系统问题的咨询工单</a:t>
            </a:r>
            <a:r>
              <a:rPr lang="zh-CN" altLang="en-US" sz="1600" dirty="0" smtClean="0">
                <a:solidFill>
                  <a:schemeClr val="tx1"/>
                </a:solidFill>
                <a:latin typeface="微软雅黑" panose="020B0503020204020204" pitchFamily="34" charset="-122"/>
                <a:ea typeface="微软雅黑" panose="020B0503020204020204" pitchFamily="34" charset="-122"/>
              </a:rPr>
              <a:t>，其他场景的咨询工单请务必输入</a:t>
            </a:r>
            <a:r>
              <a:rPr lang="zh-CN" altLang="zh-CN" sz="1600" dirty="0" smtClean="0">
                <a:solidFill>
                  <a:schemeClr val="tx1"/>
                </a:solidFill>
                <a:latin typeface="微软雅黑" panose="020B0503020204020204" pitchFamily="34" charset="-122"/>
                <a:ea typeface="微软雅黑" panose="020B0503020204020204" pitchFamily="34" charset="-122"/>
              </a:rPr>
              <a:t>物流单号</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zh-CN" altLang="zh-CN" sz="1600" dirty="0" smtClean="0">
                <a:solidFill>
                  <a:schemeClr val="tx1"/>
                </a:solidFill>
                <a:latin typeface="微软雅黑" panose="020B0503020204020204" pitchFamily="34" charset="-122"/>
                <a:ea typeface="微软雅黑" panose="020B0503020204020204" pitchFamily="34" charset="-122"/>
              </a:rPr>
              <a:t>交易单号</a:t>
            </a:r>
            <a:r>
              <a:rPr lang="zh-CN" altLang="en-US" sz="1600" dirty="0" smtClean="0">
                <a:solidFill>
                  <a:schemeClr val="tx1"/>
                </a:solidFill>
                <a:latin typeface="微软雅黑" panose="020B0503020204020204" pitchFamily="34" charset="-122"/>
                <a:ea typeface="微软雅黑" panose="020B0503020204020204" pitchFamily="34" charset="-122"/>
              </a:rPr>
              <a:t>和运单号</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有助于问题更快更有效地解决。</a:t>
            </a:r>
            <a:endParaRPr lang="en-US" altLang="zh-CN" sz="1600" dirty="0" smtClean="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2177935" y="2892829"/>
            <a:ext cx="631767" cy="23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177935" y="3187179"/>
            <a:ext cx="631767" cy="23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3521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1822" y="977687"/>
            <a:ext cx="10515600" cy="4708425"/>
          </a:xfrm>
        </p:spPr>
        <p:txBody>
          <a:bodyPr>
            <a:normAutofit/>
          </a:bodyPr>
          <a:lstStyle/>
          <a:p>
            <a:pPr marL="0" indent="0">
              <a:buNone/>
            </a:pPr>
            <a:endParaRPr lang="en-US" altLang="zh-CN" sz="1600" b="1" dirty="0" smtClean="0">
              <a:solidFill>
                <a:schemeClr val="tx1"/>
              </a:solidFill>
              <a:latin typeface="微软雅黑" panose="020B0503020204020204" pitchFamily="34" charset="-122"/>
              <a:ea typeface="微软雅黑" panose="020B0503020204020204" pitchFamily="34" charset="-122"/>
            </a:endParaRPr>
          </a:p>
          <a:p>
            <a:pPr marL="0" indent="0">
              <a:buNone/>
            </a:pPr>
            <a:r>
              <a:rPr lang="en-US" altLang="zh-CN" sz="1600" b="1" dirty="0" smtClean="0">
                <a:solidFill>
                  <a:schemeClr val="tx1"/>
                </a:solidFill>
                <a:latin typeface="微软雅黑" panose="020B0503020204020204" pitchFamily="34" charset="-122"/>
                <a:ea typeface="微软雅黑" panose="020B0503020204020204" pitchFamily="34" charset="-122"/>
              </a:rPr>
              <a:t>Step 3</a:t>
            </a:r>
            <a:r>
              <a:rPr lang="zh-CN" altLang="en-US" sz="1600" dirty="0">
                <a:solidFill>
                  <a:schemeClr val="tx1"/>
                </a:solidFill>
                <a:latin typeface="微软雅黑" panose="020B0503020204020204" pitchFamily="34" charset="-122"/>
                <a:ea typeface="微软雅黑" panose="020B0503020204020204" pitchFamily="34" charset="-122"/>
              </a:rPr>
              <a:t>：</a:t>
            </a:r>
            <a:r>
              <a:rPr lang="zh-CN" altLang="zh-CN" sz="1600" dirty="0" smtClean="0">
                <a:solidFill>
                  <a:schemeClr val="tx1"/>
                </a:solidFill>
                <a:latin typeface="微软雅黑" panose="020B0503020204020204" pitchFamily="34" charset="-122"/>
                <a:ea typeface="微软雅黑" panose="020B0503020204020204" pitchFamily="34" charset="-122"/>
              </a:rPr>
              <a:t>选择</a:t>
            </a:r>
            <a:r>
              <a:rPr lang="zh-CN" altLang="zh-CN" sz="1600" dirty="0">
                <a:solidFill>
                  <a:schemeClr val="tx1"/>
                </a:solidFill>
                <a:latin typeface="微软雅黑" panose="020B0503020204020204" pitchFamily="34" charset="-122"/>
                <a:ea typeface="微软雅黑" panose="020B0503020204020204" pitchFamily="34" charset="-122"/>
              </a:rPr>
              <a:t>正确的问题</a:t>
            </a:r>
            <a:r>
              <a:rPr lang="zh-CN" altLang="zh-CN" sz="1600" dirty="0" smtClean="0">
                <a:solidFill>
                  <a:schemeClr val="tx1"/>
                </a:solidFill>
                <a:latin typeface="微软雅黑" panose="020B0503020204020204" pitchFamily="34" charset="-122"/>
                <a:ea typeface="微软雅黑" panose="020B0503020204020204" pitchFamily="34" charset="-122"/>
              </a:rPr>
              <a:t>名称</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5418853" y="314905"/>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945087" y="1756845"/>
            <a:ext cx="10069070" cy="4533984"/>
          </a:xfrm>
          <a:prstGeom prst="rect">
            <a:avLst/>
          </a:prstGeom>
        </p:spPr>
      </p:pic>
      <p:cxnSp>
        <p:nvCxnSpPr>
          <p:cNvPr id="10" name="直接箭头连接符 9"/>
          <p:cNvCxnSpPr/>
          <p:nvPr/>
        </p:nvCxnSpPr>
        <p:spPr>
          <a:xfrm flipV="1">
            <a:off x="2294313" y="4185859"/>
            <a:ext cx="714894" cy="2327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50133" y="3490062"/>
            <a:ext cx="1277183" cy="2800767"/>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注：</a:t>
            </a:r>
            <a:r>
              <a:rPr lang="zh-CN" altLang="en-US" sz="1600" dirty="0" smtClean="0">
                <a:latin typeface="微软雅黑" panose="020B0503020204020204" pitchFamily="34" charset="-122"/>
                <a:ea typeface="微软雅黑" panose="020B0503020204020204" pitchFamily="34" charset="-122"/>
              </a:rPr>
              <a:t>问题名称的选择要点开一级标题前面的“</a:t>
            </a:r>
            <a:r>
              <a:rPr lang="en-US" altLang="zh-CN"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号，选择二级标题，否则提交时会出现“创建规则不存在”的报错提示</a:t>
            </a:r>
            <a:endParaRPr lang="zh-CN" altLang="en-US" sz="1600"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33" y="3541693"/>
            <a:ext cx="6503117" cy="2721549"/>
          </a:xfrm>
          <a:prstGeom prst="rect">
            <a:avLst/>
          </a:prstGeom>
        </p:spPr>
      </p:pic>
    </p:spTree>
    <p:extLst>
      <p:ext uri="{BB962C8B-B14F-4D97-AF65-F5344CB8AC3E}">
        <p14:creationId xmlns:p14="http://schemas.microsoft.com/office/powerpoint/2010/main" val="15172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5418853" y="314905"/>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37997" y="1768513"/>
            <a:ext cx="10949054" cy="4885201"/>
          </a:xfrm>
          <a:prstGeom prst="rect">
            <a:avLst/>
          </a:prstGeom>
        </p:spPr>
      </p:pic>
      <p:sp>
        <p:nvSpPr>
          <p:cNvPr id="8" name="矩形 7"/>
          <p:cNvSpPr/>
          <p:nvPr/>
        </p:nvSpPr>
        <p:spPr>
          <a:xfrm>
            <a:off x="309752" y="1097337"/>
            <a:ext cx="11244942" cy="634020"/>
          </a:xfrm>
          <a:prstGeom prst="rect">
            <a:avLst/>
          </a:prstGeom>
        </p:spPr>
        <p:txBody>
          <a:bodyPr wrap="square">
            <a:spAutoFit/>
          </a:bodyPr>
          <a:lstStyle/>
          <a:p>
            <a:pPr>
              <a:lnSpc>
                <a:spcPct val="110000"/>
              </a:lnSpc>
            </a:pPr>
            <a:r>
              <a:rPr lang="en-US" altLang="zh-CN" sz="1600" b="1" dirty="0" smtClean="0">
                <a:latin typeface="微软雅黑" panose="020B0503020204020204" pitchFamily="34" charset="-122"/>
                <a:ea typeface="微软雅黑" panose="020B0503020204020204" pitchFamily="34" charset="-122"/>
              </a:rPr>
              <a:t>Step 4</a:t>
            </a:r>
            <a:r>
              <a:rPr lang="zh-CN" altLang="en-US"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问题描述</a:t>
            </a:r>
            <a:r>
              <a:rPr lang="zh-CN" altLang="zh-CN" sz="1600" dirty="0">
                <a:latin typeface="微软雅黑" panose="020B0503020204020204" pitchFamily="34" charset="-122"/>
                <a:ea typeface="微软雅黑" panose="020B0503020204020204" pitchFamily="34" charset="-122"/>
              </a:rPr>
              <a:t>尽量清楚，详细</a:t>
            </a:r>
            <a:r>
              <a:rPr lang="zh-CN"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完整，</a:t>
            </a:r>
            <a:r>
              <a:rPr lang="zh-CN" altLang="en-US" sz="1600" dirty="0" smtClean="0">
                <a:solidFill>
                  <a:srgbClr val="FF0000"/>
                </a:solidFill>
                <a:latin typeface="微软雅黑" panose="020B0503020204020204" pitchFamily="34" charset="-122"/>
                <a:ea typeface="微软雅黑" panose="020B0503020204020204" pitchFamily="34" charset="-122"/>
              </a:rPr>
              <a:t>发生</a:t>
            </a:r>
            <a:r>
              <a:rPr lang="zh-CN" altLang="en-US" sz="1600" dirty="0">
                <a:solidFill>
                  <a:srgbClr val="FF0000"/>
                </a:solidFill>
                <a:latin typeface="微软雅黑" panose="020B0503020204020204" pitchFamily="34" charset="-122"/>
                <a:ea typeface="微软雅黑" panose="020B0503020204020204" pitchFamily="34" charset="-122"/>
              </a:rPr>
              <a:t>什么问题，需要怎么协助、想要什么结果</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填写在问题描述中。旺旺默认为提交人旺旺，联系电话和邮箱建议一并填写，</a:t>
            </a:r>
            <a:r>
              <a:rPr lang="zh-CN" altLang="en-US" sz="1600" dirty="0">
                <a:latin typeface="微软雅黑" panose="020B0503020204020204" pitchFamily="34" charset="-122"/>
                <a:ea typeface="微软雅黑" panose="020B0503020204020204" pitchFamily="34" charset="-122"/>
              </a:rPr>
              <a:t>上传订单状态、系统报错、聊天</a:t>
            </a:r>
            <a:r>
              <a:rPr lang="zh-CN" altLang="en-US" sz="1600" dirty="0" smtClean="0">
                <a:latin typeface="微软雅黑" panose="020B0503020204020204" pitchFamily="34" charset="-122"/>
                <a:ea typeface="微软雅黑" panose="020B0503020204020204" pitchFamily="34" charset="-122"/>
              </a:rPr>
              <a:t>记录等</a:t>
            </a:r>
            <a:r>
              <a:rPr lang="zh-CN" altLang="en-US" sz="1600" dirty="0">
                <a:latin typeface="微软雅黑" panose="020B0503020204020204" pitchFamily="34" charset="-122"/>
                <a:ea typeface="微软雅黑" panose="020B0503020204020204" pitchFamily="34" charset="-122"/>
              </a:rPr>
              <a:t>有效截图，</a:t>
            </a:r>
            <a:r>
              <a:rPr lang="zh-CN" altLang="zh-CN" sz="1600" dirty="0">
                <a:latin typeface="微软雅黑" panose="020B0503020204020204" pitchFamily="34" charset="-122"/>
                <a:ea typeface="微软雅黑" panose="020B0503020204020204" pitchFamily="34" charset="-122"/>
              </a:rPr>
              <a:t>点击【提交】；</a:t>
            </a:r>
            <a:endParaRPr lang="en-US" altLang="zh-CN" sz="1600" dirty="0">
              <a:latin typeface="微软雅黑" panose="020B0503020204020204" pitchFamily="34" charset="-122"/>
              <a:ea typeface="微软雅黑" panose="020B0503020204020204" pitchFamily="34" charset="-122"/>
            </a:endParaRPr>
          </a:p>
        </p:txBody>
      </p:sp>
      <p:sp>
        <p:nvSpPr>
          <p:cNvPr id="7" name="内容占位符 2"/>
          <p:cNvSpPr>
            <a:spLocks noGrp="1"/>
          </p:cNvSpPr>
          <p:nvPr>
            <p:ph idx="1"/>
          </p:nvPr>
        </p:nvSpPr>
        <p:spPr>
          <a:xfrm>
            <a:off x="0" y="7161511"/>
            <a:ext cx="11133630" cy="5798976"/>
          </a:xfrm>
          <a:solidFill>
            <a:schemeClr val="bg1"/>
          </a:solidFill>
        </p:spPr>
        <p:txBody>
          <a:bodyPr>
            <a:normAutofit/>
          </a:bodyPr>
          <a:lstStyle/>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针对常见的系统问题和库存问题，在提交时有以下基本要求：</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a:solidFill>
                  <a:schemeClr val="tx1"/>
                </a:solidFill>
                <a:latin typeface="微软雅黑" panose="020B0503020204020204" pitchFamily="34" charset="-122"/>
                <a:ea typeface="微软雅黑" panose="020B0503020204020204" pitchFamily="34" charset="-122"/>
              </a:rPr>
              <a:t> 一</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BMS</a:t>
            </a:r>
            <a:r>
              <a:rPr lang="zh-CN" altLang="en-US" sz="1600" dirty="0" smtClean="0">
                <a:solidFill>
                  <a:schemeClr val="tx1"/>
                </a:solidFill>
                <a:latin typeface="微软雅黑" panose="020B0503020204020204" pitchFamily="34" charset="-122"/>
                <a:ea typeface="微软雅黑" panose="020B0503020204020204" pitchFamily="34" charset="-122"/>
              </a:rPr>
              <a:t>系统异常提问</a:t>
            </a:r>
            <a:r>
              <a:rPr lang="zh-CN" altLang="en-US" sz="1600" dirty="0">
                <a:solidFill>
                  <a:schemeClr val="tx1"/>
                </a:solidFill>
                <a:latin typeface="微软雅黑" panose="020B0503020204020204" pitchFamily="34" charset="-122"/>
                <a:ea typeface="微软雅黑" panose="020B0503020204020204" pitchFamily="34" charset="-122"/>
              </a:rPr>
              <a:t>的基本</a:t>
            </a:r>
            <a:r>
              <a:rPr lang="zh-CN" altLang="en-US" sz="1600" dirty="0" smtClean="0">
                <a:solidFill>
                  <a:schemeClr val="tx1"/>
                </a:solidFill>
                <a:latin typeface="微软雅黑" panose="020B0503020204020204" pitchFamily="34" charset="-122"/>
                <a:ea typeface="微软雅黑" panose="020B0503020204020204" pitchFamily="34" charset="-122"/>
              </a:rPr>
              <a:t>要求： </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前提</a:t>
            </a:r>
            <a:r>
              <a:rPr lang="zh-CN" altLang="en-US" sz="1600" dirty="0">
                <a:solidFill>
                  <a:schemeClr val="tx1"/>
                </a:solidFill>
                <a:latin typeface="微软雅黑" panose="020B0503020204020204" pitchFamily="34" charset="-122"/>
                <a:ea typeface="微软雅黑" panose="020B0503020204020204" pitchFamily="34" charset="-122"/>
              </a:rPr>
              <a:t>必须提供的信息：货主旺旺，目前进行</a:t>
            </a:r>
            <a:r>
              <a:rPr lang="en-US" altLang="zh-CN" sz="1600" dirty="0">
                <a:solidFill>
                  <a:schemeClr val="tx1"/>
                </a:solidFill>
                <a:latin typeface="微软雅黑" panose="020B0503020204020204" pitchFamily="34" charset="-122"/>
                <a:ea typeface="微软雅黑" panose="020B0503020204020204" pitchFamily="34" charset="-122"/>
              </a:rPr>
              <a:t>BMS</a:t>
            </a:r>
            <a:r>
              <a:rPr lang="zh-CN" altLang="en-US" sz="1600" dirty="0">
                <a:solidFill>
                  <a:schemeClr val="tx1"/>
                </a:solidFill>
                <a:latin typeface="微软雅黑" panose="020B0503020204020204" pitchFamily="34" charset="-122"/>
                <a:ea typeface="微软雅黑" panose="020B0503020204020204" pitchFamily="34" charset="-122"/>
              </a:rPr>
              <a:t>操作的账号，</a:t>
            </a:r>
            <a:r>
              <a:rPr lang="zh-CN" altLang="en-US" sz="1600" dirty="0" smtClean="0">
                <a:solidFill>
                  <a:schemeClr val="tx1"/>
                </a:solidFill>
                <a:latin typeface="微软雅黑" panose="020B0503020204020204" pitchFamily="34" charset="-122"/>
                <a:ea typeface="微软雅黑" panose="020B0503020204020204" pitchFamily="34" charset="-122"/>
              </a:rPr>
              <a:t>行业</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订单</a:t>
            </a:r>
            <a:r>
              <a:rPr lang="zh-CN" altLang="en-US" sz="1600" dirty="0">
                <a:solidFill>
                  <a:schemeClr val="tx1"/>
                </a:solidFill>
                <a:latin typeface="微软雅黑" panose="020B0503020204020204" pitchFamily="34" charset="-122"/>
                <a:ea typeface="微软雅黑" panose="020B0503020204020204" pitchFamily="34" charset="-122"/>
              </a:rPr>
              <a:t>相关问题（比如订单缺货，订单预占库存不足，订单卡在某个状态不能流转）提供交易号，</a:t>
            </a:r>
            <a:r>
              <a:rPr lang="en-US" altLang="zh-CN" sz="1600" dirty="0">
                <a:solidFill>
                  <a:schemeClr val="tx1"/>
                </a:solidFill>
                <a:latin typeface="微软雅黑" panose="020B0503020204020204" pitchFamily="34" charset="-122"/>
                <a:ea typeface="微软雅黑" panose="020B0503020204020204" pitchFamily="34" charset="-122"/>
              </a:rPr>
              <a:t>BMS</a:t>
            </a:r>
            <a:r>
              <a:rPr lang="zh-CN" altLang="en-US" sz="1600" dirty="0">
                <a:solidFill>
                  <a:schemeClr val="tx1"/>
                </a:solidFill>
                <a:latin typeface="微软雅黑" panose="020B0503020204020204" pitchFamily="34" charset="-122"/>
                <a:ea typeface="微软雅黑" panose="020B0503020204020204" pitchFamily="34" charset="-122"/>
              </a:rPr>
              <a:t>号，问题订单状态描述以及完整截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r>
              <a:rPr lang="zh-CN" altLang="en-US" sz="1600" dirty="0">
                <a:solidFill>
                  <a:schemeClr val="tx1"/>
                </a:solidFill>
                <a:latin typeface="微软雅黑" panose="020B0503020204020204" pitchFamily="34" charset="-122"/>
                <a:ea typeface="微软雅黑" panose="020B0503020204020204" pitchFamily="34" charset="-122"/>
              </a:rPr>
              <a:t>；</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600" dirty="0" smtClean="0">
                <a:solidFill>
                  <a:schemeClr val="tx1"/>
                </a:solidFill>
                <a:latin typeface="微软雅黑" panose="020B0503020204020204" pitchFamily="34" charset="-122"/>
                <a:ea typeface="微软雅黑" panose="020B0503020204020204" pitchFamily="34" charset="-122"/>
              </a:rPr>
              <a:t>2.</a:t>
            </a:r>
            <a:r>
              <a:rPr lang="zh-CN" altLang="en-US" sz="1600" dirty="0" smtClean="0">
                <a:solidFill>
                  <a:schemeClr val="tx1"/>
                </a:solidFill>
                <a:latin typeface="微软雅黑" panose="020B0503020204020204" pitchFamily="34" charset="-122"/>
                <a:ea typeface="微软雅黑" panose="020B0503020204020204" pitchFamily="34" charset="-122"/>
              </a:rPr>
              <a:t> 商品</a:t>
            </a:r>
            <a:r>
              <a:rPr lang="zh-CN" altLang="en-US" sz="1600" dirty="0">
                <a:solidFill>
                  <a:schemeClr val="tx1"/>
                </a:solidFill>
                <a:latin typeface="微软雅黑" panose="020B0503020204020204" pitchFamily="34" charset="-122"/>
                <a:ea typeface="微软雅黑" panose="020B0503020204020204" pitchFamily="34" charset="-122"/>
              </a:rPr>
              <a:t>问题（比如宝贝下架）：宝贝链接，货品</a:t>
            </a:r>
            <a:r>
              <a:rPr lang="en-US" altLang="zh-CN" sz="1600" dirty="0">
                <a:solidFill>
                  <a:schemeClr val="tx1"/>
                </a:solidFill>
                <a:latin typeface="微软雅黑" panose="020B0503020204020204" pitchFamily="34" charset="-122"/>
                <a:ea typeface="微软雅黑" panose="020B0503020204020204" pitchFamily="34" charset="-122"/>
              </a:rPr>
              <a:t>ID</a:t>
            </a:r>
            <a:r>
              <a:rPr lang="zh-CN" altLang="en-US" sz="1600" dirty="0">
                <a:solidFill>
                  <a:schemeClr val="tx1"/>
                </a:solidFill>
                <a:latin typeface="微软雅黑" panose="020B0503020204020204" pitchFamily="34" charset="-122"/>
                <a:ea typeface="微软雅黑" panose="020B0503020204020204" pitchFamily="34" charset="-122"/>
              </a:rPr>
              <a:t>，问题描述以及完整截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货品</a:t>
            </a:r>
            <a:r>
              <a:rPr lang="zh-CN" altLang="en-US" sz="1600" dirty="0">
                <a:solidFill>
                  <a:schemeClr val="tx1"/>
                </a:solidFill>
                <a:latin typeface="微软雅黑" panose="020B0503020204020204" pitchFamily="34" charset="-122"/>
                <a:ea typeface="微软雅黑" panose="020B0503020204020204" pitchFamily="34" charset="-122"/>
              </a:rPr>
              <a:t>问题（比如创建失败）：货品</a:t>
            </a:r>
            <a:r>
              <a:rPr lang="en-US" altLang="zh-CN" sz="1600" dirty="0">
                <a:solidFill>
                  <a:schemeClr val="tx1"/>
                </a:solidFill>
                <a:latin typeface="微软雅黑" panose="020B0503020204020204" pitchFamily="34" charset="-122"/>
                <a:ea typeface="微软雅黑" panose="020B0503020204020204" pitchFamily="34" charset="-122"/>
              </a:rPr>
              <a:t>ID</a:t>
            </a:r>
            <a:r>
              <a:rPr lang="zh-CN" altLang="en-US" sz="1600" dirty="0">
                <a:solidFill>
                  <a:schemeClr val="tx1"/>
                </a:solidFill>
                <a:latin typeface="微软雅黑" panose="020B0503020204020204" pitchFamily="34" charset="-122"/>
                <a:ea typeface="微软雅黑" panose="020B0503020204020204" pitchFamily="34" charset="-122"/>
              </a:rPr>
              <a:t>，货品编码，问题描述以及完整截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600" dirty="0" smtClean="0">
                <a:solidFill>
                  <a:schemeClr val="tx1"/>
                </a:solidFill>
                <a:latin typeface="微软雅黑" panose="020B0503020204020204" pitchFamily="34" charset="-122"/>
                <a:ea typeface="微软雅黑" panose="020B0503020204020204" pitchFamily="34" charset="-122"/>
              </a:rPr>
              <a:t>4.</a:t>
            </a:r>
            <a:r>
              <a:rPr lang="zh-CN" altLang="en-US" sz="1600" dirty="0" smtClean="0">
                <a:solidFill>
                  <a:schemeClr val="tx1"/>
                </a:solidFill>
                <a:latin typeface="微软雅黑" panose="020B0503020204020204" pitchFamily="34" charset="-122"/>
                <a:ea typeface="微软雅黑" panose="020B0503020204020204" pitchFamily="34" charset="-122"/>
              </a:rPr>
              <a:t>出</a:t>
            </a:r>
            <a:r>
              <a:rPr lang="zh-CN" altLang="en-US" sz="1600" dirty="0">
                <a:solidFill>
                  <a:schemeClr val="tx1"/>
                </a:solidFill>
                <a:latin typeface="微软雅黑" panose="020B0503020204020204" pitchFamily="34" charset="-122"/>
                <a:ea typeface="微软雅黑" panose="020B0503020204020204" pitchFamily="34" charset="-122"/>
              </a:rPr>
              <a:t>入库单问题（比如仓库查不到入库单）</a:t>
            </a:r>
            <a:r>
              <a:rPr lang="en-US" altLang="zh-CN" sz="1600" dirty="0">
                <a:solidFill>
                  <a:schemeClr val="tx1"/>
                </a:solidFill>
                <a:latin typeface="微软雅黑" panose="020B0503020204020204" pitchFamily="34" charset="-122"/>
                <a:ea typeface="微软雅黑" panose="020B0503020204020204" pitchFamily="34" charset="-122"/>
              </a:rPr>
              <a:t>LBX</a:t>
            </a:r>
            <a:r>
              <a:rPr lang="zh-CN" altLang="en-US" sz="1600" dirty="0">
                <a:solidFill>
                  <a:schemeClr val="tx1"/>
                </a:solidFill>
                <a:latin typeface="微软雅黑" panose="020B0503020204020204" pitchFamily="34" charset="-122"/>
                <a:ea typeface="微软雅黑" panose="020B0503020204020204" pitchFamily="34" charset="-122"/>
              </a:rPr>
              <a:t>号，问题描述以及完整截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600" dirty="0" smtClean="0">
                <a:solidFill>
                  <a:schemeClr val="tx1"/>
                </a:solidFill>
                <a:latin typeface="微软雅黑" panose="020B0503020204020204" pitchFamily="34" charset="-122"/>
                <a:ea typeface="微软雅黑" panose="020B0503020204020204" pitchFamily="34" charset="-122"/>
              </a:rPr>
              <a:t>5.</a:t>
            </a:r>
            <a:r>
              <a:rPr lang="zh-CN" altLang="en-US" sz="1600" dirty="0" smtClean="0">
                <a:solidFill>
                  <a:schemeClr val="tx1"/>
                </a:solidFill>
                <a:latin typeface="微软雅黑" panose="020B0503020204020204" pitchFamily="34" charset="-122"/>
                <a:ea typeface="微软雅黑" panose="020B0503020204020204" pitchFamily="34" charset="-122"/>
              </a:rPr>
              <a:t> 店铺</a:t>
            </a:r>
            <a:r>
              <a:rPr lang="zh-CN" altLang="en-US" sz="1600" dirty="0">
                <a:solidFill>
                  <a:schemeClr val="tx1"/>
                </a:solidFill>
                <a:latin typeface="微软雅黑" panose="020B0503020204020204" pitchFamily="34" charset="-122"/>
                <a:ea typeface="微软雅黑" panose="020B0503020204020204" pitchFamily="34" charset="-122"/>
              </a:rPr>
              <a:t>设置相关问题（比如 店铺没有</a:t>
            </a:r>
            <a:r>
              <a:rPr lang="en-US" altLang="zh-CN" sz="1600" dirty="0">
                <a:solidFill>
                  <a:schemeClr val="tx1"/>
                </a:solidFill>
                <a:latin typeface="微软雅黑" panose="020B0503020204020204" pitchFamily="34" charset="-122"/>
                <a:ea typeface="微软雅黑" panose="020B0503020204020204" pitchFamily="34" charset="-122"/>
              </a:rPr>
              <a:t>xx</a:t>
            </a:r>
            <a:r>
              <a:rPr lang="zh-CN" altLang="en-US" sz="1600" dirty="0">
                <a:solidFill>
                  <a:schemeClr val="tx1"/>
                </a:solidFill>
                <a:latin typeface="微软雅黑" panose="020B0503020204020204" pitchFamily="34" charset="-122"/>
                <a:ea typeface="微软雅黑" panose="020B0503020204020204" pitchFamily="34" charset="-122"/>
              </a:rPr>
              <a:t>按钮了）问题描述以及完整截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二、</a:t>
            </a:r>
            <a:r>
              <a:rPr lang="en-US" altLang="zh-CN" sz="1600" dirty="0" smtClean="0">
                <a:solidFill>
                  <a:schemeClr val="tx1"/>
                </a:solidFill>
                <a:latin typeface="微软雅黑" panose="020B0503020204020204" pitchFamily="34" charset="-122"/>
                <a:ea typeface="微软雅黑" panose="020B0503020204020204" pitchFamily="34" charset="-122"/>
              </a:rPr>
              <a:t>ERP</a:t>
            </a:r>
            <a:r>
              <a:rPr lang="zh-CN" altLang="en-US" sz="1600" dirty="0" smtClean="0">
                <a:solidFill>
                  <a:schemeClr val="tx1"/>
                </a:solidFill>
                <a:latin typeface="微软雅黑" panose="020B0503020204020204" pitchFamily="34" charset="-122"/>
                <a:ea typeface="微软雅黑" panose="020B0503020204020204" pitchFamily="34" charset="-122"/>
              </a:rPr>
              <a:t>系统异常提问</a:t>
            </a:r>
            <a:r>
              <a:rPr lang="zh-CN" altLang="en-US" sz="1600" dirty="0">
                <a:solidFill>
                  <a:schemeClr val="tx1"/>
                </a:solidFill>
                <a:latin typeface="微软雅黑" panose="020B0503020204020204" pitchFamily="34" charset="-122"/>
                <a:ea typeface="微软雅黑" panose="020B0503020204020204" pitchFamily="34" charset="-122"/>
              </a:rPr>
              <a:t>的基本</a:t>
            </a:r>
            <a:r>
              <a:rPr lang="zh-CN" altLang="en-US" sz="1600" dirty="0" smtClean="0">
                <a:solidFill>
                  <a:schemeClr val="tx1"/>
                </a:solidFill>
                <a:latin typeface="微软雅黑" panose="020B0503020204020204" pitchFamily="34" charset="-122"/>
                <a:ea typeface="微软雅黑" panose="020B0503020204020204" pitchFamily="34" charset="-122"/>
              </a:rPr>
              <a:t>要求：必须</a:t>
            </a:r>
            <a:r>
              <a:rPr lang="zh-CN" altLang="en-US" sz="1600" dirty="0">
                <a:solidFill>
                  <a:schemeClr val="tx1"/>
                </a:solidFill>
                <a:latin typeface="微软雅黑" panose="020B0503020204020204" pitchFamily="34" charset="-122"/>
                <a:ea typeface="微软雅黑" panose="020B0503020204020204" pitchFamily="34" charset="-122"/>
              </a:rPr>
              <a:t>提供正确</a:t>
            </a:r>
            <a:r>
              <a:rPr lang="zh-CN" altLang="en-US" sz="1600" dirty="0" smtClean="0">
                <a:solidFill>
                  <a:schemeClr val="tx1"/>
                </a:solidFill>
                <a:latin typeface="微软雅黑" panose="020B0503020204020204" pitchFamily="34" charset="-122"/>
                <a:ea typeface="微软雅黑" panose="020B0503020204020204" pitchFamily="34" charset="-122"/>
              </a:rPr>
              <a:t>的</a:t>
            </a:r>
            <a:r>
              <a:rPr lang="en-US" altLang="zh-CN" sz="1600" dirty="0" smtClean="0">
                <a:solidFill>
                  <a:schemeClr val="tx1"/>
                </a:solidFill>
                <a:latin typeface="微软雅黑" panose="020B0503020204020204" pitchFamily="34" charset="-122"/>
                <a:ea typeface="微软雅黑" panose="020B0503020204020204" pitchFamily="34" charset="-122"/>
              </a:rPr>
              <a:t>ERP</a:t>
            </a:r>
            <a:r>
              <a:rPr lang="zh-CN" altLang="en-US" sz="1600" dirty="0" smtClean="0">
                <a:solidFill>
                  <a:schemeClr val="tx1"/>
                </a:solidFill>
                <a:latin typeface="微软雅黑" panose="020B0503020204020204" pitchFamily="34" charset="-122"/>
                <a:ea typeface="微软雅黑" panose="020B0503020204020204" pitchFamily="34" charset="-122"/>
              </a:rPr>
              <a:t>推</a:t>
            </a:r>
            <a:r>
              <a:rPr lang="zh-CN" altLang="en-US" sz="1600" dirty="0">
                <a:solidFill>
                  <a:schemeClr val="tx1"/>
                </a:solidFill>
                <a:latin typeface="微软雅黑" panose="020B0503020204020204" pitchFamily="34" charset="-122"/>
                <a:ea typeface="微软雅黑" panose="020B0503020204020204" pitchFamily="34" charset="-122"/>
              </a:rPr>
              <a:t>单单号（比如推单失败、信息重推</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三</a:t>
            </a:r>
            <a:r>
              <a:rPr lang="zh-CN" altLang="en-US" sz="1600" dirty="0">
                <a:solidFill>
                  <a:schemeClr val="tx1"/>
                </a:solidFill>
                <a:latin typeface="微软雅黑" panose="020B0503020204020204" pitchFamily="34" charset="-122"/>
                <a:ea typeface="微软雅黑" panose="020B0503020204020204" pitchFamily="34" charset="-122"/>
              </a:rPr>
              <a:t>、库存查询</a:t>
            </a:r>
            <a:r>
              <a:rPr lang="zh-CN" altLang="en-US" sz="1600" dirty="0" smtClean="0">
                <a:solidFill>
                  <a:schemeClr val="tx1"/>
                </a:solidFill>
                <a:latin typeface="微软雅黑" panose="020B0503020204020204" pitchFamily="34" charset="-122"/>
                <a:ea typeface="微软雅黑" panose="020B0503020204020204" pitchFamily="34" charset="-122"/>
              </a:rPr>
              <a:t>问题：（</a:t>
            </a:r>
            <a:r>
              <a:rPr lang="zh-CN" altLang="en-US" sz="1600" dirty="0">
                <a:solidFill>
                  <a:schemeClr val="tx1"/>
                </a:solidFill>
                <a:latin typeface="微软雅黑" panose="020B0503020204020204" pitchFamily="34" charset="-122"/>
                <a:ea typeface="微软雅黑" panose="020B0503020204020204" pitchFamily="34" charset="-122"/>
              </a:rPr>
              <a:t>比如库存不对</a:t>
            </a:r>
            <a:r>
              <a:rPr lang="zh-CN" altLang="en-US" sz="1600" dirty="0" smtClean="0">
                <a:solidFill>
                  <a:schemeClr val="tx1"/>
                </a:solidFill>
                <a:latin typeface="微软雅黑" panose="020B0503020204020204" pitchFamily="34" charset="-122"/>
                <a:ea typeface="微软雅黑" panose="020B0503020204020204" pitchFamily="34" charset="-122"/>
              </a:rPr>
              <a:t>）提供</a:t>
            </a:r>
            <a:r>
              <a:rPr lang="zh-CN" altLang="en-US" sz="1600" dirty="0">
                <a:solidFill>
                  <a:schemeClr val="tx1"/>
                </a:solidFill>
                <a:latin typeface="微软雅黑" panose="020B0503020204020204" pitchFamily="34" charset="-122"/>
                <a:ea typeface="微软雅黑" panose="020B0503020204020204" pitchFamily="34" charset="-122"/>
              </a:rPr>
              <a:t>货主信息，货品</a:t>
            </a:r>
            <a:r>
              <a:rPr lang="en-US" altLang="zh-CN" sz="1600" dirty="0">
                <a:solidFill>
                  <a:schemeClr val="tx1"/>
                </a:solidFill>
                <a:latin typeface="微软雅黑" panose="020B0503020204020204" pitchFamily="34" charset="-122"/>
                <a:ea typeface="微软雅黑" panose="020B0503020204020204" pitchFamily="34" charset="-122"/>
              </a:rPr>
              <a:t>ID</a:t>
            </a:r>
            <a:r>
              <a:rPr lang="zh-CN" altLang="en-US" sz="1600" dirty="0">
                <a:solidFill>
                  <a:schemeClr val="tx1"/>
                </a:solidFill>
                <a:latin typeface="微软雅黑" panose="020B0503020204020204" pitchFamily="34" charset="-122"/>
                <a:ea typeface="微软雅黑" panose="020B0503020204020204" pitchFamily="34" charset="-122"/>
              </a:rPr>
              <a:t>，货品</a:t>
            </a:r>
            <a:r>
              <a:rPr lang="zh-CN" altLang="en-US" sz="1600" dirty="0" smtClean="0">
                <a:solidFill>
                  <a:schemeClr val="tx1"/>
                </a:solidFill>
                <a:latin typeface="微软雅黑" panose="020B0503020204020204" pitchFamily="34" charset="-122"/>
                <a:ea typeface="微软雅黑" panose="020B0503020204020204" pitchFamily="34" charset="-122"/>
              </a:rPr>
              <a:t>编码。</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flipV="1">
            <a:off x="2876205" y="6118165"/>
            <a:ext cx="332509" cy="23628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4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ircle(in)">
                                      <p:cBhvr>
                                        <p:cTn id="7" dur="2000"/>
                                        <p:tgtEl>
                                          <p:spTgt spid="7">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2000"/>
                                        <p:tgtEl>
                                          <p:spTgt spid="7">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ircle(in)">
                                      <p:cBhvr>
                                        <p:cTn id="16" dur="2000"/>
                                        <p:tgtEl>
                                          <p:spTgt spid="7">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circle(in)">
                                      <p:cBhvr>
                                        <p:cTn id="19" dur="2000"/>
                                        <p:tgtEl>
                                          <p:spTgt spid="7">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circle(in)">
                                      <p:cBhvr>
                                        <p:cTn id="22" dur="2000"/>
                                        <p:tgtEl>
                                          <p:spTgt spid="7">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circle(in)">
                                      <p:cBhvr>
                                        <p:cTn id="25" dur="2000"/>
                                        <p:tgtEl>
                                          <p:spTgt spid="7">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circle(in)">
                                      <p:cBhvr>
                                        <p:cTn id="28" dur="2000"/>
                                        <p:tgtEl>
                                          <p:spTgt spid="7">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circle(in)">
                                      <p:cBhvr>
                                        <p:cTn id="31" dur="2000"/>
                                        <p:tgtEl>
                                          <p:spTgt spid="7">
                                            <p:txEl>
                                              <p:pRg st="8" end="8"/>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circle(in)">
                                      <p:cBhvr>
                                        <p:cTn id="34" dur="2000"/>
                                        <p:tgtEl>
                                          <p:spTgt spid="7">
                                            <p:txEl>
                                              <p:pRg st="9" end="9"/>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circle(in)">
                                      <p:cBhvr>
                                        <p:cTn id="37"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10730"/>
            <a:ext cx="10515600" cy="4351338"/>
          </a:xfrm>
        </p:spPr>
        <p:txBody>
          <a:bodyPr>
            <a:normAutofit/>
          </a:bodyPr>
          <a:lstStyle/>
          <a:p>
            <a:pPr marL="0" indent="0">
              <a:buNone/>
            </a:pPr>
            <a:r>
              <a:rPr lang="en-US" altLang="zh-CN" sz="1600" b="1" dirty="0" smtClean="0">
                <a:solidFill>
                  <a:schemeClr val="tx1"/>
                </a:solidFill>
                <a:latin typeface="微软雅黑" panose="020B0503020204020204" pitchFamily="34" charset="-122"/>
                <a:ea typeface="微软雅黑" panose="020B0503020204020204" pitchFamily="34" charset="-122"/>
              </a:rPr>
              <a:t>Step 5</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zh-CN" altLang="zh-CN" sz="1600" dirty="0" smtClean="0">
                <a:solidFill>
                  <a:schemeClr val="tx1"/>
                </a:solidFill>
                <a:latin typeface="微软雅黑" panose="020B0503020204020204" pitchFamily="34" charset="-122"/>
                <a:ea typeface="微软雅黑" panose="020B0503020204020204" pitchFamily="34" charset="-122"/>
              </a:rPr>
              <a:t>创建</a:t>
            </a:r>
            <a:r>
              <a:rPr lang="zh-CN" altLang="zh-CN" sz="1600" dirty="0">
                <a:solidFill>
                  <a:schemeClr val="tx1"/>
                </a:solidFill>
                <a:latin typeface="微软雅黑" panose="020B0503020204020204" pitchFamily="34" charset="-122"/>
                <a:ea typeface="微软雅黑" panose="020B0503020204020204" pitchFamily="34" charset="-122"/>
              </a:rPr>
              <a:t>成功，点击查看【详情】，可以</a:t>
            </a:r>
            <a:r>
              <a:rPr lang="zh-CN" altLang="zh-CN" sz="1600" dirty="0" smtClean="0">
                <a:solidFill>
                  <a:schemeClr val="tx1"/>
                </a:solidFill>
                <a:latin typeface="微软雅黑" panose="020B0503020204020204" pitchFamily="34" charset="-122"/>
                <a:ea typeface="微软雅黑" panose="020B0503020204020204" pitchFamily="34" charset="-122"/>
              </a:rPr>
              <a:t>看到</a:t>
            </a:r>
            <a:r>
              <a:rPr lang="zh-CN" altLang="en-US" sz="1600" dirty="0" smtClean="0">
                <a:solidFill>
                  <a:schemeClr val="tx1"/>
                </a:solidFill>
                <a:latin typeface="微软雅黑" panose="020B0503020204020204" pitchFamily="34" charset="-122"/>
                <a:ea typeface="微软雅黑" panose="020B0503020204020204" pitchFamily="34" charset="-122"/>
              </a:rPr>
              <a:t>刚刚发起的咨询工单和</a:t>
            </a:r>
            <a:r>
              <a:rPr lang="zh-CN" altLang="zh-CN" sz="1600" dirty="0" smtClean="0">
                <a:solidFill>
                  <a:schemeClr val="tx1"/>
                </a:solidFill>
                <a:latin typeface="微软雅黑" panose="020B0503020204020204" pitchFamily="34" charset="-122"/>
                <a:ea typeface="微软雅黑" panose="020B0503020204020204" pitchFamily="34" charset="-122"/>
              </a:rPr>
              <a:t>同</a:t>
            </a:r>
            <a:r>
              <a:rPr lang="zh-CN" altLang="zh-CN" sz="1600" dirty="0">
                <a:solidFill>
                  <a:schemeClr val="tx1"/>
                </a:solidFill>
                <a:latin typeface="微软雅黑" panose="020B0503020204020204" pitchFamily="34" charset="-122"/>
                <a:ea typeface="微软雅黑" panose="020B0503020204020204" pitchFamily="34" charset="-122"/>
              </a:rPr>
              <a:t>一物流</a:t>
            </a:r>
            <a:r>
              <a:rPr lang="zh-CN" altLang="zh-CN" sz="1600" dirty="0" smtClean="0">
                <a:solidFill>
                  <a:schemeClr val="tx1"/>
                </a:solidFill>
                <a:latin typeface="微软雅黑" panose="020B0503020204020204" pitchFamily="34" charset="-122"/>
                <a:ea typeface="微软雅黑" panose="020B0503020204020204" pitchFamily="34" charset="-122"/>
              </a:rPr>
              <a:t>订单</a:t>
            </a:r>
            <a:r>
              <a:rPr lang="zh-CN" altLang="en-US" sz="1600" dirty="0" smtClean="0">
                <a:solidFill>
                  <a:schemeClr val="tx1"/>
                </a:solidFill>
                <a:latin typeface="微软雅黑" panose="020B0503020204020204" pitchFamily="34" charset="-122"/>
                <a:ea typeface="微软雅黑" panose="020B0503020204020204" pitchFamily="34" charset="-122"/>
              </a:rPr>
              <a:t>的</a:t>
            </a:r>
            <a:r>
              <a:rPr lang="zh-CN" altLang="zh-CN" sz="1600" dirty="0" smtClean="0">
                <a:solidFill>
                  <a:schemeClr val="tx1"/>
                </a:solidFill>
                <a:latin typeface="微软雅黑" panose="020B0503020204020204" pitchFamily="34" charset="-122"/>
                <a:ea typeface="微软雅黑" panose="020B0503020204020204" pitchFamily="34" charset="-122"/>
              </a:rPr>
              <a:t>其他</a:t>
            </a:r>
            <a:r>
              <a:rPr lang="zh-CN" altLang="zh-CN" sz="1600" dirty="0">
                <a:solidFill>
                  <a:schemeClr val="tx1"/>
                </a:solidFill>
                <a:latin typeface="微软雅黑" panose="020B0503020204020204" pitchFamily="34" charset="-122"/>
                <a:ea typeface="微软雅黑" panose="020B0503020204020204" pitchFamily="34" charset="-122"/>
              </a:rPr>
              <a:t>问题记录；</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5418853" y="314905"/>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创建咨询工单</a:t>
            </a:r>
            <a:endParaRPr lang="zh-CN" altLang="en-US" sz="3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275097" y="1508414"/>
            <a:ext cx="11641803" cy="2055842"/>
          </a:xfrm>
          <a:prstGeom prst="rect">
            <a:avLst/>
          </a:prstGeom>
        </p:spPr>
      </p:pic>
      <p:cxnSp>
        <p:nvCxnSpPr>
          <p:cNvPr id="10" name="直接箭头连接符 9"/>
          <p:cNvCxnSpPr/>
          <p:nvPr/>
        </p:nvCxnSpPr>
        <p:spPr>
          <a:xfrm flipH="1" flipV="1">
            <a:off x="3807229" y="2809702"/>
            <a:ext cx="665018" cy="10307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stretch>
            <a:fillRect/>
          </a:stretch>
        </p:blipFill>
        <p:spPr>
          <a:xfrm>
            <a:off x="275096" y="1508414"/>
            <a:ext cx="11645355" cy="5140019"/>
          </a:xfrm>
          <a:prstGeom prst="rect">
            <a:avLst/>
          </a:prstGeom>
        </p:spPr>
      </p:pic>
    </p:spTree>
    <p:extLst>
      <p:ext uri="{BB962C8B-B14F-4D97-AF65-F5344CB8AC3E}">
        <p14:creationId xmlns:p14="http://schemas.microsoft.com/office/powerpoint/2010/main" val="363473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6527" y="1019948"/>
            <a:ext cx="10625667" cy="5768308"/>
          </a:xfrm>
          <a:solidFill>
            <a:schemeClr val="bg1"/>
          </a:solidFill>
        </p:spPr>
        <p:txBody>
          <a:bodyPr>
            <a:normAutofit fontScale="92500" lnSpcReduction="10000"/>
          </a:bodyPr>
          <a:lstStyle/>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针对常见的咨询问题，在提交工单时有以下规范：</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a:solidFill>
                  <a:schemeClr val="tx1"/>
                </a:solidFill>
                <a:latin typeface="微软雅黑" panose="020B0503020204020204" pitchFamily="34" charset="-122"/>
                <a:ea typeface="微软雅黑" panose="020B0503020204020204" pitchFamily="34" charset="-122"/>
              </a:rPr>
              <a:t> 一</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BMS</a:t>
            </a:r>
            <a:r>
              <a:rPr lang="zh-CN" altLang="en-US" sz="1600" dirty="0" smtClean="0">
                <a:solidFill>
                  <a:schemeClr val="tx1"/>
                </a:solidFill>
                <a:latin typeface="微软雅黑" panose="020B0503020204020204" pitchFamily="34" charset="-122"/>
                <a:ea typeface="微软雅黑" panose="020B0503020204020204" pitchFamily="34" charset="-122"/>
              </a:rPr>
              <a:t>系统异常提交的基本规范：</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前提</a:t>
            </a:r>
            <a:r>
              <a:rPr lang="zh-CN" altLang="en-US" sz="1600" dirty="0">
                <a:solidFill>
                  <a:schemeClr val="tx1"/>
                </a:solidFill>
                <a:latin typeface="微软雅黑" panose="020B0503020204020204" pitchFamily="34" charset="-122"/>
                <a:ea typeface="微软雅黑" panose="020B0503020204020204" pitchFamily="34" charset="-122"/>
              </a:rPr>
              <a:t>必须</a:t>
            </a:r>
            <a:r>
              <a:rPr lang="zh-CN" altLang="en-US" sz="1600" dirty="0" smtClean="0">
                <a:solidFill>
                  <a:schemeClr val="tx1"/>
                </a:solidFill>
                <a:latin typeface="微软雅黑" panose="020B0503020204020204" pitchFamily="34" charset="-122"/>
                <a:ea typeface="微软雅黑" panose="020B0503020204020204" pitchFamily="34" charset="-122"/>
              </a:rPr>
              <a:t>提供货主行业、旺旺和目前</a:t>
            </a:r>
            <a:r>
              <a:rPr lang="zh-CN" altLang="en-US" sz="1600" dirty="0">
                <a:solidFill>
                  <a:schemeClr val="tx1"/>
                </a:solidFill>
                <a:latin typeface="微软雅黑" panose="020B0503020204020204" pitchFamily="34" charset="-122"/>
                <a:ea typeface="微软雅黑" panose="020B0503020204020204" pitchFamily="34" charset="-122"/>
              </a:rPr>
              <a:t>进行</a:t>
            </a:r>
            <a:r>
              <a:rPr lang="en-US" altLang="zh-CN" sz="1600" dirty="0">
                <a:solidFill>
                  <a:schemeClr val="tx1"/>
                </a:solidFill>
                <a:latin typeface="微软雅黑" panose="020B0503020204020204" pitchFamily="34" charset="-122"/>
                <a:ea typeface="微软雅黑" panose="020B0503020204020204" pitchFamily="34" charset="-122"/>
              </a:rPr>
              <a:t>BMS</a:t>
            </a:r>
            <a:r>
              <a:rPr lang="zh-CN" altLang="en-US" sz="1600" dirty="0">
                <a:solidFill>
                  <a:schemeClr val="tx1"/>
                </a:solidFill>
                <a:latin typeface="微软雅黑" panose="020B0503020204020204" pitchFamily="34" charset="-122"/>
                <a:ea typeface="微软雅黑" panose="020B0503020204020204" pitchFamily="34" charset="-122"/>
              </a:rPr>
              <a:t>操作的</a:t>
            </a:r>
            <a:r>
              <a:rPr lang="zh-CN" altLang="en-US" sz="1600" dirty="0" smtClean="0">
                <a:solidFill>
                  <a:schemeClr val="tx1"/>
                </a:solidFill>
                <a:latin typeface="微软雅黑" panose="020B0503020204020204" pitchFamily="34" charset="-122"/>
                <a:ea typeface="微软雅黑" panose="020B0503020204020204" pitchFamily="34" charset="-122"/>
              </a:rPr>
              <a:t>账号</a:t>
            </a:r>
            <a:r>
              <a:rPr lang="zh-CN" altLang="en-US" sz="1600" dirty="0">
                <a:solidFill>
                  <a:schemeClr val="tx1"/>
                </a:solidFill>
                <a:latin typeface="微软雅黑" panose="020B0503020204020204" pitchFamily="34" charset="-122"/>
                <a:ea typeface="微软雅黑" panose="020B0503020204020204" pitchFamily="34" charset="-122"/>
              </a:rPr>
              <a:t>；</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二、</a:t>
            </a:r>
            <a:r>
              <a:rPr lang="en-US" altLang="zh-CN" sz="1600" dirty="0" smtClean="0">
                <a:solidFill>
                  <a:schemeClr val="tx1"/>
                </a:solidFill>
                <a:latin typeface="微软雅黑" panose="020B0503020204020204" pitchFamily="34" charset="-122"/>
                <a:ea typeface="微软雅黑" panose="020B0503020204020204" pitchFamily="34" charset="-122"/>
              </a:rPr>
              <a:t>ERP</a:t>
            </a:r>
            <a:r>
              <a:rPr lang="zh-CN" altLang="en-US" sz="1600" dirty="0" smtClean="0">
                <a:solidFill>
                  <a:schemeClr val="tx1"/>
                </a:solidFill>
                <a:latin typeface="微软雅黑" panose="020B0503020204020204" pitchFamily="34" charset="-122"/>
                <a:ea typeface="微软雅黑" panose="020B0503020204020204" pitchFamily="34" charset="-122"/>
              </a:rPr>
              <a:t>系统异常提问</a:t>
            </a:r>
            <a:r>
              <a:rPr lang="zh-CN" altLang="en-US" sz="1600" dirty="0">
                <a:solidFill>
                  <a:schemeClr val="tx1"/>
                </a:solidFill>
                <a:latin typeface="微软雅黑" panose="020B0503020204020204" pitchFamily="34" charset="-122"/>
                <a:ea typeface="微软雅黑" panose="020B0503020204020204" pitchFamily="34" charset="-122"/>
              </a:rPr>
              <a:t>的基本</a:t>
            </a:r>
            <a:r>
              <a:rPr lang="zh-CN" altLang="en-US" sz="1600" dirty="0" smtClean="0">
                <a:solidFill>
                  <a:schemeClr val="tx1"/>
                </a:solidFill>
                <a:latin typeface="微软雅黑" panose="020B0503020204020204" pitchFamily="34" charset="-122"/>
                <a:ea typeface="微软雅黑" panose="020B0503020204020204" pitchFamily="34" charset="-122"/>
              </a:rPr>
              <a:t>要求：</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必须</a:t>
            </a:r>
            <a:r>
              <a:rPr lang="zh-CN" altLang="en-US" sz="1600" dirty="0">
                <a:solidFill>
                  <a:schemeClr val="tx1"/>
                </a:solidFill>
                <a:latin typeface="微软雅黑" panose="020B0503020204020204" pitchFamily="34" charset="-122"/>
                <a:ea typeface="微软雅黑" panose="020B0503020204020204" pitchFamily="34" charset="-122"/>
              </a:rPr>
              <a:t>提供正确</a:t>
            </a:r>
            <a:r>
              <a:rPr lang="zh-CN" altLang="en-US" sz="1600" dirty="0" smtClean="0">
                <a:solidFill>
                  <a:schemeClr val="tx1"/>
                </a:solidFill>
                <a:latin typeface="微软雅黑" panose="020B0503020204020204" pitchFamily="34" charset="-122"/>
                <a:ea typeface="微软雅黑" panose="020B0503020204020204" pitchFamily="34" charset="-122"/>
              </a:rPr>
              <a:t>的</a:t>
            </a:r>
            <a:r>
              <a:rPr lang="en-US" altLang="zh-CN" sz="1600" dirty="0" smtClean="0">
                <a:solidFill>
                  <a:schemeClr val="tx1"/>
                </a:solidFill>
                <a:latin typeface="微软雅黑" panose="020B0503020204020204" pitchFamily="34" charset="-122"/>
                <a:ea typeface="微软雅黑" panose="020B0503020204020204" pitchFamily="34" charset="-122"/>
              </a:rPr>
              <a:t>ERP</a:t>
            </a:r>
            <a:r>
              <a:rPr lang="zh-CN" altLang="en-US" sz="1600" dirty="0" smtClean="0">
                <a:solidFill>
                  <a:schemeClr val="tx1"/>
                </a:solidFill>
                <a:latin typeface="微软雅黑" panose="020B0503020204020204" pitchFamily="34" charset="-122"/>
                <a:ea typeface="微软雅黑" panose="020B0503020204020204" pitchFamily="34" charset="-122"/>
              </a:rPr>
              <a:t>推</a:t>
            </a:r>
            <a:r>
              <a:rPr lang="zh-CN" altLang="en-US" sz="1600" dirty="0">
                <a:solidFill>
                  <a:schemeClr val="tx1"/>
                </a:solidFill>
                <a:latin typeface="微软雅黑" panose="020B0503020204020204" pitchFamily="34" charset="-122"/>
                <a:ea typeface="微软雅黑" panose="020B0503020204020204" pitchFamily="34" charset="-122"/>
              </a:rPr>
              <a:t>单单号（比如推单失败、信息重推</a:t>
            </a:r>
            <a:r>
              <a:rPr lang="zh-CN" altLang="en-US"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问题描述以及完整截</a:t>
            </a:r>
            <a:r>
              <a:rPr lang="zh-CN" altLang="en-US" sz="1600" dirty="0" smtClean="0">
                <a:solidFill>
                  <a:schemeClr val="tx1"/>
                </a:solidFill>
                <a:latin typeface="微软雅黑" panose="020B0503020204020204" pitchFamily="34" charset="-122"/>
                <a:ea typeface="微软雅黑" panose="020B0503020204020204" pitchFamily="34" charset="-122"/>
              </a:rPr>
              <a:t>图。</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600" dirty="0" smtClean="0">
                <a:solidFill>
                  <a:schemeClr val="tx1"/>
                </a:solidFill>
                <a:latin typeface="微软雅黑" panose="020B0503020204020204" pitchFamily="34" charset="-122"/>
                <a:ea typeface="微软雅黑" panose="020B0503020204020204" pitchFamily="34" charset="-122"/>
              </a:rPr>
              <a:t>三</a:t>
            </a:r>
            <a:r>
              <a:rPr lang="zh-CN" altLang="en-US" sz="1600" dirty="0">
                <a:solidFill>
                  <a:schemeClr val="tx1"/>
                </a:solidFill>
                <a:latin typeface="微软雅黑" panose="020B0503020204020204" pitchFamily="34" charset="-122"/>
                <a:ea typeface="微软雅黑" panose="020B0503020204020204" pitchFamily="34" charset="-122"/>
              </a:rPr>
              <a:t>、库存查询</a:t>
            </a:r>
            <a:r>
              <a:rPr lang="zh-CN" altLang="en-US" sz="1600" dirty="0" smtClean="0">
                <a:solidFill>
                  <a:schemeClr val="tx1"/>
                </a:solidFill>
                <a:latin typeface="微软雅黑" panose="020B0503020204020204" pitchFamily="34" charset="-122"/>
                <a:ea typeface="微软雅黑" panose="020B0503020204020204" pitchFamily="34" charset="-122"/>
              </a:rPr>
              <a:t>问题：（</a:t>
            </a:r>
            <a:r>
              <a:rPr lang="zh-CN" altLang="en-US" sz="1600" dirty="0">
                <a:solidFill>
                  <a:schemeClr val="tx1"/>
                </a:solidFill>
                <a:latin typeface="微软雅黑" panose="020B0503020204020204" pitchFamily="34" charset="-122"/>
                <a:ea typeface="微软雅黑" panose="020B0503020204020204" pitchFamily="34" charset="-122"/>
              </a:rPr>
              <a:t>比如库存不对</a:t>
            </a:r>
            <a:r>
              <a:rPr lang="zh-CN" altLang="en-US" sz="1600" dirty="0" smtClean="0">
                <a:solidFill>
                  <a:schemeClr val="tx1"/>
                </a:solidFill>
                <a:latin typeface="微软雅黑" panose="020B0503020204020204" pitchFamily="34" charset="-122"/>
                <a:ea typeface="微软雅黑" panose="020B0503020204020204" pitchFamily="34" charset="-122"/>
              </a:rPr>
              <a:t>）提供</a:t>
            </a:r>
            <a:r>
              <a:rPr lang="zh-CN" altLang="en-US" sz="1600" dirty="0">
                <a:solidFill>
                  <a:schemeClr val="tx1"/>
                </a:solidFill>
                <a:latin typeface="微软雅黑" panose="020B0503020204020204" pitchFamily="34" charset="-122"/>
                <a:ea typeface="微软雅黑" panose="020B0503020204020204" pitchFamily="34" charset="-122"/>
              </a:rPr>
              <a:t>货主信息，货品</a:t>
            </a:r>
            <a:r>
              <a:rPr lang="en-US" altLang="zh-CN" sz="1600" dirty="0">
                <a:solidFill>
                  <a:schemeClr val="tx1"/>
                </a:solidFill>
                <a:latin typeface="微软雅黑" panose="020B0503020204020204" pitchFamily="34" charset="-122"/>
                <a:ea typeface="微软雅黑" panose="020B0503020204020204" pitchFamily="34" charset="-122"/>
              </a:rPr>
              <a:t>ID</a:t>
            </a:r>
            <a:r>
              <a:rPr lang="zh-CN" altLang="en-US" sz="1600" dirty="0">
                <a:solidFill>
                  <a:schemeClr val="tx1"/>
                </a:solidFill>
                <a:latin typeface="微软雅黑" panose="020B0503020204020204" pitchFamily="34" charset="-122"/>
                <a:ea typeface="微软雅黑" panose="020B0503020204020204" pitchFamily="34" charset="-122"/>
              </a:rPr>
              <a:t>，货品</a:t>
            </a:r>
            <a:r>
              <a:rPr lang="zh-CN" altLang="en-US" sz="1600" dirty="0" smtClean="0">
                <a:solidFill>
                  <a:schemeClr val="tx1"/>
                </a:solidFill>
                <a:latin typeface="微软雅黑" panose="020B0503020204020204" pitchFamily="34" charset="-122"/>
                <a:ea typeface="微软雅黑" panose="020B0503020204020204" pitchFamily="34" charset="-122"/>
              </a:rPr>
              <a:t>编码。</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5668235" y="264178"/>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咨询工单提交规范</a:t>
            </a:r>
            <a:endParaRPr lang="zh-CN" altLang="en-US" sz="320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nvPr>
        </p:nvGraphicFramePr>
        <p:xfrm>
          <a:off x="763021" y="2106298"/>
          <a:ext cx="9779430" cy="3502620"/>
        </p:xfrm>
        <a:graphic>
          <a:graphicData uri="http://schemas.openxmlformats.org/drawingml/2006/table">
            <a:tbl>
              <a:tblPr>
                <a:tableStyleId>{5C22544A-7EE6-4342-B048-85BDC9FD1C3A}</a:tableStyleId>
              </a:tblPr>
              <a:tblGrid>
                <a:gridCol w="2507249"/>
                <a:gridCol w="3807303"/>
                <a:gridCol w="3464878"/>
              </a:tblGrid>
              <a:tr h="383099">
                <a:tc>
                  <a:txBody>
                    <a:bodyPr/>
                    <a:lstStyle/>
                    <a:p>
                      <a:pPr algn="ctr" fontAlgn="b">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问题</a:t>
                      </a:r>
                      <a:endParaRPr lang="zh-CN" altLang="en-US" sz="1400" b="1" i="0" u="none" strike="noStrike" spc="0" baseline="0"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举例</a:t>
                      </a:r>
                      <a:endParaRPr lang="zh-CN" altLang="en-US" sz="1400" b="1" i="0" u="none" strike="noStrike" spc="0" baseline="0"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提交规范</a:t>
                      </a:r>
                      <a:endParaRPr lang="zh-CN" altLang="en-US" sz="1400" b="1" i="0" u="none" strike="noStrike" spc="0" baseline="0">
                        <a:solidFill>
                          <a:srgbClr val="FFFFFF"/>
                        </a:solidFill>
                        <a:effectLst/>
                        <a:latin typeface="微软雅黑" panose="020B0503020204020204" pitchFamily="34" charset="-122"/>
                        <a:ea typeface="微软雅黑" panose="020B0503020204020204" pitchFamily="34" charset="-122"/>
                      </a:endParaRPr>
                    </a:p>
                  </a:txBody>
                  <a:tcPr marL="9525" marR="9525" marT="9525" marB="0" anchor="b"/>
                </a:tc>
              </a:tr>
              <a:tr h="693227">
                <a:tc>
                  <a:txBody>
                    <a:bodyPr/>
                    <a:lstStyle/>
                    <a:p>
                      <a:pPr algn="ctr" fontAlgn="ctr">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订单相关问题</a:t>
                      </a:r>
                      <a:endParaRPr lang="zh-CN" altLang="en-US" sz="1400" b="0" i="0" u="none" strike="noStrike" spc="0" baseline="0"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订单缺货，订单预占库存不足，订单卡在某个状态不能流转</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需提供交易号，</a:t>
                      </a:r>
                      <a:r>
                        <a:rPr lang="en-US" altLang="zh-CN" sz="1400" u="none" strike="noStrike" spc="0" baseline="0" dirty="0">
                          <a:effectLst/>
                          <a:latin typeface="微软雅黑" panose="020B0503020204020204" pitchFamily="34" charset="-122"/>
                          <a:ea typeface="微软雅黑" panose="020B0503020204020204" pitchFamily="34" charset="-122"/>
                        </a:rPr>
                        <a:t>BMS</a:t>
                      </a:r>
                      <a:r>
                        <a:rPr lang="zh-CN" altLang="en-US" sz="1400" u="none" strike="noStrike" spc="0" baseline="0" dirty="0">
                          <a:effectLst/>
                          <a:latin typeface="微软雅黑" panose="020B0503020204020204" pitchFamily="34" charset="-122"/>
                          <a:ea typeface="微软雅黑" panose="020B0503020204020204" pitchFamily="34" charset="-122"/>
                        </a:rPr>
                        <a:t>号，问题订单状态描述以及完整截图</a:t>
                      </a:r>
                      <a:endParaRPr lang="zh-CN" altLang="en-US" sz="1400" b="0" i="0" u="none" strike="noStrike" spc="0" baseline="0"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693227">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商品问题</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宝贝下架</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需提供宝贝链接，货品</a:t>
                      </a:r>
                      <a:r>
                        <a:rPr lang="en-US" altLang="zh-CN" sz="1400" u="none" strike="noStrike" spc="0" baseline="0">
                          <a:effectLst/>
                          <a:latin typeface="微软雅黑" panose="020B0503020204020204" pitchFamily="34" charset="-122"/>
                          <a:ea typeface="微软雅黑" panose="020B0503020204020204" pitchFamily="34" charset="-122"/>
                        </a:rPr>
                        <a:t>ID</a:t>
                      </a:r>
                      <a:r>
                        <a:rPr lang="zh-CN" altLang="en-US" sz="1400" u="none" strike="noStrike" spc="0" baseline="0">
                          <a:effectLst/>
                          <a:latin typeface="微软雅黑" panose="020B0503020204020204" pitchFamily="34" charset="-122"/>
                          <a:ea typeface="微软雅黑" panose="020B0503020204020204" pitchFamily="34" charset="-122"/>
                        </a:rPr>
                        <a:t>，问题描述以及完整截图</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693227">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货品问题</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货品创建失败</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需提供货品</a:t>
                      </a:r>
                      <a:r>
                        <a:rPr lang="en-US" altLang="zh-CN" sz="1400" u="none" strike="noStrike" spc="0" baseline="0">
                          <a:effectLst/>
                          <a:latin typeface="微软雅黑" panose="020B0503020204020204" pitchFamily="34" charset="-122"/>
                          <a:ea typeface="微软雅黑" panose="020B0503020204020204" pitchFamily="34" charset="-122"/>
                        </a:rPr>
                        <a:t>ID</a:t>
                      </a:r>
                      <a:r>
                        <a:rPr lang="zh-CN" altLang="en-US" sz="1400" u="none" strike="noStrike" spc="0" baseline="0">
                          <a:effectLst/>
                          <a:latin typeface="微软雅黑" panose="020B0503020204020204" pitchFamily="34" charset="-122"/>
                          <a:ea typeface="微软雅黑" panose="020B0503020204020204" pitchFamily="34" charset="-122"/>
                        </a:rPr>
                        <a:t>，货品编码，问题描述以及完整截图</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693227">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出入库单问题</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仓库查不到入库单</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需提供</a:t>
                      </a:r>
                      <a:r>
                        <a:rPr lang="en-US" altLang="zh-CN" sz="1400" u="none" strike="noStrike" spc="0" baseline="0">
                          <a:effectLst/>
                          <a:latin typeface="微软雅黑" panose="020B0503020204020204" pitchFamily="34" charset="-122"/>
                          <a:ea typeface="微软雅黑" panose="020B0503020204020204" pitchFamily="34" charset="-122"/>
                        </a:rPr>
                        <a:t>LBX</a:t>
                      </a:r>
                      <a:r>
                        <a:rPr lang="zh-CN" altLang="en-US" sz="1400" u="none" strike="noStrike" spc="0" baseline="0">
                          <a:effectLst/>
                          <a:latin typeface="微软雅黑" panose="020B0503020204020204" pitchFamily="34" charset="-122"/>
                          <a:ea typeface="微软雅黑" panose="020B0503020204020204" pitchFamily="34" charset="-122"/>
                        </a:rPr>
                        <a:t>号，问题描述以及完整截图</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46613">
                <a:tc>
                  <a:txBody>
                    <a:bodyPr/>
                    <a:lstStyle/>
                    <a:p>
                      <a:pPr algn="ctr" fontAlgn="ctr">
                        <a:lnSpc>
                          <a:spcPct val="110000"/>
                        </a:lnSpc>
                      </a:pPr>
                      <a:r>
                        <a:rPr lang="zh-CN" altLang="en-US" sz="1400" u="none" strike="noStrike" spc="0" baseline="0">
                          <a:effectLst/>
                          <a:latin typeface="微软雅黑" panose="020B0503020204020204" pitchFamily="34" charset="-122"/>
                          <a:ea typeface="微软雅黑" panose="020B0503020204020204" pitchFamily="34" charset="-122"/>
                        </a:rPr>
                        <a:t>店铺设置相关问题</a:t>
                      </a:r>
                      <a:endParaRPr lang="zh-CN" altLang="en-US" sz="1400" b="0" i="0" u="none" strike="noStrike" spc="0" baseline="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比如 店铺没有</a:t>
                      </a:r>
                      <a:r>
                        <a:rPr lang="en-US" altLang="zh-CN" sz="1400" u="none" strike="noStrike" spc="0" baseline="0" dirty="0">
                          <a:effectLst/>
                          <a:latin typeface="微软雅黑" panose="020B0503020204020204" pitchFamily="34" charset="-122"/>
                          <a:ea typeface="微软雅黑" panose="020B0503020204020204" pitchFamily="34" charset="-122"/>
                        </a:rPr>
                        <a:t>xx</a:t>
                      </a:r>
                      <a:r>
                        <a:rPr lang="zh-CN" altLang="en-US" sz="1400" u="none" strike="noStrike" spc="0" baseline="0" dirty="0">
                          <a:effectLst/>
                          <a:latin typeface="微软雅黑" panose="020B0503020204020204" pitchFamily="34" charset="-122"/>
                          <a:ea typeface="微软雅黑" panose="020B0503020204020204" pitchFamily="34" charset="-122"/>
                        </a:rPr>
                        <a:t>按钮</a:t>
                      </a:r>
                      <a:endParaRPr lang="zh-CN" altLang="en-US" sz="1400" b="0" i="0" u="none" strike="noStrike" spc="0" baseline="0"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lnSpc>
                          <a:spcPct val="110000"/>
                        </a:lnSpc>
                      </a:pPr>
                      <a:r>
                        <a:rPr lang="zh-CN" altLang="en-US" sz="1400" u="none" strike="noStrike" spc="0" baseline="0" dirty="0">
                          <a:effectLst/>
                          <a:latin typeface="微软雅黑" panose="020B0503020204020204" pitchFamily="34" charset="-122"/>
                          <a:ea typeface="微软雅黑" panose="020B0503020204020204" pitchFamily="34" charset="-122"/>
                        </a:rPr>
                        <a:t>问题描述以及完整截图</a:t>
                      </a:r>
                      <a:endParaRPr lang="zh-CN" altLang="en-US" sz="1400" b="0" i="0" u="none" strike="noStrike" spc="0" baseline="0"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bl>
          </a:graphicData>
        </a:graphic>
      </p:graphicFrame>
    </p:spTree>
    <p:extLst>
      <p:ext uri="{BB962C8B-B14F-4D97-AF65-F5344CB8AC3E}">
        <p14:creationId xmlns:p14="http://schemas.microsoft.com/office/powerpoint/2010/main" val="95554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ChangeArrowheads="1"/>
          </p:cNvSpPr>
          <p:nvPr/>
        </p:nvSpPr>
        <p:spPr bwMode="auto">
          <a:xfrm>
            <a:off x="0" y="919427"/>
            <a:ext cx="440283" cy="648653"/>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ea typeface="微软雅黑" panose="020B0503020204020204" pitchFamily="34" charset="-122"/>
              <a:sym typeface="宋体" pitchFamily="2" charset="-122"/>
            </a:endParaRPr>
          </a:p>
        </p:txBody>
      </p:sp>
      <p:sp>
        <p:nvSpPr>
          <p:cNvPr id="3" name="原创设计师QQ598969553      _2"/>
          <p:cNvSpPr>
            <a:spLocks noChangeArrowheads="1"/>
          </p:cNvSpPr>
          <p:nvPr/>
        </p:nvSpPr>
        <p:spPr bwMode="auto">
          <a:xfrm>
            <a:off x="490913" y="849794"/>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zh-CN" altLang="en-US" sz="3200" b="1" dirty="0">
                <a:gradFill>
                  <a:gsLst>
                    <a:gs pos="0">
                      <a:schemeClr val="accent2"/>
                    </a:gs>
                    <a:gs pos="100000">
                      <a:schemeClr val="accent1"/>
                    </a:gs>
                  </a:gsLst>
                  <a:lin ang="10800000" scaled="0"/>
                </a:gradFill>
                <a:latin typeface="微软雅黑" pitchFamily="34" charset="-122"/>
                <a:ea typeface="微软雅黑" panose="020B0503020204020204" pitchFamily="34" charset="-122"/>
                <a:sym typeface="微软雅黑" pitchFamily="34" charset="-122"/>
              </a:rPr>
              <a:t>目录</a:t>
            </a:r>
          </a:p>
        </p:txBody>
      </p:sp>
      <p:sp>
        <p:nvSpPr>
          <p:cNvPr id="4" name="原创设计师QQ598969553      _3"/>
          <p:cNvSpPr>
            <a:spLocks noChangeArrowheads="1"/>
          </p:cNvSpPr>
          <p:nvPr/>
        </p:nvSpPr>
        <p:spPr bwMode="auto">
          <a:xfrm>
            <a:off x="468688" y="1371998"/>
            <a:ext cx="959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1400" dirty="0">
                <a:solidFill>
                  <a:schemeClr val="accent2"/>
                </a:solidFill>
                <a:latin typeface="微软雅黑" pitchFamily="34" charset="-122"/>
                <a:ea typeface="微软雅黑" pitchFamily="34" charset="-122"/>
                <a:sym typeface="微软雅黑" pitchFamily="34" charset="-122"/>
              </a:rPr>
              <a:t>Contents</a:t>
            </a:r>
            <a:endParaRPr lang="zh-CN" altLang="en-US" sz="1400" dirty="0">
              <a:solidFill>
                <a:schemeClr val="accent2"/>
              </a:solidFill>
              <a:latin typeface="微软雅黑" pitchFamily="34" charset="-122"/>
              <a:ea typeface="微软雅黑" pitchFamily="34" charset="-122"/>
              <a:sym typeface="微软雅黑" pitchFamily="34" charset="-122"/>
            </a:endParaRPr>
          </a:p>
        </p:txBody>
      </p:sp>
      <p:sp>
        <p:nvSpPr>
          <p:cNvPr id="7" name="任意多边形 6"/>
          <p:cNvSpPr/>
          <p:nvPr/>
        </p:nvSpPr>
        <p:spPr>
          <a:xfrm>
            <a:off x="2891808" y="1683643"/>
            <a:ext cx="881151" cy="1134597"/>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3200" kern="1200">
              <a:latin typeface="微软雅黑" panose="020B0503020204020204" pitchFamily="34" charset="-122"/>
              <a:ea typeface="微软雅黑" panose="020B0503020204020204" pitchFamily="34" charset="-122"/>
            </a:endParaRPr>
          </a:p>
        </p:txBody>
      </p:sp>
      <p:sp>
        <p:nvSpPr>
          <p:cNvPr id="8" name="任意多边形 7"/>
          <p:cNvSpPr/>
          <p:nvPr/>
        </p:nvSpPr>
        <p:spPr>
          <a:xfrm>
            <a:off x="3791563" y="1683646"/>
            <a:ext cx="4867527" cy="737487"/>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4" numCol="1" spcCol="1270" anchor="ctr" anchorCtr="0">
            <a:noAutofit/>
          </a:bodyPr>
          <a:lstStyle/>
          <a:p>
            <a:pPr marL="228600" lvl="1" indent="-228600" algn="l" defTabSz="1066800">
              <a:lnSpc>
                <a:spcPct val="90000"/>
              </a:lnSpc>
              <a:spcBef>
                <a:spcPct val="0"/>
              </a:spcBef>
              <a:spcAft>
                <a:spcPct val="15000"/>
              </a:spcAft>
              <a:buChar char="••"/>
            </a:pPr>
            <a:r>
              <a:rPr lang="zh-CN" altLang="en-US" sz="3200" kern="1200" dirty="0" smtClean="0">
                <a:latin typeface="微软雅黑" panose="020B0503020204020204" pitchFamily="34" charset="-122"/>
                <a:ea typeface="微软雅黑" panose="020B0503020204020204" pitchFamily="34" charset="-122"/>
              </a:rPr>
              <a:t> 服务渠道篇</a:t>
            </a:r>
            <a:endParaRPr lang="zh-CN" altLang="en-US" sz="3200" kern="1200" dirty="0">
              <a:latin typeface="微软雅黑" panose="020B0503020204020204" pitchFamily="34" charset="-122"/>
              <a:ea typeface="微软雅黑" panose="020B0503020204020204" pitchFamily="34" charset="-122"/>
            </a:endParaRPr>
          </a:p>
        </p:txBody>
      </p:sp>
      <p:sp>
        <p:nvSpPr>
          <p:cNvPr id="9" name="任意多边形 8"/>
          <p:cNvSpPr/>
          <p:nvPr/>
        </p:nvSpPr>
        <p:spPr>
          <a:xfrm>
            <a:off x="2891808" y="2876841"/>
            <a:ext cx="881151" cy="1134597"/>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p:spPr>
        <p:style>
          <a:lnRef idx="2">
            <a:schemeClr val="accent4">
              <a:hueOff val="5197846"/>
              <a:satOff val="-23984"/>
              <a:lumOff val="883"/>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3200" kern="1200">
              <a:latin typeface="微软雅黑" panose="020B0503020204020204" pitchFamily="34" charset="-122"/>
              <a:ea typeface="微软雅黑" panose="020B0503020204020204" pitchFamily="34" charset="-122"/>
            </a:endParaRPr>
          </a:p>
        </p:txBody>
      </p:sp>
      <p:sp>
        <p:nvSpPr>
          <p:cNvPr id="10" name="任意多边形 9"/>
          <p:cNvSpPr/>
          <p:nvPr/>
        </p:nvSpPr>
        <p:spPr>
          <a:xfrm>
            <a:off x="3791563" y="2876844"/>
            <a:ext cx="4867527" cy="737488"/>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p:spPr>
        <p:style>
          <a:lnRef idx="2">
            <a:schemeClr val="accent4">
              <a:hueOff val="5197846"/>
              <a:satOff val="-23984"/>
              <a:lumOff val="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5" numCol="1" spcCol="1270" anchor="ctr" anchorCtr="0">
            <a:noAutofit/>
          </a:bodyPr>
          <a:lstStyle/>
          <a:p>
            <a:pPr marL="228600" lvl="1" indent="-228600" algn="l" defTabSz="1066800">
              <a:lnSpc>
                <a:spcPct val="90000"/>
              </a:lnSpc>
              <a:spcBef>
                <a:spcPct val="0"/>
              </a:spcBef>
              <a:spcAft>
                <a:spcPct val="15000"/>
              </a:spcAft>
              <a:buChar char="••"/>
            </a:pPr>
            <a:r>
              <a:rPr lang="zh-CN" altLang="en-US" sz="3200" kern="1200" dirty="0" smtClean="0">
                <a:latin typeface="微软雅黑" panose="020B0503020204020204" pitchFamily="34" charset="-122"/>
                <a:ea typeface="微软雅黑" panose="020B0503020204020204" pitchFamily="34" charset="-122"/>
              </a:rPr>
              <a:t> 咨询工单篇</a:t>
            </a:r>
            <a:endParaRPr lang="zh-CN" altLang="en-US" sz="3200" kern="1200"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2891808" y="4070038"/>
            <a:ext cx="881151" cy="1134597"/>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3200" kern="1200" dirty="0">
              <a:latin typeface="微软雅黑" panose="020B0503020204020204" pitchFamily="34" charset="-122"/>
              <a:ea typeface="微软雅黑" panose="020B0503020204020204" pitchFamily="34" charset="-122"/>
            </a:endParaRPr>
          </a:p>
        </p:txBody>
      </p:sp>
      <p:sp>
        <p:nvSpPr>
          <p:cNvPr id="12" name="任意多边形 11"/>
          <p:cNvSpPr/>
          <p:nvPr/>
        </p:nvSpPr>
        <p:spPr>
          <a:xfrm>
            <a:off x="3791564" y="4070040"/>
            <a:ext cx="4867528" cy="737488"/>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5" numCol="1" spcCol="1270" anchor="ctr" anchorCtr="0">
            <a:noAutofit/>
          </a:bodyPr>
          <a:lstStyle/>
          <a:p>
            <a:pPr marL="228600" lvl="1" indent="-228600" algn="l" defTabSz="1066800">
              <a:lnSpc>
                <a:spcPct val="90000"/>
              </a:lnSpc>
              <a:spcBef>
                <a:spcPct val="0"/>
              </a:spcBef>
              <a:spcAft>
                <a:spcPct val="15000"/>
              </a:spcAft>
              <a:buChar char="••"/>
            </a:pPr>
            <a:r>
              <a:rPr lang="zh-CN" altLang="en-US" sz="3200" kern="1200" dirty="0" smtClean="0">
                <a:latin typeface="微软雅黑" panose="020B0503020204020204" pitchFamily="34" charset="-122"/>
                <a:ea typeface="微软雅黑" panose="020B0503020204020204" pitchFamily="34" charset="-122"/>
              </a:rPr>
              <a:t> 投诉工单篇</a:t>
            </a:r>
            <a:endParaRPr lang="zh-CN" altLang="en-US" sz="3200" kern="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84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p:bldP spid="4"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5694387" y="220246"/>
            <a:ext cx="5934947" cy="662782"/>
          </a:xfrm>
        </p:spPr>
        <p:txBody>
          <a:bodyPr>
            <a:normAutofit/>
          </a:bodyPr>
          <a:lstStyle/>
          <a:p>
            <a:r>
              <a:rPr lang="zh-CN" altLang="en-US" sz="3200" dirty="0" smtClean="0">
                <a:latin typeface="微软雅黑" panose="020B0503020204020204" pitchFamily="34" charset="-122"/>
                <a:ea typeface="微软雅黑" panose="020B0503020204020204" pitchFamily="34" charset="-122"/>
              </a:rPr>
              <a:t>咨询工单处理流程</a:t>
            </a:r>
            <a:endParaRPr lang="zh-CN" altLang="en-US" sz="3200"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368717" y="1054202"/>
            <a:ext cx="8651340" cy="5183687"/>
            <a:chOff x="1506495" y="655192"/>
            <a:chExt cx="8651340" cy="5183687"/>
          </a:xfrm>
        </p:grpSpPr>
        <p:grpSp>
          <p:nvGrpSpPr>
            <p:cNvPr id="4" name="组合 3"/>
            <p:cNvGrpSpPr/>
            <p:nvPr/>
          </p:nvGrpSpPr>
          <p:grpSpPr>
            <a:xfrm>
              <a:off x="1622026" y="2674344"/>
              <a:ext cx="764467" cy="1423770"/>
              <a:chOff x="1665261" y="4723808"/>
              <a:chExt cx="708033" cy="1313269"/>
            </a:xfrm>
          </p:grpSpPr>
          <p:grpSp>
            <p:nvGrpSpPr>
              <p:cNvPr id="7" name="组合 6"/>
              <p:cNvGrpSpPr/>
              <p:nvPr/>
            </p:nvGrpSpPr>
            <p:grpSpPr>
              <a:xfrm>
                <a:off x="1665261" y="4957164"/>
                <a:ext cx="708033" cy="1079913"/>
                <a:chOff x="1627311" y="4943412"/>
                <a:chExt cx="601858" cy="907368"/>
              </a:xfrm>
            </p:grpSpPr>
            <p:sp>
              <p:nvSpPr>
                <p:cNvPr id="11" name="Freeform 364"/>
                <p:cNvSpPr>
                  <a:spLocks/>
                </p:cNvSpPr>
                <p:nvPr/>
              </p:nvSpPr>
              <p:spPr bwMode="auto">
                <a:xfrm>
                  <a:off x="1627311" y="5441826"/>
                  <a:ext cx="600653" cy="353576"/>
                </a:xfrm>
                <a:custGeom>
                  <a:avLst/>
                  <a:gdLst>
                    <a:gd name="T0" fmla="*/ 4 w 119"/>
                    <a:gd name="T1" fmla="*/ 67 h 70"/>
                    <a:gd name="T2" fmla="*/ 47 w 119"/>
                    <a:gd name="T3" fmla="*/ 18 h 70"/>
                    <a:gd name="T4" fmla="*/ 47 w 119"/>
                    <a:gd name="T5" fmla="*/ 0 h 70"/>
                    <a:gd name="T6" fmla="*/ 59 w 119"/>
                    <a:gd name="T7" fmla="*/ 0 h 70"/>
                    <a:gd name="T8" fmla="*/ 60 w 119"/>
                    <a:gd name="T9" fmla="*/ 0 h 70"/>
                    <a:gd name="T10" fmla="*/ 72 w 119"/>
                    <a:gd name="T11" fmla="*/ 0 h 70"/>
                    <a:gd name="T12" fmla="*/ 72 w 119"/>
                    <a:gd name="T13" fmla="*/ 18 h 70"/>
                    <a:gd name="T14" fmla="*/ 116 w 119"/>
                    <a:gd name="T15" fmla="*/ 67 h 70"/>
                    <a:gd name="T16" fmla="*/ 111 w 119"/>
                    <a:gd name="T17" fmla="*/ 70 h 70"/>
                    <a:gd name="T18" fmla="*/ 60 w 119"/>
                    <a:gd name="T19" fmla="*/ 70 h 70"/>
                    <a:gd name="T20" fmla="*/ 59 w 119"/>
                    <a:gd name="T21" fmla="*/ 70 h 70"/>
                    <a:gd name="T22" fmla="*/ 9 w 119"/>
                    <a:gd name="T23" fmla="*/ 70 h 70"/>
                    <a:gd name="T24" fmla="*/ 4 w 119"/>
                    <a:gd name="T2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0">
                      <a:moveTo>
                        <a:pt x="4" y="67"/>
                      </a:moveTo>
                      <a:cubicBezTo>
                        <a:pt x="4" y="45"/>
                        <a:pt x="0" y="22"/>
                        <a:pt x="47" y="18"/>
                      </a:cubicBezTo>
                      <a:cubicBezTo>
                        <a:pt x="47" y="16"/>
                        <a:pt x="47" y="2"/>
                        <a:pt x="47" y="0"/>
                      </a:cubicBezTo>
                      <a:cubicBezTo>
                        <a:pt x="59" y="0"/>
                        <a:pt x="59" y="0"/>
                        <a:pt x="59" y="0"/>
                      </a:cubicBezTo>
                      <a:cubicBezTo>
                        <a:pt x="60" y="0"/>
                        <a:pt x="60" y="0"/>
                        <a:pt x="60" y="0"/>
                      </a:cubicBezTo>
                      <a:cubicBezTo>
                        <a:pt x="72" y="0"/>
                        <a:pt x="72" y="0"/>
                        <a:pt x="72" y="0"/>
                      </a:cubicBezTo>
                      <a:cubicBezTo>
                        <a:pt x="72" y="2"/>
                        <a:pt x="72" y="16"/>
                        <a:pt x="72" y="18"/>
                      </a:cubicBezTo>
                      <a:cubicBezTo>
                        <a:pt x="119" y="22"/>
                        <a:pt x="115" y="45"/>
                        <a:pt x="116" y="67"/>
                      </a:cubicBezTo>
                      <a:cubicBezTo>
                        <a:pt x="114" y="68"/>
                        <a:pt x="112" y="69"/>
                        <a:pt x="111" y="70"/>
                      </a:cubicBezTo>
                      <a:cubicBezTo>
                        <a:pt x="60" y="70"/>
                        <a:pt x="60" y="70"/>
                        <a:pt x="60" y="70"/>
                      </a:cubicBezTo>
                      <a:cubicBezTo>
                        <a:pt x="59" y="70"/>
                        <a:pt x="59" y="70"/>
                        <a:pt x="59" y="70"/>
                      </a:cubicBezTo>
                      <a:cubicBezTo>
                        <a:pt x="9" y="70"/>
                        <a:pt x="9" y="70"/>
                        <a:pt x="9" y="70"/>
                      </a:cubicBezTo>
                      <a:cubicBezTo>
                        <a:pt x="7" y="69"/>
                        <a:pt x="5" y="68"/>
                        <a:pt x="4" y="67"/>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65"/>
                <p:cNvSpPr>
                  <a:spLocks/>
                </p:cNvSpPr>
                <p:nvPr/>
              </p:nvSpPr>
              <p:spPr bwMode="auto">
                <a:xfrm>
                  <a:off x="1863739" y="5441826"/>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66"/>
                <p:cNvSpPr>
                  <a:spLocks/>
                </p:cNvSpPr>
                <p:nvPr/>
              </p:nvSpPr>
              <p:spPr bwMode="auto">
                <a:xfrm>
                  <a:off x="1744460" y="5275688"/>
                  <a:ext cx="366356" cy="187438"/>
                </a:xfrm>
                <a:custGeom>
                  <a:avLst/>
                  <a:gdLst>
                    <a:gd name="T0" fmla="*/ 0 w 73"/>
                    <a:gd name="T1" fmla="*/ 0 h 37"/>
                    <a:gd name="T2" fmla="*/ 6 w 73"/>
                    <a:gd name="T3" fmla="*/ 14 h 37"/>
                    <a:gd name="T4" fmla="*/ 37 w 73"/>
                    <a:gd name="T5" fmla="*/ 37 h 37"/>
                    <a:gd name="T6" fmla="*/ 68 w 73"/>
                    <a:gd name="T7" fmla="*/ 14 h 37"/>
                    <a:gd name="T8" fmla="*/ 73 w 73"/>
                    <a:gd name="T9" fmla="*/ 0 h 37"/>
                    <a:gd name="T10" fmla="*/ 36 w 73"/>
                    <a:gd name="T11" fmla="*/ 4 h 37"/>
                    <a:gd name="T12" fmla="*/ 0 w 7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73" h="37">
                      <a:moveTo>
                        <a:pt x="0" y="0"/>
                      </a:moveTo>
                      <a:cubicBezTo>
                        <a:pt x="0" y="7"/>
                        <a:pt x="2" y="14"/>
                        <a:pt x="6" y="14"/>
                      </a:cubicBezTo>
                      <a:cubicBezTo>
                        <a:pt x="11" y="27"/>
                        <a:pt x="22" y="37"/>
                        <a:pt x="37" y="37"/>
                      </a:cubicBezTo>
                      <a:cubicBezTo>
                        <a:pt x="51" y="37"/>
                        <a:pt x="62" y="27"/>
                        <a:pt x="68" y="14"/>
                      </a:cubicBezTo>
                      <a:cubicBezTo>
                        <a:pt x="71" y="14"/>
                        <a:pt x="73" y="7"/>
                        <a:pt x="73" y="0"/>
                      </a:cubicBezTo>
                      <a:cubicBezTo>
                        <a:pt x="64" y="3"/>
                        <a:pt x="51" y="4"/>
                        <a:pt x="36" y="4"/>
                      </a:cubicBezTo>
                      <a:cubicBezTo>
                        <a:pt x="22" y="4"/>
                        <a:pt x="9" y="3"/>
                        <a:pt x="0" y="0"/>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67"/>
                <p:cNvSpPr>
                  <a:spLocks/>
                </p:cNvSpPr>
                <p:nvPr/>
              </p:nvSpPr>
              <p:spPr bwMode="auto">
                <a:xfrm>
                  <a:off x="1627311" y="5507855"/>
                  <a:ext cx="600653" cy="287547"/>
                </a:xfrm>
                <a:custGeom>
                  <a:avLst/>
                  <a:gdLst>
                    <a:gd name="T0" fmla="*/ 4 w 119"/>
                    <a:gd name="T1" fmla="*/ 54 h 57"/>
                    <a:gd name="T2" fmla="*/ 47 w 119"/>
                    <a:gd name="T3" fmla="*/ 5 h 57"/>
                    <a:gd name="T4" fmla="*/ 47 w 119"/>
                    <a:gd name="T5" fmla="*/ 0 h 57"/>
                    <a:gd name="T6" fmla="*/ 60 w 119"/>
                    <a:gd name="T7" fmla="*/ 1 h 57"/>
                    <a:gd name="T8" fmla="*/ 72 w 119"/>
                    <a:gd name="T9" fmla="*/ 0 h 57"/>
                    <a:gd name="T10" fmla="*/ 72 w 119"/>
                    <a:gd name="T11" fmla="*/ 5 h 57"/>
                    <a:gd name="T12" fmla="*/ 116 w 119"/>
                    <a:gd name="T13" fmla="*/ 54 h 57"/>
                    <a:gd name="T14" fmla="*/ 111 w 119"/>
                    <a:gd name="T15" fmla="*/ 57 h 57"/>
                    <a:gd name="T16" fmla="*/ 9 w 119"/>
                    <a:gd name="T17" fmla="*/ 57 h 57"/>
                    <a:gd name="T18" fmla="*/ 4 w 119"/>
                    <a:gd name="T19"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7">
                      <a:moveTo>
                        <a:pt x="4" y="54"/>
                      </a:moveTo>
                      <a:cubicBezTo>
                        <a:pt x="4" y="32"/>
                        <a:pt x="0" y="9"/>
                        <a:pt x="47" y="5"/>
                      </a:cubicBezTo>
                      <a:cubicBezTo>
                        <a:pt x="47" y="0"/>
                        <a:pt x="47" y="0"/>
                        <a:pt x="47" y="0"/>
                      </a:cubicBezTo>
                      <a:cubicBezTo>
                        <a:pt x="51" y="1"/>
                        <a:pt x="55" y="1"/>
                        <a:pt x="60" y="1"/>
                      </a:cubicBezTo>
                      <a:cubicBezTo>
                        <a:pt x="64" y="1"/>
                        <a:pt x="68" y="1"/>
                        <a:pt x="72" y="0"/>
                      </a:cubicBezTo>
                      <a:cubicBezTo>
                        <a:pt x="72" y="5"/>
                        <a:pt x="72" y="5"/>
                        <a:pt x="72" y="5"/>
                      </a:cubicBezTo>
                      <a:cubicBezTo>
                        <a:pt x="119" y="9"/>
                        <a:pt x="115" y="32"/>
                        <a:pt x="116" y="54"/>
                      </a:cubicBezTo>
                      <a:cubicBezTo>
                        <a:pt x="114" y="55"/>
                        <a:pt x="112" y="56"/>
                        <a:pt x="111" y="57"/>
                      </a:cubicBezTo>
                      <a:cubicBezTo>
                        <a:pt x="9" y="57"/>
                        <a:pt x="9" y="57"/>
                        <a:pt x="9" y="57"/>
                      </a:cubicBezTo>
                      <a:cubicBezTo>
                        <a:pt x="7" y="56"/>
                        <a:pt x="5" y="55"/>
                        <a:pt x="4" y="54"/>
                      </a:cubicBez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68"/>
                <p:cNvSpPr>
                  <a:spLocks/>
                </p:cNvSpPr>
                <p:nvPr/>
              </p:nvSpPr>
              <p:spPr bwMode="auto">
                <a:xfrm>
                  <a:off x="1895688" y="5497205"/>
                  <a:ext cx="63899" cy="257727"/>
                </a:xfrm>
                <a:custGeom>
                  <a:avLst/>
                  <a:gdLst>
                    <a:gd name="T0" fmla="*/ 0 w 30"/>
                    <a:gd name="T1" fmla="*/ 22 h 121"/>
                    <a:gd name="T2" fmla="*/ 9 w 30"/>
                    <a:gd name="T3" fmla="*/ 29 h 121"/>
                    <a:gd name="T4" fmla="*/ 2 w 30"/>
                    <a:gd name="T5" fmla="*/ 90 h 121"/>
                    <a:gd name="T6" fmla="*/ 16 w 30"/>
                    <a:gd name="T7" fmla="*/ 121 h 121"/>
                    <a:gd name="T8" fmla="*/ 28 w 30"/>
                    <a:gd name="T9" fmla="*/ 90 h 121"/>
                    <a:gd name="T10" fmla="*/ 21 w 30"/>
                    <a:gd name="T11" fmla="*/ 29 h 121"/>
                    <a:gd name="T12" fmla="*/ 30 w 30"/>
                    <a:gd name="T13" fmla="*/ 22 h 121"/>
                    <a:gd name="T14" fmla="*/ 16 w 30"/>
                    <a:gd name="T15" fmla="*/ 0 h 121"/>
                    <a:gd name="T16" fmla="*/ 0 w 30"/>
                    <a:gd name="T17" fmla="*/ 22 h 121"/>
                    <a:gd name="T18" fmla="*/ 0 w 30"/>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21">
                      <a:moveTo>
                        <a:pt x="0" y="22"/>
                      </a:moveTo>
                      <a:lnTo>
                        <a:pt x="9" y="29"/>
                      </a:lnTo>
                      <a:lnTo>
                        <a:pt x="2" y="90"/>
                      </a:lnTo>
                      <a:lnTo>
                        <a:pt x="16" y="121"/>
                      </a:lnTo>
                      <a:lnTo>
                        <a:pt x="28" y="90"/>
                      </a:lnTo>
                      <a:lnTo>
                        <a:pt x="21" y="29"/>
                      </a:lnTo>
                      <a:lnTo>
                        <a:pt x="30" y="22"/>
                      </a:lnTo>
                      <a:lnTo>
                        <a:pt x="16" y="0"/>
                      </a:lnTo>
                      <a:lnTo>
                        <a:pt x="0" y="22"/>
                      </a:lnTo>
                      <a:lnTo>
                        <a:pt x="0" y="22"/>
                      </a:lnTo>
                      <a:close/>
                    </a:path>
                  </a:pathLst>
                </a:custGeom>
                <a:solidFill>
                  <a:srgbClr val="092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69"/>
                <p:cNvSpPr>
                  <a:spLocks/>
                </p:cNvSpPr>
                <p:nvPr/>
              </p:nvSpPr>
              <p:spPr bwMode="auto">
                <a:xfrm>
                  <a:off x="1628516" y="5463125"/>
                  <a:ext cx="600653" cy="387655"/>
                </a:xfrm>
                <a:custGeom>
                  <a:avLst/>
                  <a:gdLst>
                    <a:gd name="T0" fmla="*/ 4 w 119"/>
                    <a:gd name="T1" fmla="*/ 60 h 77"/>
                    <a:gd name="T2" fmla="*/ 47 w 119"/>
                    <a:gd name="T3" fmla="*/ 0 h 77"/>
                    <a:gd name="T4" fmla="*/ 60 w 119"/>
                    <a:gd name="T5" fmla="*/ 55 h 77"/>
                    <a:gd name="T6" fmla="*/ 72 w 119"/>
                    <a:gd name="T7" fmla="*/ 0 h 77"/>
                    <a:gd name="T8" fmla="*/ 116 w 119"/>
                    <a:gd name="T9" fmla="*/ 60 h 77"/>
                    <a:gd name="T10" fmla="*/ 60 w 119"/>
                    <a:gd name="T11" fmla="*/ 77 h 77"/>
                    <a:gd name="T12" fmla="*/ 4 w 119"/>
                    <a:gd name="T13" fmla="*/ 60 h 77"/>
                  </a:gdLst>
                  <a:ahLst/>
                  <a:cxnLst>
                    <a:cxn ang="0">
                      <a:pos x="T0" y="T1"/>
                    </a:cxn>
                    <a:cxn ang="0">
                      <a:pos x="T2" y="T3"/>
                    </a:cxn>
                    <a:cxn ang="0">
                      <a:pos x="T4" y="T5"/>
                    </a:cxn>
                    <a:cxn ang="0">
                      <a:pos x="T6" y="T7"/>
                    </a:cxn>
                    <a:cxn ang="0">
                      <a:pos x="T8" y="T9"/>
                    </a:cxn>
                    <a:cxn ang="0">
                      <a:pos x="T10" y="T11"/>
                    </a:cxn>
                    <a:cxn ang="0">
                      <a:pos x="T12" y="T13"/>
                    </a:cxn>
                  </a:cxnLst>
                  <a:rect l="0" t="0" r="r" b="b"/>
                  <a:pathLst>
                    <a:path w="119" h="77">
                      <a:moveTo>
                        <a:pt x="4" y="60"/>
                      </a:moveTo>
                      <a:cubicBezTo>
                        <a:pt x="4" y="33"/>
                        <a:pt x="0" y="5"/>
                        <a:pt x="47" y="0"/>
                      </a:cubicBezTo>
                      <a:cubicBezTo>
                        <a:pt x="60" y="55"/>
                        <a:pt x="60" y="55"/>
                        <a:pt x="60" y="55"/>
                      </a:cubicBezTo>
                      <a:cubicBezTo>
                        <a:pt x="72" y="0"/>
                        <a:pt x="72" y="0"/>
                        <a:pt x="72" y="0"/>
                      </a:cubicBezTo>
                      <a:cubicBezTo>
                        <a:pt x="119" y="5"/>
                        <a:pt x="116" y="31"/>
                        <a:pt x="116" y="60"/>
                      </a:cubicBezTo>
                      <a:cubicBezTo>
                        <a:pt x="99" y="71"/>
                        <a:pt x="80" y="77"/>
                        <a:pt x="60" y="77"/>
                      </a:cubicBezTo>
                      <a:cubicBezTo>
                        <a:pt x="39" y="77"/>
                        <a:pt x="20" y="71"/>
                        <a:pt x="4" y="60"/>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70"/>
                <p:cNvSpPr>
                  <a:spLocks/>
                </p:cNvSpPr>
                <p:nvPr/>
              </p:nvSpPr>
              <p:spPr bwMode="auto">
                <a:xfrm>
                  <a:off x="1863739" y="5488685"/>
                  <a:ext cx="127799" cy="74549"/>
                </a:xfrm>
                <a:custGeom>
                  <a:avLst/>
                  <a:gdLst>
                    <a:gd name="T0" fmla="*/ 0 w 25"/>
                    <a:gd name="T1" fmla="*/ 0 h 15"/>
                    <a:gd name="T2" fmla="*/ 25 w 25"/>
                    <a:gd name="T3" fmla="*/ 0 h 15"/>
                    <a:gd name="T4" fmla="*/ 22 w 25"/>
                    <a:gd name="T5" fmla="*/ 15 h 15"/>
                    <a:gd name="T6" fmla="*/ 13 w 25"/>
                    <a:gd name="T7" fmla="*/ 4 h 15"/>
                    <a:gd name="T8" fmla="*/ 3 w 25"/>
                    <a:gd name="T9" fmla="*/ 15 h 15"/>
                    <a:gd name="T10" fmla="*/ 0 w 25"/>
                    <a:gd name="T11" fmla="*/ 0 h 15"/>
                  </a:gdLst>
                  <a:ahLst/>
                  <a:cxnLst>
                    <a:cxn ang="0">
                      <a:pos x="T0" y="T1"/>
                    </a:cxn>
                    <a:cxn ang="0">
                      <a:pos x="T2" y="T3"/>
                    </a:cxn>
                    <a:cxn ang="0">
                      <a:pos x="T4" y="T5"/>
                    </a:cxn>
                    <a:cxn ang="0">
                      <a:pos x="T6" y="T7"/>
                    </a:cxn>
                    <a:cxn ang="0">
                      <a:pos x="T8" y="T9"/>
                    </a:cxn>
                    <a:cxn ang="0">
                      <a:pos x="T10" y="T11"/>
                    </a:cxn>
                  </a:cxnLst>
                  <a:rect l="0" t="0" r="r" b="b"/>
                  <a:pathLst>
                    <a:path w="25" h="15">
                      <a:moveTo>
                        <a:pt x="0" y="0"/>
                      </a:moveTo>
                      <a:cubicBezTo>
                        <a:pt x="8" y="2"/>
                        <a:pt x="17" y="2"/>
                        <a:pt x="25" y="0"/>
                      </a:cubicBezTo>
                      <a:cubicBezTo>
                        <a:pt x="22" y="15"/>
                        <a:pt x="22" y="15"/>
                        <a:pt x="22" y="15"/>
                      </a:cubicBezTo>
                      <a:cubicBezTo>
                        <a:pt x="13" y="4"/>
                        <a:pt x="13" y="4"/>
                        <a:pt x="13" y="4"/>
                      </a:cubicBezTo>
                      <a:cubicBezTo>
                        <a:pt x="3" y="15"/>
                        <a:pt x="3" y="15"/>
                        <a:pt x="3" y="1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71"/>
                <p:cNvSpPr>
                  <a:spLocks/>
                </p:cNvSpPr>
                <p:nvPr/>
              </p:nvSpPr>
              <p:spPr bwMode="auto">
                <a:xfrm>
                  <a:off x="1774280" y="5422656"/>
                  <a:ext cx="306716" cy="332276"/>
                </a:xfrm>
                <a:custGeom>
                  <a:avLst/>
                  <a:gdLst>
                    <a:gd name="T0" fmla="*/ 4 w 61"/>
                    <a:gd name="T1" fmla="*/ 26 h 66"/>
                    <a:gd name="T2" fmla="*/ 0 w 61"/>
                    <a:gd name="T3" fmla="*/ 10 h 66"/>
                    <a:gd name="T4" fmla="*/ 10 w 61"/>
                    <a:gd name="T5" fmla="*/ 0 h 66"/>
                    <a:gd name="T6" fmla="*/ 10 w 61"/>
                    <a:gd name="T7" fmla="*/ 0 h 66"/>
                    <a:gd name="T8" fmla="*/ 10 w 61"/>
                    <a:gd name="T9" fmla="*/ 0 h 66"/>
                    <a:gd name="T10" fmla="*/ 11 w 61"/>
                    <a:gd name="T11" fmla="*/ 0 h 66"/>
                    <a:gd name="T12" fmla="*/ 11 w 61"/>
                    <a:gd name="T13" fmla="*/ 1 h 66"/>
                    <a:gd name="T14" fmla="*/ 11 w 61"/>
                    <a:gd name="T15" fmla="*/ 1 h 66"/>
                    <a:gd name="T16" fmla="*/ 11 w 61"/>
                    <a:gd name="T17" fmla="*/ 1 h 66"/>
                    <a:gd name="T18" fmla="*/ 12 w 61"/>
                    <a:gd name="T19" fmla="*/ 1 h 66"/>
                    <a:gd name="T20" fmla="*/ 12 w 61"/>
                    <a:gd name="T21" fmla="*/ 1 h 66"/>
                    <a:gd name="T22" fmla="*/ 12 w 61"/>
                    <a:gd name="T23" fmla="*/ 2 h 66"/>
                    <a:gd name="T24" fmla="*/ 12 w 61"/>
                    <a:gd name="T25" fmla="*/ 2 h 66"/>
                    <a:gd name="T26" fmla="*/ 12 w 61"/>
                    <a:gd name="T27" fmla="*/ 2 h 66"/>
                    <a:gd name="T28" fmla="*/ 13 w 61"/>
                    <a:gd name="T29" fmla="*/ 2 h 66"/>
                    <a:gd name="T30" fmla="*/ 13 w 61"/>
                    <a:gd name="T31" fmla="*/ 2 h 66"/>
                    <a:gd name="T32" fmla="*/ 13 w 61"/>
                    <a:gd name="T33" fmla="*/ 2 h 66"/>
                    <a:gd name="T34" fmla="*/ 13 w 61"/>
                    <a:gd name="T35" fmla="*/ 3 h 66"/>
                    <a:gd name="T36" fmla="*/ 14 w 61"/>
                    <a:gd name="T37" fmla="*/ 3 h 66"/>
                    <a:gd name="T38" fmla="*/ 14 w 61"/>
                    <a:gd name="T39" fmla="*/ 3 h 66"/>
                    <a:gd name="T40" fmla="*/ 14 w 61"/>
                    <a:gd name="T41" fmla="*/ 3 h 66"/>
                    <a:gd name="T42" fmla="*/ 14 w 61"/>
                    <a:gd name="T43" fmla="*/ 3 h 66"/>
                    <a:gd name="T44" fmla="*/ 14 w 61"/>
                    <a:gd name="T45" fmla="*/ 3 h 66"/>
                    <a:gd name="T46" fmla="*/ 15 w 61"/>
                    <a:gd name="T47" fmla="*/ 4 h 66"/>
                    <a:gd name="T48" fmla="*/ 15 w 61"/>
                    <a:gd name="T49" fmla="*/ 4 h 66"/>
                    <a:gd name="T50" fmla="*/ 15 w 61"/>
                    <a:gd name="T51" fmla="*/ 4 h 66"/>
                    <a:gd name="T52" fmla="*/ 15 w 61"/>
                    <a:gd name="T53" fmla="*/ 4 h 66"/>
                    <a:gd name="T54" fmla="*/ 15 w 61"/>
                    <a:gd name="T55" fmla="*/ 4 h 66"/>
                    <a:gd name="T56" fmla="*/ 16 w 61"/>
                    <a:gd name="T57" fmla="*/ 4 h 66"/>
                    <a:gd name="T58" fmla="*/ 16 w 61"/>
                    <a:gd name="T59" fmla="*/ 4 h 66"/>
                    <a:gd name="T60" fmla="*/ 16 w 61"/>
                    <a:gd name="T61" fmla="*/ 4 h 66"/>
                    <a:gd name="T62" fmla="*/ 16 w 61"/>
                    <a:gd name="T63" fmla="*/ 5 h 66"/>
                    <a:gd name="T64" fmla="*/ 17 w 61"/>
                    <a:gd name="T65" fmla="*/ 5 h 66"/>
                    <a:gd name="T66" fmla="*/ 17 w 61"/>
                    <a:gd name="T67" fmla="*/ 5 h 66"/>
                    <a:gd name="T68" fmla="*/ 17 w 61"/>
                    <a:gd name="T69" fmla="*/ 5 h 66"/>
                    <a:gd name="T70" fmla="*/ 17 w 61"/>
                    <a:gd name="T71" fmla="*/ 5 h 66"/>
                    <a:gd name="T72" fmla="*/ 17 w 61"/>
                    <a:gd name="T73" fmla="*/ 5 h 66"/>
                    <a:gd name="T74" fmla="*/ 18 w 61"/>
                    <a:gd name="T75" fmla="*/ 5 h 66"/>
                    <a:gd name="T76" fmla="*/ 18 w 61"/>
                    <a:gd name="T77" fmla="*/ 6 h 66"/>
                    <a:gd name="T78" fmla="*/ 18 w 61"/>
                    <a:gd name="T79" fmla="*/ 6 h 66"/>
                    <a:gd name="T80" fmla="*/ 43 w 61"/>
                    <a:gd name="T81" fmla="*/ 6 h 66"/>
                    <a:gd name="T82" fmla="*/ 48 w 61"/>
                    <a:gd name="T83" fmla="*/ 3 h 66"/>
                    <a:gd name="T84" fmla="*/ 48 w 61"/>
                    <a:gd name="T85" fmla="*/ 2 h 66"/>
                    <a:gd name="T86" fmla="*/ 48 w 61"/>
                    <a:gd name="T87" fmla="*/ 2 h 66"/>
                    <a:gd name="T88" fmla="*/ 49 w 61"/>
                    <a:gd name="T89" fmla="*/ 2 h 66"/>
                    <a:gd name="T90" fmla="*/ 49 w 61"/>
                    <a:gd name="T91" fmla="*/ 2 h 66"/>
                    <a:gd name="T92" fmla="*/ 49 w 61"/>
                    <a:gd name="T93" fmla="*/ 2 h 66"/>
                    <a:gd name="T94" fmla="*/ 49 w 61"/>
                    <a:gd name="T95" fmla="*/ 1 h 66"/>
                    <a:gd name="T96" fmla="*/ 49 w 61"/>
                    <a:gd name="T97" fmla="*/ 1 h 66"/>
                    <a:gd name="T98" fmla="*/ 51 w 61"/>
                    <a:gd name="T99" fmla="*/ 0 h 66"/>
                    <a:gd name="T100" fmla="*/ 48 w 61"/>
                    <a:gd name="T101" fmla="*/ 20 h 66"/>
                    <a:gd name="T102" fmla="*/ 31 w 61"/>
                    <a:gd name="T10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6">
                      <a:moveTo>
                        <a:pt x="31" y="66"/>
                      </a:moveTo>
                      <a:cubicBezTo>
                        <a:pt x="4" y="26"/>
                        <a:pt x="4" y="26"/>
                        <a:pt x="4" y="26"/>
                      </a:cubicBezTo>
                      <a:cubicBezTo>
                        <a:pt x="14" y="20"/>
                        <a:pt x="14" y="20"/>
                        <a:pt x="14" y="20"/>
                      </a:cubicBezTo>
                      <a:cubicBezTo>
                        <a:pt x="0" y="10"/>
                        <a:pt x="0" y="10"/>
                        <a:pt x="0" y="1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1"/>
                        <a:pt x="12" y="1"/>
                      </a:cubicBezTo>
                      <a:cubicBezTo>
                        <a:pt x="12" y="1"/>
                        <a:pt x="12" y="1"/>
                        <a:pt x="12" y="1"/>
                      </a:cubicBezTo>
                      <a:cubicBezTo>
                        <a:pt x="12" y="1"/>
                        <a:pt x="12" y="1"/>
                        <a:pt x="12" y="1"/>
                      </a:cubicBezTo>
                      <a:cubicBezTo>
                        <a:pt x="12" y="1"/>
                        <a:pt x="12" y="1"/>
                        <a:pt x="12" y="1"/>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3"/>
                        <a:pt x="13" y="3"/>
                        <a:pt x="13" y="3"/>
                      </a:cubicBezTo>
                      <a:cubicBezTo>
                        <a:pt x="13" y="3"/>
                        <a:pt x="13" y="3"/>
                        <a:pt x="13" y="3"/>
                      </a:cubicBezTo>
                      <a:cubicBezTo>
                        <a:pt x="13" y="3"/>
                        <a:pt x="13" y="3"/>
                        <a:pt x="13"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18" y="5"/>
                        <a:pt x="18" y="5"/>
                        <a:pt x="18" y="5"/>
                      </a:cubicBezTo>
                      <a:cubicBezTo>
                        <a:pt x="18" y="6"/>
                        <a:pt x="18" y="6"/>
                        <a:pt x="18" y="6"/>
                      </a:cubicBezTo>
                      <a:cubicBezTo>
                        <a:pt x="18" y="6"/>
                        <a:pt x="18" y="6"/>
                        <a:pt x="18" y="6"/>
                      </a:cubicBezTo>
                      <a:cubicBezTo>
                        <a:pt x="18" y="6"/>
                        <a:pt x="18" y="6"/>
                        <a:pt x="18" y="6"/>
                      </a:cubicBezTo>
                      <a:cubicBezTo>
                        <a:pt x="31" y="66"/>
                        <a:pt x="31" y="66"/>
                        <a:pt x="31" y="66"/>
                      </a:cubicBezTo>
                      <a:cubicBezTo>
                        <a:pt x="43" y="6"/>
                        <a:pt x="43" y="6"/>
                        <a:pt x="43" y="6"/>
                      </a:cubicBezTo>
                      <a:cubicBezTo>
                        <a:pt x="45" y="5"/>
                        <a:pt x="46" y="4"/>
                        <a:pt x="48" y="3"/>
                      </a:cubicBezTo>
                      <a:cubicBezTo>
                        <a:pt x="48" y="3"/>
                        <a:pt x="48" y="3"/>
                        <a:pt x="48" y="3"/>
                      </a:cubicBezTo>
                      <a:cubicBezTo>
                        <a:pt x="48" y="2"/>
                        <a:pt x="48" y="2"/>
                        <a:pt x="48" y="2"/>
                      </a:cubicBezTo>
                      <a:cubicBezTo>
                        <a:pt x="48" y="2"/>
                        <a:pt x="48" y="2"/>
                        <a:pt x="48" y="2"/>
                      </a:cubicBezTo>
                      <a:cubicBezTo>
                        <a:pt x="48" y="2"/>
                        <a:pt x="48" y="2"/>
                        <a:pt x="48" y="2"/>
                      </a:cubicBezTo>
                      <a:cubicBezTo>
                        <a:pt x="48" y="2"/>
                        <a:pt x="48" y="2"/>
                        <a:pt x="48"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1"/>
                        <a:pt x="49" y="1"/>
                        <a:pt x="49" y="1"/>
                      </a:cubicBezTo>
                      <a:cubicBezTo>
                        <a:pt x="49" y="1"/>
                        <a:pt x="49" y="1"/>
                        <a:pt x="49" y="1"/>
                      </a:cubicBezTo>
                      <a:cubicBezTo>
                        <a:pt x="49" y="1"/>
                        <a:pt x="49" y="1"/>
                        <a:pt x="49" y="1"/>
                      </a:cubicBezTo>
                      <a:cubicBezTo>
                        <a:pt x="50" y="1"/>
                        <a:pt x="50" y="1"/>
                        <a:pt x="50" y="1"/>
                      </a:cubicBezTo>
                      <a:cubicBezTo>
                        <a:pt x="50" y="1"/>
                        <a:pt x="51" y="0"/>
                        <a:pt x="51" y="0"/>
                      </a:cubicBezTo>
                      <a:cubicBezTo>
                        <a:pt x="61" y="10"/>
                        <a:pt x="61" y="10"/>
                        <a:pt x="61" y="10"/>
                      </a:cubicBezTo>
                      <a:cubicBezTo>
                        <a:pt x="48" y="20"/>
                        <a:pt x="48" y="20"/>
                        <a:pt x="48" y="20"/>
                      </a:cubicBezTo>
                      <a:cubicBezTo>
                        <a:pt x="57" y="26"/>
                        <a:pt x="57" y="26"/>
                        <a:pt x="57" y="26"/>
                      </a:cubicBezTo>
                      <a:cubicBezTo>
                        <a:pt x="31" y="66"/>
                        <a:pt x="31" y="66"/>
                        <a:pt x="31" y="6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72"/>
                <p:cNvSpPr>
                  <a:spLocks/>
                </p:cNvSpPr>
                <p:nvPr/>
              </p:nvSpPr>
              <p:spPr bwMode="auto">
                <a:xfrm>
                  <a:off x="1804099" y="5245868"/>
                  <a:ext cx="247077" cy="132058"/>
                </a:xfrm>
                <a:custGeom>
                  <a:avLst/>
                  <a:gdLst>
                    <a:gd name="T0" fmla="*/ 28 w 49"/>
                    <a:gd name="T1" fmla="*/ 9 h 26"/>
                    <a:gd name="T2" fmla="*/ 22 w 49"/>
                    <a:gd name="T3" fmla="*/ 9 h 26"/>
                    <a:gd name="T4" fmla="*/ 0 w 49"/>
                    <a:gd name="T5" fmla="*/ 10 h 26"/>
                    <a:gd name="T6" fmla="*/ 22 w 49"/>
                    <a:gd name="T7" fmla="*/ 16 h 26"/>
                    <a:gd name="T8" fmla="*/ 22 w 49"/>
                    <a:gd name="T9" fmla="*/ 13 h 26"/>
                    <a:gd name="T10" fmla="*/ 27 w 49"/>
                    <a:gd name="T11" fmla="*/ 13 h 26"/>
                    <a:gd name="T12" fmla="*/ 27 w 49"/>
                    <a:gd name="T13" fmla="*/ 16 h 26"/>
                    <a:gd name="T14" fmla="*/ 49 w 49"/>
                    <a:gd name="T15" fmla="*/ 10 h 26"/>
                    <a:gd name="T16" fmla="*/ 28 w 49"/>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6">
                      <a:moveTo>
                        <a:pt x="28" y="9"/>
                      </a:moveTo>
                      <a:cubicBezTo>
                        <a:pt x="22" y="9"/>
                        <a:pt x="22" y="9"/>
                        <a:pt x="22" y="9"/>
                      </a:cubicBezTo>
                      <a:cubicBezTo>
                        <a:pt x="19" y="1"/>
                        <a:pt x="0" y="0"/>
                        <a:pt x="0" y="10"/>
                      </a:cubicBezTo>
                      <a:cubicBezTo>
                        <a:pt x="0" y="26"/>
                        <a:pt x="22" y="26"/>
                        <a:pt x="22" y="16"/>
                      </a:cubicBezTo>
                      <a:cubicBezTo>
                        <a:pt x="22" y="13"/>
                        <a:pt x="22" y="13"/>
                        <a:pt x="22" y="13"/>
                      </a:cubicBezTo>
                      <a:cubicBezTo>
                        <a:pt x="27" y="13"/>
                        <a:pt x="27" y="13"/>
                        <a:pt x="27" y="13"/>
                      </a:cubicBezTo>
                      <a:cubicBezTo>
                        <a:pt x="27" y="16"/>
                        <a:pt x="27" y="16"/>
                        <a:pt x="27" y="16"/>
                      </a:cubicBezTo>
                      <a:cubicBezTo>
                        <a:pt x="28" y="26"/>
                        <a:pt x="49" y="26"/>
                        <a:pt x="49" y="10"/>
                      </a:cubicBezTo>
                      <a:cubicBezTo>
                        <a:pt x="49" y="0"/>
                        <a:pt x="30" y="1"/>
                        <a:pt x="2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73"/>
                <p:cNvSpPr>
                  <a:spLocks/>
                </p:cNvSpPr>
                <p:nvPr/>
              </p:nvSpPr>
              <p:spPr bwMode="auto">
                <a:xfrm>
                  <a:off x="1657131" y="4943412"/>
                  <a:ext cx="538884" cy="353576"/>
                </a:xfrm>
                <a:custGeom>
                  <a:avLst/>
                  <a:gdLst>
                    <a:gd name="T0" fmla="*/ 54 w 107"/>
                    <a:gd name="T1" fmla="*/ 16 h 70"/>
                    <a:gd name="T2" fmla="*/ 85 w 107"/>
                    <a:gd name="T3" fmla="*/ 47 h 70"/>
                    <a:gd name="T4" fmla="*/ 107 w 107"/>
                    <a:gd name="T5" fmla="*/ 57 h 70"/>
                    <a:gd name="T6" fmla="*/ 53 w 107"/>
                    <a:gd name="T7" fmla="*/ 70 h 70"/>
                    <a:gd name="T8" fmla="*/ 0 w 107"/>
                    <a:gd name="T9" fmla="*/ 57 h 70"/>
                    <a:gd name="T10" fmla="*/ 22 w 107"/>
                    <a:gd name="T11" fmla="*/ 47 h 70"/>
                    <a:gd name="T12" fmla="*/ 54 w 107"/>
                    <a:gd name="T13" fmla="*/ 16 h 70"/>
                  </a:gdLst>
                  <a:ahLst/>
                  <a:cxnLst>
                    <a:cxn ang="0">
                      <a:pos x="T0" y="T1"/>
                    </a:cxn>
                    <a:cxn ang="0">
                      <a:pos x="T2" y="T3"/>
                    </a:cxn>
                    <a:cxn ang="0">
                      <a:pos x="T4" y="T5"/>
                    </a:cxn>
                    <a:cxn ang="0">
                      <a:pos x="T6" y="T7"/>
                    </a:cxn>
                    <a:cxn ang="0">
                      <a:pos x="T8" y="T9"/>
                    </a:cxn>
                    <a:cxn ang="0">
                      <a:pos x="T10" y="T11"/>
                    </a:cxn>
                    <a:cxn ang="0">
                      <a:pos x="T12" y="T13"/>
                    </a:cxn>
                  </a:cxnLst>
                  <a:rect l="0" t="0" r="r" b="b"/>
                  <a:pathLst>
                    <a:path w="107" h="70">
                      <a:moveTo>
                        <a:pt x="54" y="16"/>
                      </a:moveTo>
                      <a:cubicBezTo>
                        <a:pt x="73" y="0"/>
                        <a:pt x="83" y="25"/>
                        <a:pt x="85" y="47"/>
                      </a:cubicBezTo>
                      <a:cubicBezTo>
                        <a:pt x="98" y="50"/>
                        <a:pt x="107" y="53"/>
                        <a:pt x="107" y="57"/>
                      </a:cubicBezTo>
                      <a:cubicBezTo>
                        <a:pt x="107" y="64"/>
                        <a:pt x="83" y="70"/>
                        <a:pt x="53" y="70"/>
                      </a:cubicBezTo>
                      <a:cubicBezTo>
                        <a:pt x="24" y="70"/>
                        <a:pt x="0" y="64"/>
                        <a:pt x="0" y="57"/>
                      </a:cubicBezTo>
                      <a:cubicBezTo>
                        <a:pt x="0" y="53"/>
                        <a:pt x="9" y="50"/>
                        <a:pt x="22" y="47"/>
                      </a:cubicBezTo>
                      <a:cubicBezTo>
                        <a:pt x="24" y="26"/>
                        <a:pt x="32" y="1"/>
                        <a:pt x="54" y="16"/>
                      </a:cubicBez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74"/>
                <p:cNvSpPr>
                  <a:spLocks noEditPoints="1"/>
                </p:cNvSpPr>
                <p:nvPr/>
              </p:nvSpPr>
              <p:spPr bwMode="auto">
                <a:xfrm>
                  <a:off x="1844569" y="4947672"/>
                  <a:ext cx="351446" cy="317366"/>
                </a:xfrm>
                <a:custGeom>
                  <a:avLst/>
                  <a:gdLst>
                    <a:gd name="T0" fmla="*/ 18 w 70"/>
                    <a:gd name="T1" fmla="*/ 15 h 63"/>
                    <a:gd name="T2" fmla="*/ 48 w 70"/>
                    <a:gd name="T3" fmla="*/ 46 h 63"/>
                    <a:gd name="T4" fmla="*/ 70 w 70"/>
                    <a:gd name="T5" fmla="*/ 56 h 63"/>
                    <a:gd name="T6" fmla="*/ 63 w 70"/>
                    <a:gd name="T7" fmla="*/ 63 h 63"/>
                    <a:gd name="T8" fmla="*/ 63 w 70"/>
                    <a:gd name="T9" fmla="*/ 61 h 63"/>
                    <a:gd name="T10" fmla="*/ 42 w 70"/>
                    <a:gd name="T11" fmla="*/ 51 h 63"/>
                    <a:gd name="T12" fmla="*/ 18 w 70"/>
                    <a:gd name="T13" fmla="*/ 15 h 63"/>
                    <a:gd name="T14" fmla="*/ 17 w 70"/>
                    <a:gd name="T15" fmla="*/ 15 h 63"/>
                    <a:gd name="T16" fmla="*/ 5 w 70"/>
                    <a:gd name="T17" fmla="*/ 23 h 63"/>
                    <a:gd name="T18" fmla="*/ 17 w 70"/>
                    <a:gd name="T1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3">
                      <a:moveTo>
                        <a:pt x="18" y="15"/>
                      </a:moveTo>
                      <a:cubicBezTo>
                        <a:pt x="37" y="0"/>
                        <a:pt x="46" y="25"/>
                        <a:pt x="48" y="46"/>
                      </a:cubicBezTo>
                      <a:cubicBezTo>
                        <a:pt x="61" y="49"/>
                        <a:pt x="70" y="52"/>
                        <a:pt x="70" y="56"/>
                      </a:cubicBezTo>
                      <a:cubicBezTo>
                        <a:pt x="70" y="59"/>
                        <a:pt x="67" y="61"/>
                        <a:pt x="63" y="63"/>
                      </a:cubicBezTo>
                      <a:cubicBezTo>
                        <a:pt x="63" y="62"/>
                        <a:pt x="63" y="62"/>
                        <a:pt x="63" y="61"/>
                      </a:cubicBezTo>
                      <a:cubicBezTo>
                        <a:pt x="63" y="57"/>
                        <a:pt x="55" y="53"/>
                        <a:pt x="42" y="51"/>
                      </a:cubicBezTo>
                      <a:cubicBezTo>
                        <a:pt x="40" y="32"/>
                        <a:pt x="32" y="10"/>
                        <a:pt x="18" y="15"/>
                      </a:cubicBezTo>
                      <a:close/>
                      <a:moveTo>
                        <a:pt x="17" y="15"/>
                      </a:moveTo>
                      <a:cubicBezTo>
                        <a:pt x="15" y="16"/>
                        <a:pt x="7" y="24"/>
                        <a:pt x="5" y="23"/>
                      </a:cubicBezTo>
                      <a:cubicBezTo>
                        <a:pt x="0" y="20"/>
                        <a:pt x="7" y="10"/>
                        <a:pt x="17" y="15"/>
                      </a:cubicBezTo>
                      <a:close/>
                    </a:path>
                  </a:pathLst>
                </a:custGeom>
                <a:solidFill>
                  <a:srgbClr val="056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75"/>
                <p:cNvSpPr>
                  <a:spLocks/>
                </p:cNvSpPr>
                <p:nvPr/>
              </p:nvSpPr>
              <p:spPr bwMode="auto">
                <a:xfrm>
                  <a:off x="1767890" y="5154279"/>
                  <a:ext cx="317366" cy="36210"/>
                </a:xfrm>
                <a:custGeom>
                  <a:avLst/>
                  <a:gdLst>
                    <a:gd name="T0" fmla="*/ 63 w 63"/>
                    <a:gd name="T1" fmla="*/ 5 h 7"/>
                    <a:gd name="T2" fmla="*/ 31 w 63"/>
                    <a:gd name="T3" fmla="*/ 7 h 7"/>
                    <a:gd name="T4" fmla="*/ 0 w 63"/>
                    <a:gd name="T5" fmla="*/ 5 h 7"/>
                    <a:gd name="T6" fmla="*/ 0 w 63"/>
                    <a:gd name="T7" fmla="*/ 0 h 7"/>
                    <a:gd name="T8" fmla="*/ 31 w 63"/>
                    <a:gd name="T9" fmla="*/ 1 h 7"/>
                    <a:gd name="T10" fmla="*/ 62 w 63"/>
                    <a:gd name="T11" fmla="*/ 0 h 7"/>
                    <a:gd name="T12" fmla="*/ 63 w 63"/>
                    <a:gd name="T13" fmla="*/ 5 h 7"/>
                    <a:gd name="T14" fmla="*/ 63 w 6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
                      <a:moveTo>
                        <a:pt x="63" y="5"/>
                      </a:moveTo>
                      <a:cubicBezTo>
                        <a:pt x="55" y="6"/>
                        <a:pt x="44" y="7"/>
                        <a:pt x="31" y="7"/>
                      </a:cubicBezTo>
                      <a:cubicBezTo>
                        <a:pt x="19" y="7"/>
                        <a:pt x="8" y="6"/>
                        <a:pt x="0" y="5"/>
                      </a:cubicBezTo>
                      <a:cubicBezTo>
                        <a:pt x="0" y="3"/>
                        <a:pt x="0" y="1"/>
                        <a:pt x="0" y="0"/>
                      </a:cubicBezTo>
                      <a:cubicBezTo>
                        <a:pt x="9" y="1"/>
                        <a:pt x="20" y="1"/>
                        <a:pt x="31" y="1"/>
                      </a:cubicBezTo>
                      <a:cubicBezTo>
                        <a:pt x="43" y="1"/>
                        <a:pt x="54" y="1"/>
                        <a:pt x="62" y="0"/>
                      </a:cubicBezTo>
                      <a:cubicBezTo>
                        <a:pt x="63" y="2"/>
                        <a:pt x="63" y="3"/>
                        <a:pt x="63" y="5"/>
                      </a:cubicBezTo>
                      <a:cubicBezTo>
                        <a:pt x="63" y="5"/>
                        <a:pt x="63" y="5"/>
                        <a:pt x="6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76"/>
                <p:cNvSpPr>
                  <a:spLocks/>
                </p:cNvSpPr>
                <p:nvPr/>
              </p:nvSpPr>
              <p:spPr bwMode="auto">
                <a:xfrm>
                  <a:off x="2046917" y="5154279"/>
                  <a:ext cx="38340" cy="31950"/>
                </a:xfrm>
                <a:custGeom>
                  <a:avLst/>
                  <a:gdLst>
                    <a:gd name="T0" fmla="*/ 8 w 8"/>
                    <a:gd name="T1" fmla="*/ 5 h 6"/>
                    <a:gd name="T2" fmla="*/ 1 w 8"/>
                    <a:gd name="T3" fmla="*/ 6 h 6"/>
                    <a:gd name="T4" fmla="*/ 0 w 8"/>
                    <a:gd name="T5" fmla="*/ 0 h 6"/>
                    <a:gd name="T6" fmla="*/ 7 w 8"/>
                    <a:gd name="T7" fmla="*/ 0 h 6"/>
                    <a:gd name="T8" fmla="*/ 7 w 8"/>
                    <a:gd name="T9" fmla="*/ 0 h 6"/>
                    <a:gd name="T10" fmla="*/ 8 w 8"/>
                    <a:gd name="T11" fmla="*/ 4 h 6"/>
                    <a:gd name="T12" fmla="*/ 8 w 8"/>
                    <a:gd name="T13" fmla="*/ 4 h 6"/>
                    <a:gd name="T14" fmla="*/ 8 w 8"/>
                    <a:gd name="T15" fmla="*/ 4 h 6"/>
                    <a:gd name="T16" fmla="*/ 8 w 8"/>
                    <a:gd name="T17" fmla="*/ 4 h 6"/>
                    <a:gd name="T18" fmla="*/ 8 w 8"/>
                    <a:gd name="T19" fmla="*/ 4 h 6"/>
                    <a:gd name="T20" fmla="*/ 8 w 8"/>
                    <a:gd name="T21" fmla="*/ 5 h 6"/>
                    <a:gd name="T22" fmla="*/ 8 w 8"/>
                    <a:gd name="T23" fmla="*/ 5 h 6"/>
                    <a:gd name="T24" fmla="*/ 8 w 8"/>
                    <a:gd name="T25" fmla="*/ 5 h 6"/>
                    <a:gd name="T26" fmla="*/ 8 w 8"/>
                    <a:gd name="T27" fmla="*/ 5 h 6"/>
                    <a:gd name="T28" fmla="*/ 8 w 8"/>
                    <a:gd name="T29" fmla="*/ 5 h 6"/>
                    <a:gd name="T30" fmla="*/ 8 w 8"/>
                    <a:gd name="T31" fmla="*/ 5 h 6"/>
                    <a:gd name="T32" fmla="*/ 8 w 8"/>
                    <a:gd name="T33" fmla="*/ 5 h 6"/>
                    <a:gd name="T34" fmla="*/ 8 w 8"/>
                    <a:gd name="T35" fmla="*/ 5 h 6"/>
                    <a:gd name="T36" fmla="*/ 8 w 8"/>
                    <a:gd name="T37" fmla="*/ 5 h 6"/>
                    <a:gd name="T38" fmla="*/ 8 w 8"/>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6">
                      <a:moveTo>
                        <a:pt x="8" y="5"/>
                      </a:moveTo>
                      <a:cubicBezTo>
                        <a:pt x="6" y="6"/>
                        <a:pt x="4" y="6"/>
                        <a:pt x="1" y="6"/>
                      </a:cubicBezTo>
                      <a:cubicBezTo>
                        <a:pt x="1" y="4"/>
                        <a:pt x="0" y="2"/>
                        <a:pt x="0" y="0"/>
                      </a:cubicBezTo>
                      <a:cubicBezTo>
                        <a:pt x="3" y="0"/>
                        <a:pt x="5" y="0"/>
                        <a:pt x="7" y="0"/>
                      </a:cubicBezTo>
                      <a:cubicBezTo>
                        <a:pt x="7" y="0"/>
                        <a:pt x="7" y="0"/>
                        <a:pt x="7" y="0"/>
                      </a:cubicBezTo>
                      <a:cubicBezTo>
                        <a:pt x="8" y="2"/>
                        <a:pt x="8" y="3"/>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文本框 7"/>
              <p:cNvSpPr txBox="1"/>
              <p:nvPr/>
            </p:nvSpPr>
            <p:spPr>
              <a:xfrm>
                <a:off x="1747330" y="4723808"/>
                <a:ext cx="6148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商家</a:t>
                </a:r>
                <a:endParaRPr lang="zh-CN" altLang="en-US" sz="1600" b="1" dirty="0">
                  <a:latin typeface="微软雅黑" panose="020B0503020204020204" pitchFamily="34" charset="-122"/>
                  <a:ea typeface="微软雅黑" panose="020B0503020204020204" pitchFamily="34" charset="-122"/>
                </a:endParaRPr>
              </a:p>
            </p:txBody>
          </p:sp>
        </p:grpSp>
        <p:sp>
          <p:nvSpPr>
            <p:cNvPr id="24" name="MH_Other_1"/>
            <p:cNvSpPr>
              <a:spLocks noChangeShapeType="1"/>
            </p:cNvSpPr>
            <p:nvPr>
              <p:custDataLst>
                <p:tags r:id="rId1"/>
              </p:custDataLst>
            </p:nvPr>
          </p:nvSpPr>
          <p:spPr bwMode="auto">
            <a:xfrm flipV="1">
              <a:off x="4004686" y="2167496"/>
              <a:ext cx="1279408" cy="842725"/>
            </a:xfrm>
            <a:prstGeom prst="line">
              <a:avLst/>
            </a:prstGeom>
            <a:noFill/>
            <a:ln w="50800" cap="rnd">
              <a:solidFill>
                <a:schemeClr val="accent6">
                  <a:lumMod val="60000"/>
                  <a:lumOff val="4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6" name="右箭头 25"/>
            <p:cNvSpPr/>
            <p:nvPr/>
          </p:nvSpPr>
          <p:spPr>
            <a:xfrm>
              <a:off x="2594065" y="3228912"/>
              <a:ext cx="1348447" cy="210046"/>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7" name="文本框 26"/>
            <p:cNvSpPr txBox="1"/>
            <p:nvPr/>
          </p:nvSpPr>
          <p:spPr>
            <a:xfrm>
              <a:off x="2742682" y="2949567"/>
              <a:ext cx="1248578"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发起咨询</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a:off x="4176513" y="3088316"/>
              <a:ext cx="1595725" cy="819093"/>
            </a:xfrm>
            <a:prstGeom prst="round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微软雅黑" panose="020B0503020204020204" pitchFamily="34" charset="-122"/>
                  <a:ea typeface="微软雅黑" panose="020B0503020204020204" pitchFamily="34" charset="-122"/>
                </a:rPr>
                <a:t>CP</a:t>
              </a:r>
              <a:r>
                <a:rPr lang="zh-CN" altLang="en-US" sz="2400" dirty="0" smtClean="0">
                  <a:solidFill>
                    <a:schemeClr val="tx1"/>
                  </a:solidFill>
                  <a:latin typeface="微软雅黑" panose="020B0503020204020204" pitchFamily="34" charset="-122"/>
                  <a:ea typeface="微软雅黑" panose="020B0503020204020204" pitchFamily="34" charset="-122"/>
                </a:rPr>
                <a:t>处理</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9" name="右箭头 28"/>
            <p:cNvSpPr/>
            <p:nvPr/>
          </p:nvSpPr>
          <p:spPr>
            <a:xfrm rot="10800000">
              <a:off x="2630089" y="3447810"/>
              <a:ext cx="1348447" cy="21402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0" name="文本框 29"/>
            <p:cNvSpPr txBox="1"/>
            <p:nvPr/>
          </p:nvSpPr>
          <p:spPr>
            <a:xfrm>
              <a:off x="2611432" y="3640702"/>
              <a:ext cx="1539234"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结果反馈商家</a:t>
              </a:r>
              <a:endParaRPr lang="zh-CN" altLang="en-US" sz="1600" b="1" dirty="0">
                <a:latin typeface="微软雅黑" panose="020B0503020204020204" pitchFamily="34" charset="-122"/>
                <a:ea typeface="微软雅黑" panose="020B0503020204020204" pitchFamily="34" charset="-122"/>
              </a:endParaRPr>
            </a:p>
          </p:txBody>
        </p:sp>
        <p:sp>
          <p:nvSpPr>
            <p:cNvPr id="31" name="文本框 30"/>
            <p:cNvSpPr txBox="1"/>
            <p:nvPr/>
          </p:nvSpPr>
          <p:spPr>
            <a:xfrm rot="19700022">
              <a:off x="3892469" y="2361247"/>
              <a:ext cx="1132742" cy="338554"/>
            </a:xfrm>
            <a:prstGeom prst="rect">
              <a:avLst/>
            </a:prstGeom>
            <a:noFill/>
          </p:spPr>
          <p:txBody>
            <a:bodyPr wrap="square" rtlCol="0">
              <a:spAutoFit/>
            </a:bodyPr>
            <a:lstStyle/>
            <a:p>
              <a:r>
                <a:rPr lang="zh-CN" altLang="en-US" sz="1600" b="1" spc="100" dirty="0" smtClean="0">
                  <a:latin typeface="微软雅黑" panose="020B0503020204020204" pitchFamily="34" charset="-122"/>
                  <a:ea typeface="微软雅黑" panose="020B0503020204020204" pitchFamily="34" charset="-122"/>
                </a:rPr>
                <a:t>系统问题</a:t>
              </a:r>
              <a:endParaRPr lang="zh-CN" altLang="en-US" sz="1600" b="1" spc="100" dirty="0">
                <a:latin typeface="微软雅黑" panose="020B0503020204020204" pitchFamily="34" charset="-122"/>
                <a:ea typeface="微软雅黑" panose="020B0503020204020204" pitchFamily="34" charset="-122"/>
              </a:endParaRPr>
            </a:p>
          </p:txBody>
        </p:sp>
        <p:sp>
          <p:nvSpPr>
            <p:cNvPr id="32" name="圆角矩形 31"/>
            <p:cNvSpPr/>
            <p:nvPr/>
          </p:nvSpPr>
          <p:spPr>
            <a:xfrm>
              <a:off x="5317344" y="1812317"/>
              <a:ext cx="1595725" cy="819093"/>
            </a:xfrm>
            <a:prstGeom prst="round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小二介入</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3" name="右箭头 32"/>
            <p:cNvSpPr/>
            <p:nvPr/>
          </p:nvSpPr>
          <p:spPr>
            <a:xfrm>
              <a:off x="7002127" y="2133465"/>
              <a:ext cx="1476854" cy="2050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4" name="文本框 33"/>
            <p:cNvSpPr txBox="1"/>
            <p:nvPr/>
          </p:nvSpPr>
          <p:spPr>
            <a:xfrm>
              <a:off x="7234884" y="1828942"/>
              <a:ext cx="1094469"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转交技术</a:t>
              </a:r>
              <a:endParaRPr lang="zh-CN" altLang="en-US" sz="1600" b="1" dirty="0">
                <a:latin typeface="微软雅黑" panose="020B0503020204020204" pitchFamily="34" charset="-122"/>
                <a:ea typeface="微软雅黑" panose="020B0503020204020204" pitchFamily="34" charset="-122"/>
              </a:endParaRPr>
            </a:p>
          </p:txBody>
        </p:sp>
        <p:sp>
          <p:nvSpPr>
            <p:cNvPr id="35" name="圆角矩形 34"/>
            <p:cNvSpPr/>
            <p:nvPr/>
          </p:nvSpPr>
          <p:spPr>
            <a:xfrm>
              <a:off x="8562110" y="1838625"/>
              <a:ext cx="1595725" cy="819093"/>
            </a:xfrm>
            <a:prstGeom prst="round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技术处理</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6" name="下弧形箭头 35"/>
            <p:cNvSpPr/>
            <p:nvPr/>
          </p:nvSpPr>
          <p:spPr>
            <a:xfrm rot="10389829">
              <a:off x="1572712" y="978222"/>
              <a:ext cx="7590609" cy="1281474"/>
            </a:xfrm>
            <a:prstGeom prst="curvedUpArrow">
              <a:avLst>
                <a:gd name="adj1" fmla="val 25000"/>
                <a:gd name="adj2" fmla="val 54071"/>
                <a:gd name="adj3" fmla="val 2128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36"/>
            <p:cNvSpPr txBox="1"/>
            <p:nvPr/>
          </p:nvSpPr>
          <p:spPr>
            <a:xfrm rot="21078459">
              <a:off x="4260139" y="655192"/>
              <a:ext cx="1539234"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结果反馈商家</a:t>
              </a:r>
              <a:endParaRPr lang="zh-CN" altLang="en-US" sz="1600" b="1" dirty="0">
                <a:latin typeface="微软雅黑" panose="020B0503020204020204" pitchFamily="34" charset="-122"/>
                <a:ea typeface="微软雅黑" panose="020B0503020204020204" pitchFamily="34" charset="-122"/>
              </a:endParaRPr>
            </a:p>
          </p:txBody>
        </p:sp>
        <p:sp>
          <p:nvSpPr>
            <p:cNvPr id="38" name="MH_Other_1"/>
            <p:cNvSpPr>
              <a:spLocks noChangeShapeType="1"/>
            </p:cNvSpPr>
            <p:nvPr>
              <p:custDataLst>
                <p:tags r:id="rId2"/>
              </p:custDataLst>
            </p:nvPr>
          </p:nvSpPr>
          <p:spPr bwMode="auto">
            <a:xfrm>
              <a:off x="4004686" y="3974441"/>
              <a:ext cx="1279408" cy="856017"/>
            </a:xfrm>
            <a:prstGeom prst="line">
              <a:avLst/>
            </a:prstGeom>
            <a:noFill/>
            <a:ln w="50800" cap="rnd">
              <a:solidFill>
                <a:schemeClr val="accent6">
                  <a:lumMod val="60000"/>
                  <a:lumOff val="4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39" name="文本框 38"/>
            <p:cNvSpPr txBox="1"/>
            <p:nvPr/>
          </p:nvSpPr>
          <p:spPr>
            <a:xfrm rot="2136420">
              <a:off x="3906963" y="4338318"/>
              <a:ext cx="1132742" cy="338554"/>
            </a:xfrm>
            <a:prstGeom prst="rect">
              <a:avLst/>
            </a:prstGeom>
            <a:noFill/>
          </p:spPr>
          <p:txBody>
            <a:bodyPr wrap="square" rtlCol="0">
              <a:spAutoFit/>
            </a:bodyPr>
            <a:lstStyle/>
            <a:p>
              <a:r>
                <a:rPr lang="zh-CN" altLang="en-US" sz="1600" b="1" spc="100" dirty="0">
                  <a:latin typeface="微软雅黑" panose="020B0503020204020204" pitchFamily="34" charset="-122"/>
                  <a:ea typeface="微软雅黑" panose="020B0503020204020204" pitchFamily="34" charset="-122"/>
                </a:rPr>
                <a:t>结算</a:t>
              </a:r>
              <a:r>
                <a:rPr lang="zh-CN" altLang="en-US" sz="1600" b="1" spc="100" dirty="0" smtClean="0">
                  <a:latin typeface="微软雅黑" panose="020B0503020204020204" pitchFamily="34" charset="-122"/>
                  <a:ea typeface="微软雅黑" panose="020B0503020204020204" pitchFamily="34" charset="-122"/>
                </a:rPr>
                <a:t>问题</a:t>
              </a:r>
              <a:endParaRPr lang="zh-CN" altLang="en-US" sz="1600" b="1" spc="100" dirty="0">
                <a:latin typeface="微软雅黑" panose="020B0503020204020204" pitchFamily="34" charset="-122"/>
                <a:ea typeface="微软雅黑" panose="020B0503020204020204" pitchFamily="34" charset="-122"/>
              </a:endParaRPr>
            </a:p>
          </p:txBody>
        </p:sp>
        <p:sp>
          <p:nvSpPr>
            <p:cNvPr id="40" name="圆角矩形 39"/>
            <p:cNvSpPr/>
            <p:nvPr/>
          </p:nvSpPr>
          <p:spPr>
            <a:xfrm>
              <a:off x="5341230" y="4411977"/>
              <a:ext cx="2213986" cy="871094"/>
            </a:xfrm>
            <a:prstGeom prst="round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结算小二处理</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42" name="上弧形箭头 41"/>
            <p:cNvSpPr/>
            <p:nvPr/>
          </p:nvSpPr>
          <p:spPr>
            <a:xfrm rot="11755424">
              <a:off x="1506495" y="4700143"/>
              <a:ext cx="4966383" cy="1138736"/>
            </a:xfrm>
            <a:prstGeom prst="curvedDown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文本框 42"/>
            <p:cNvSpPr txBox="1"/>
            <p:nvPr/>
          </p:nvSpPr>
          <p:spPr>
            <a:xfrm rot="1320547">
              <a:off x="2937185" y="5407450"/>
              <a:ext cx="1539234"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结果反馈商家</a:t>
              </a:r>
              <a:endParaRPr lang="zh-CN" altLang="en-US" sz="1600" b="1"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8375991" y="4497124"/>
            <a:ext cx="3288131" cy="2277461"/>
            <a:chOff x="8375991" y="4497124"/>
            <a:chExt cx="3288131" cy="2277461"/>
          </a:xfrm>
        </p:grpSpPr>
        <p:sp>
          <p:nvSpPr>
            <p:cNvPr id="45" name="文本框 44"/>
            <p:cNvSpPr txBox="1"/>
            <p:nvPr/>
          </p:nvSpPr>
          <p:spPr>
            <a:xfrm>
              <a:off x="8893176" y="4909754"/>
              <a:ext cx="2419922" cy="1544654"/>
            </a:xfrm>
            <a:prstGeom prst="rect">
              <a:avLst/>
            </a:prstGeom>
            <a:noFill/>
          </p:spPr>
          <p:txBody>
            <a:bodyPr wrap="square" rtlCol="0">
              <a:spAutoFit/>
            </a:bodyPr>
            <a:lstStyle/>
            <a:p>
              <a:pPr>
                <a:lnSpc>
                  <a:spcPct val="120000"/>
                </a:lnSpc>
              </a:pPr>
              <a:r>
                <a:rPr lang="zh-CN" altLang="en-US" sz="1600" b="1" dirty="0" smtClean="0">
                  <a:latin typeface="微软雅黑" panose="020B0503020204020204" pitchFamily="34" charset="-122"/>
                  <a:ea typeface="微软雅黑" panose="020B0503020204020204" pitchFamily="34" charset="-122"/>
                </a:rPr>
                <a:t>只有选对正确的问题类型，清楚详细地描述问题，提供完整的问题截图，咨询工单才能更加快速有效地解决。</a:t>
              </a:r>
              <a:endParaRPr lang="zh-CN" altLang="en-US" sz="1600" b="1" dirty="0">
                <a:latin typeface="微软雅黑" panose="020B0503020204020204" pitchFamily="34" charset="-122"/>
                <a:ea typeface="微软雅黑" panose="020B0503020204020204" pitchFamily="34" charset="-122"/>
              </a:endParaRPr>
            </a:p>
          </p:txBody>
        </p:sp>
        <p:sp>
          <p:nvSpPr>
            <p:cNvPr id="47" name="云形标注 46"/>
            <p:cNvSpPr/>
            <p:nvPr/>
          </p:nvSpPr>
          <p:spPr>
            <a:xfrm>
              <a:off x="8375991" y="4497124"/>
              <a:ext cx="3288131" cy="2277461"/>
            </a:xfrm>
            <a:prstGeom prst="cloudCallout">
              <a:avLst>
                <a:gd name="adj1" fmla="val -56732"/>
                <a:gd name="adj2" fmla="val 52280"/>
              </a:avLst>
            </a:prstGeom>
            <a:no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394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Other_16"/>
          <p:cNvSpPr/>
          <p:nvPr>
            <p:custDataLst>
              <p:tags r:id="rId1"/>
            </p:custDataLst>
          </p:nvPr>
        </p:nvSpPr>
        <p:spPr>
          <a:xfrm>
            <a:off x="6584916" y="3308666"/>
            <a:ext cx="657958" cy="609669"/>
          </a:xfrm>
          <a:prstGeom prst="blockArc">
            <a:avLst>
              <a:gd name="adj1" fmla="val 4"/>
              <a:gd name="adj2" fmla="val 21555189"/>
              <a:gd name="adj3" fmla="val 10621"/>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a:p>
        </p:txBody>
      </p:sp>
      <p:sp>
        <p:nvSpPr>
          <p:cNvPr id="50" name="MH_Other_14"/>
          <p:cNvSpPr/>
          <p:nvPr>
            <p:custDataLst>
              <p:tags r:id="rId2"/>
            </p:custDataLst>
          </p:nvPr>
        </p:nvSpPr>
        <p:spPr>
          <a:xfrm>
            <a:off x="3580994" y="3719385"/>
            <a:ext cx="608387" cy="576262"/>
          </a:xfrm>
          <a:prstGeom prst="blockArc">
            <a:avLst>
              <a:gd name="adj1" fmla="val 4"/>
              <a:gd name="adj2" fmla="val 21555189"/>
              <a:gd name="adj3" fmla="val 10621"/>
            </a:avLst>
          </a:prstGeom>
          <a:solidFill>
            <a:schemeClr val="accent4">
              <a:lumMod val="60000"/>
              <a:lumOff val="40000"/>
            </a:schemeClr>
          </a:solidFill>
          <a:ln w="12700" cap="flat" cmpd="sng" algn="ctr">
            <a:noFill/>
            <a:prstDash val="solid"/>
            <a:miter lim="800000"/>
          </a:ln>
          <a:effectLst/>
        </p:spPr>
        <p:txBody>
          <a:bodyPr wrap="none" anchor="ctr"/>
          <a:lstStyle/>
          <a:p>
            <a:pPr algn="ctr">
              <a:defRPr/>
            </a:pP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5" name="MH_Other_1"/>
          <p:cNvSpPr/>
          <p:nvPr>
            <p:custDataLst>
              <p:tags r:id="rId3"/>
            </p:custDataLst>
          </p:nvPr>
        </p:nvSpPr>
        <p:spPr>
          <a:xfrm>
            <a:off x="2072738" y="2254817"/>
            <a:ext cx="2388171" cy="1005072"/>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MH_Other_2"/>
          <p:cNvSpPr/>
          <p:nvPr>
            <p:custDataLst>
              <p:tags r:id="rId4"/>
            </p:custDataLst>
          </p:nvPr>
        </p:nvSpPr>
        <p:spPr>
          <a:xfrm>
            <a:off x="7589617" y="3518957"/>
            <a:ext cx="1916427" cy="1272778"/>
          </a:xfrm>
          <a:prstGeom prst="parallelogram">
            <a:avLst>
              <a:gd name="adj" fmla="val 54485"/>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7" name="MH_Other_3"/>
          <p:cNvSpPr/>
          <p:nvPr>
            <p:custDataLst>
              <p:tags r:id="rId5"/>
            </p:custDataLst>
          </p:nvPr>
        </p:nvSpPr>
        <p:spPr>
          <a:xfrm>
            <a:off x="7428079" y="3506078"/>
            <a:ext cx="904686" cy="1283400"/>
          </a:xfrm>
          <a:prstGeom prst="parallelogram">
            <a:avLst>
              <a:gd name="adj" fmla="val 54485"/>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8" name="MH_Other_4"/>
          <p:cNvSpPr>
            <a:spLocks noChangeAspect="1"/>
          </p:cNvSpPr>
          <p:nvPr>
            <p:custDataLst>
              <p:tags r:id="rId6"/>
            </p:custDataLst>
          </p:nvPr>
        </p:nvSpPr>
        <p:spPr>
          <a:xfrm>
            <a:off x="9217142" y="3130559"/>
            <a:ext cx="962163" cy="1017195"/>
          </a:xfrm>
          <a:prstGeom prst="rect">
            <a:avLst/>
          </a:prstGeom>
          <a:solidFill>
            <a:srgbClr val="29ABE2"/>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9" name="MH_Other_5"/>
          <p:cNvSpPr/>
          <p:nvPr>
            <p:custDataLst>
              <p:tags r:id="rId7"/>
            </p:custDataLst>
          </p:nvPr>
        </p:nvSpPr>
        <p:spPr>
          <a:xfrm>
            <a:off x="4669772" y="3871196"/>
            <a:ext cx="2011388" cy="1302773"/>
          </a:xfrm>
          <a:prstGeom prst="parallelogram">
            <a:avLst>
              <a:gd name="adj" fmla="val 54485"/>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0" name="MH_Other_6"/>
          <p:cNvSpPr/>
          <p:nvPr>
            <p:custDataLst>
              <p:tags r:id="rId8"/>
            </p:custDataLst>
          </p:nvPr>
        </p:nvSpPr>
        <p:spPr>
          <a:xfrm>
            <a:off x="4559502" y="3870545"/>
            <a:ext cx="926427" cy="1292173"/>
          </a:xfrm>
          <a:prstGeom prst="parallelogram">
            <a:avLst>
              <a:gd name="adj" fmla="val 54485"/>
            </a:avLst>
          </a:prstGeom>
          <a:solidFill>
            <a:srgbClr val="A3D8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1" name="MH_Other_7"/>
          <p:cNvSpPr>
            <a:spLocks noChangeAspect="1"/>
          </p:cNvSpPr>
          <p:nvPr>
            <p:custDataLst>
              <p:tags r:id="rId9"/>
            </p:custDataLst>
          </p:nvPr>
        </p:nvSpPr>
        <p:spPr>
          <a:xfrm>
            <a:off x="6291189" y="3639157"/>
            <a:ext cx="946963" cy="946963"/>
          </a:xfrm>
          <a:prstGeom prst="rect">
            <a:avLst/>
          </a:prstGeom>
          <a:solidFill>
            <a:srgbClr val="A3D8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2" name="MH_Other_8"/>
          <p:cNvSpPr/>
          <p:nvPr>
            <p:custDataLst>
              <p:tags r:id="rId10"/>
            </p:custDataLst>
          </p:nvPr>
        </p:nvSpPr>
        <p:spPr>
          <a:xfrm>
            <a:off x="1648744" y="4287725"/>
            <a:ext cx="2114111" cy="1188139"/>
          </a:xfrm>
          <a:prstGeom prst="parallelogram">
            <a:avLst>
              <a:gd name="adj" fmla="val 54485"/>
            </a:avLst>
          </a:prstGeom>
          <a:solidFill>
            <a:schemeClr val="accent4">
              <a:lumMod val="40000"/>
              <a:lumOff val="6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3" name="MH_Other_9"/>
          <p:cNvSpPr>
            <a:spLocks noChangeAspect="1"/>
          </p:cNvSpPr>
          <p:nvPr>
            <p:custDataLst>
              <p:tags r:id="rId11"/>
            </p:custDataLst>
          </p:nvPr>
        </p:nvSpPr>
        <p:spPr>
          <a:xfrm>
            <a:off x="3206117" y="4162914"/>
            <a:ext cx="965985" cy="965985"/>
          </a:xfrm>
          <a:prstGeom prst="rect">
            <a:avLst/>
          </a:prstGeom>
          <a:solidFill>
            <a:srgbClr val="FB9E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4" name="MH_Other_10"/>
          <p:cNvSpPr/>
          <p:nvPr>
            <p:custDataLst>
              <p:tags r:id="rId12"/>
            </p:custDataLst>
          </p:nvPr>
        </p:nvSpPr>
        <p:spPr>
          <a:xfrm>
            <a:off x="1455813" y="4287725"/>
            <a:ext cx="824749" cy="1188139"/>
          </a:xfrm>
          <a:prstGeom prst="parallelogram">
            <a:avLst>
              <a:gd name="adj" fmla="val 54485"/>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5" name="MH_Other_11"/>
          <p:cNvSpPr>
            <a:spLocks noChangeAspect="1" noEditPoints="1"/>
          </p:cNvSpPr>
          <p:nvPr>
            <p:custDataLst>
              <p:tags r:id="rId13"/>
            </p:custDataLst>
          </p:nvPr>
        </p:nvSpPr>
        <p:spPr bwMode="auto">
          <a:xfrm>
            <a:off x="8843391" y="3578830"/>
            <a:ext cx="325129" cy="328127"/>
          </a:xfrm>
          <a:custGeom>
            <a:avLst/>
            <a:gdLst>
              <a:gd name="T0" fmla="*/ 59 w 104"/>
              <a:gd name="T1" fmla="*/ 46 h 105"/>
              <a:gd name="T2" fmla="*/ 59 w 104"/>
              <a:gd name="T3" fmla="*/ 23 h 105"/>
              <a:gd name="T4" fmla="*/ 46 w 104"/>
              <a:gd name="T5" fmla="*/ 23 h 105"/>
              <a:gd name="T6" fmla="*/ 46 w 104"/>
              <a:gd name="T7" fmla="*/ 46 h 105"/>
              <a:gd name="T8" fmla="*/ 24 w 104"/>
              <a:gd name="T9" fmla="*/ 46 h 105"/>
              <a:gd name="T10" fmla="*/ 24 w 104"/>
              <a:gd name="T11" fmla="*/ 59 h 105"/>
              <a:gd name="T12" fmla="*/ 46 w 104"/>
              <a:gd name="T13" fmla="*/ 59 h 105"/>
              <a:gd name="T14" fmla="*/ 46 w 104"/>
              <a:gd name="T15" fmla="*/ 82 h 105"/>
              <a:gd name="T16" fmla="*/ 59 w 104"/>
              <a:gd name="T17" fmla="*/ 82 h 105"/>
              <a:gd name="T18" fmla="*/ 59 w 104"/>
              <a:gd name="T19" fmla="*/ 59 h 105"/>
              <a:gd name="T20" fmla="*/ 81 w 104"/>
              <a:gd name="T21" fmla="*/ 59 h 105"/>
              <a:gd name="T22" fmla="*/ 81 w 104"/>
              <a:gd name="T23" fmla="*/ 46 h 105"/>
              <a:gd name="T24" fmla="*/ 59 w 104"/>
              <a:gd name="T25" fmla="*/ 46 h 105"/>
              <a:gd name="T26" fmla="*/ 52 w 104"/>
              <a:gd name="T27" fmla="*/ 0 h 105"/>
              <a:gd name="T28" fmla="*/ 0 w 104"/>
              <a:gd name="T29" fmla="*/ 53 h 105"/>
              <a:gd name="T30" fmla="*/ 52 w 104"/>
              <a:gd name="T31" fmla="*/ 105 h 105"/>
              <a:gd name="T32" fmla="*/ 104 w 104"/>
              <a:gd name="T33" fmla="*/ 53 h 105"/>
              <a:gd name="T34" fmla="*/ 52 w 104"/>
              <a:gd name="T35" fmla="*/ 0 h 105"/>
              <a:gd name="T36" fmla="*/ 52 w 104"/>
              <a:gd name="T37" fmla="*/ 93 h 105"/>
              <a:gd name="T38" fmla="*/ 12 w 104"/>
              <a:gd name="T39" fmla="*/ 53 h 105"/>
              <a:gd name="T40" fmla="*/ 52 w 104"/>
              <a:gd name="T41" fmla="*/ 12 h 105"/>
              <a:gd name="T42" fmla="*/ 93 w 104"/>
              <a:gd name="T43" fmla="*/ 53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rgbClr val="29ABE2">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6" name="MH_Other_12"/>
          <p:cNvSpPr>
            <a:spLocks noChangeAspect="1" noEditPoints="1"/>
          </p:cNvSpPr>
          <p:nvPr>
            <p:custDataLst>
              <p:tags r:id="rId14"/>
            </p:custDataLst>
          </p:nvPr>
        </p:nvSpPr>
        <p:spPr bwMode="auto">
          <a:xfrm>
            <a:off x="5627240" y="4025633"/>
            <a:ext cx="611692" cy="353458"/>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rgbClr val="A3D800">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7" name="MH_Other_13"/>
          <p:cNvSpPr>
            <a:spLocks noChangeAspect="1" noEditPoints="1"/>
          </p:cNvSpPr>
          <p:nvPr>
            <p:custDataLst>
              <p:tags r:id="rId15"/>
            </p:custDataLst>
          </p:nvPr>
        </p:nvSpPr>
        <p:spPr bwMode="auto">
          <a:xfrm>
            <a:off x="2724044" y="4449378"/>
            <a:ext cx="439720" cy="393055"/>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rgbClr val="FB9E00"/>
          </a:solidFill>
          <a:ln w="12700">
            <a:solidFill>
              <a:srgbClr val="FB9E00"/>
            </a:solid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8" name="MH_SubTitle_1"/>
          <p:cNvSpPr txBox="1">
            <a:spLocks noChangeArrowheads="1"/>
          </p:cNvSpPr>
          <p:nvPr>
            <p:custDataLst>
              <p:tags r:id="rId16"/>
            </p:custDataLst>
          </p:nvPr>
        </p:nvSpPr>
        <p:spPr bwMode="auto">
          <a:xfrm>
            <a:off x="1926584" y="4879830"/>
            <a:ext cx="1728948" cy="4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rgbClr val="333333"/>
                </a:solidFill>
                <a:latin typeface="微软雅黑" panose="020B0503020204020204" pitchFamily="34" charset="-122"/>
              </a:rPr>
              <a:t>投诉工单类型</a:t>
            </a:r>
          </a:p>
        </p:txBody>
      </p:sp>
      <p:sp>
        <p:nvSpPr>
          <p:cNvPr id="19" name="MH_Other_14"/>
          <p:cNvSpPr/>
          <p:nvPr>
            <p:custDataLst>
              <p:tags r:id="rId17"/>
            </p:custDataLst>
          </p:nvPr>
        </p:nvSpPr>
        <p:spPr>
          <a:xfrm>
            <a:off x="4763260" y="3480674"/>
            <a:ext cx="378619" cy="378619"/>
          </a:xfrm>
          <a:prstGeom prst="blockArc">
            <a:avLst>
              <a:gd name="adj1" fmla="val 4"/>
              <a:gd name="adj2" fmla="val 21555189"/>
              <a:gd name="adj3" fmla="val 10621"/>
            </a:avLst>
          </a:prstGeom>
          <a:solidFill>
            <a:sysClr val="window" lastClr="FFFFFF"/>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20" name="MH_Other_15"/>
          <p:cNvSpPr/>
          <p:nvPr>
            <p:custDataLst>
              <p:tags r:id="rId18"/>
            </p:custDataLst>
          </p:nvPr>
        </p:nvSpPr>
        <p:spPr>
          <a:xfrm>
            <a:off x="3578801" y="3716987"/>
            <a:ext cx="619878" cy="570738"/>
          </a:xfrm>
          <a:prstGeom prst="blockArc">
            <a:avLst>
              <a:gd name="adj1" fmla="val 7160119"/>
              <a:gd name="adj2" fmla="val 21555189"/>
              <a:gd name="adj3" fmla="val 10621"/>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2" name="MH_Other_17"/>
          <p:cNvSpPr/>
          <p:nvPr>
            <p:custDataLst>
              <p:tags r:id="rId19"/>
            </p:custDataLst>
          </p:nvPr>
        </p:nvSpPr>
        <p:spPr>
          <a:xfrm>
            <a:off x="6584916" y="3308666"/>
            <a:ext cx="657958" cy="550627"/>
          </a:xfrm>
          <a:prstGeom prst="blockArc">
            <a:avLst>
              <a:gd name="adj1" fmla="val 11845492"/>
              <a:gd name="adj2" fmla="val 21555189"/>
              <a:gd name="adj3" fmla="val 10621"/>
            </a:avLst>
          </a:prstGeom>
          <a:solidFill>
            <a:srgbClr val="A3D800"/>
          </a:solidFill>
          <a:ln w="12700" cap="flat" cmpd="sng" algn="ctr">
            <a:noFill/>
            <a:prstDash val="solid"/>
            <a:miter lim="800000"/>
          </a:ln>
          <a:effectLst/>
        </p:spPr>
        <p:txBody>
          <a:bodyPr wrap="none" anchor="ctr"/>
          <a:lstStyle/>
          <a:p>
            <a:pPr algn="ctr">
              <a:defRPr/>
            </a:pPr>
            <a:endParaRPr lang="en-US" altLang="zh-CN" sz="1600" kern="0" dirty="0">
              <a:solidFill>
                <a:prstClr val="black"/>
              </a:solidFill>
              <a:latin typeface="微软雅黑" panose="020B0503020204020204" pitchFamily="34" charset="-122"/>
              <a:ea typeface="微软雅黑" panose="020B0503020204020204" pitchFamily="34" charset="-122"/>
            </a:endParaRPr>
          </a:p>
        </p:txBody>
      </p:sp>
      <p:sp>
        <p:nvSpPr>
          <p:cNvPr id="23" name="MH_Other_18"/>
          <p:cNvSpPr/>
          <p:nvPr>
            <p:custDataLst>
              <p:tags r:id="rId20"/>
            </p:custDataLst>
          </p:nvPr>
        </p:nvSpPr>
        <p:spPr>
          <a:xfrm>
            <a:off x="9529355" y="2897625"/>
            <a:ext cx="634742" cy="634211"/>
          </a:xfrm>
          <a:prstGeom prst="blockArc">
            <a:avLst>
              <a:gd name="adj1" fmla="val 4"/>
              <a:gd name="adj2" fmla="val 21555189"/>
              <a:gd name="adj3" fmla="val 10621"/>
            </a:avLst>
          </a:prstGeom>
          <a:solidFill>
            <a:schemeClr val="accent1">
              <a:lumMod val="20000"/>
              <a:lumOff val="80000"/>
            </a:schemeClr>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24" name="MH_Other_19"/>
          <p:cNvSpPr/>
          <p:nvPr>
            <p:custDataLst>
              <p:tags r:id="rId21"/>
            </p:custDataLst>
          </p:nvPr>
        </p:nvSpPr>
        <p:spPr>
          <a:xfrm>
            <a:off x="9534516" y="2911533"/>
            <a:ext cx="624419" cy="595747"/>
          </a:xfrm>
          <a:prstGeom prst="blockArc">
            <a:avLst>
              <a:gd name="adj1" fmla="val 2719410"/>
              <a:gd name="adj2" fmla="val 21555189"/>
              <a:gd name="adj3" fmla="val 10621"/>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5" name="MH_SubTitle_2"/>
          <p:cNvSpPr txBox="1">
            <a:spLocks noChangeArrowheads="1"/>
          </p:cNvSpPr>
          <p:nvPr>
            <p:custDataLst>
              <p:tags r:id="rId22"/>
            </p:custDataLst>
          </p:nvPr>
        </p:nvSpPr>
        <p:spPr bwMode="auto">
          <a:xfrm>
            <a:off x="5177300" y="4560913"/>
            <a:ext cx="1467276" cy="2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rgbClr val="333333"/>
                </a:solidFill>
                <a:latin typeface="微软雅黑" panose="020B0503020204020204" pitchFamily="34" charset="-122"/>
              </a:rPr>
              <a:t>投诉举证</a:t>
            </a:r>
          </a:p>
        </p:txBody>
      </p:sp>
      <p:sp>
        <p:nvSpPr>
          <p:cNvPr id="26" name="MH_SubTitle_3"/>
          <p:cNvSpPr txBox="1">
            <a:spLocks noChangeArrowheads="1"/>
          </p:cNvSpPr>
          <p:nvPr>
            <p:custDataLst>
              <p:tags r:id="rId23"/>
            </p:custDataLst>
          </p:nvPr>
        </p:nvSpPr>
        <p:spPr bwMode="auto">
          <a:xfrm>
            <a:off x="7782394" y="4027811"/>
            <a:ext cx="1497870" cy="3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rgbClr val="333333"/>
                </a:solidFill>
                <a:latin typeface="微软雅黑" panose="020B0503020204020204" pitchFamily="34" charset="-122"/>
              </a:rPr>
              <a:t>投诉工单流程</a:t>
            </a:r>
          </a:p>
        </p:txBody>
      </p:sp>
      <p:sp>
        <p:nvSpPr>
          <p:cNvPr id="27" name="MH_Other_20"/>
          <p:cNvSpPr/>
          <p:nvPr>
            <p:custDataLst>
              <p:tags r:id="rId24"/>
            </p:custDataLst>
          </p:nvPr>
        </p:nvSpPr>
        <p:spPr>
          <a:xfrm>
            <a:off x="4828877" y="1807408"/>
            <a:ext cx="2200406" cy="1024019"/>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8" name="MH_Other_21"/>
          <p:cNvSpPr/>
          <p:nvPr>
            <p:custDataLst>
              <p:tags r:id="rId25"/>
            </p:custDataLst>
          </p:nvPr>
        </p:nvSpPr>
        <p:spPr>
          <a:xfrm>
            <a:off x="7687059" y="1299232"/>
            <a:ext cx="2235203" cy="1081635"/>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9" name="MH_Other_22"/>
          <p:cNvSpPr/>
          <p:nvPr>
            <p:custDataLst>
              <p:tags r:id="rId26"/>
            </p:custDataLst>
          </p:nvPr>
        </p:nvSpPr>
        <p:spPr>
          <a:xfrm rot="5625943">
            <a:off x="4118794" y="4012128"/>
            <a:ext cx="10733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0" name="MH_Other_23"/>
          <p:cNvSpPr/>
          <p:nvPr>
            <p:custDataLst>
              <p:tags r:id="rId27"/>
            </p:custDataLst>
          </p:nvPr>
        </p:nvSpPr>
        <p:spPr>
          <a:xfrm rot="5625943">
            <a:off x="6190171" y="4204100"/>
            <a:ext cx="712022" cy="23734"/>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1" name="MH_Other_24"/>
          <p:cNvSpPr/>
          <p:nvPr>
            <p:custDataLst>
              <p:tags r:id="rId28"/>
            </p:custDataLst>
          </p:nvPr>
        </p:nvSpPr>
        <p:spPr>
          <a:xfrm rot="5625943">
            <a:off x="8977106" y="3998958"/>
            <a:ext cx="8960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2" name="MH_Other_25"/>
          <p:cNvSpPr/>
          <p:nvPr>
            <p:custDataLst>
              <p:tags r:id="rId29"/>
            </p:custDataLst>
          </p:nvPr>
        </p:nvSpPr>
        <p:spPr>
          <a:xfrm rot="3186707" flipH="1">
            <a:off x="6405348" y="4078229"/>
            <a:ext cx="322735" cy="914483"/>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3" name="MH_Other_26"/>
          <p:cNvSpPr/>
          <p:nvPr>
            <p:custDataLst>
              <p:tags r:id="rId30"/>
            </p:custDataLst>
          </p:nvPr>
        </p:nvSpPr>
        <p:spPr>
          <a:xfrm rot="3186707" flipH="1">
            <a:off x="3453133" y="4574817"/>
            <a:ext cx="281779" cy="878478"/>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4" name="MH_Other_27"/>
          <p:cNvSpPr/>
          <p:nvPr>
            <p:custDataLst>
              <p:tags r:id="rId31"/>
            </p:custDataLst>
          </p:nvPr>
        </p:nvSpPr>
        <p:spPr>
          <a:xfrm rot="3186707" flipH="1">
            <a:off x="9601436" y="3711578"/>
            <a:ext cx="235232" cy="916074"/>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6" name="MH_Other_28"/>
          <p:cNvSpPr txBox="1">
            <a:spLocks noChangeArrowheads="1"/>
          </p:cNvSpPr>
          <p:nvPr>
            <p:custDataLst>
              <p:tags r:id="rId32"/>
            </p:custDataLst>
          </p:nvPr>
        </p:nvSpPr>
        <p:spPr bwMode="auto">
          <a:xfrm>
            <a:off x="2100978" y="2369080"/>
            <a:ext cx="514460" cy="6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FB9E00"/>
                </a:solidFill>
                <a:latin typeface="微软雅黑" panose="020B0503020204020204" pitchFamily="34" charset="-122"/>
              </a:rPr>
              <a:t>01</a:t>
            </a:r>
            <a:endParaRPr lang="zh-CN" altLang="en-US" sz="1600" dirty="0">
              <a:solidFill>
                <a:srgbClr val="FB9E00"/>
              </a:solidFill>
              <a:latin typeface="微软雅黑" panose="020B0503020204020204" pitchFamily="34" charset="-122"/>
            </a:endParaRPr>
          </a:p>
        </p:txBody>
      </p:sp>
      <p:sp>
        <p:nvSpPr>
          <p:cNvPr id="37" name="MH_Text_2"/>
          <p:cNvSpPr txBox="1">
            <a:spLocks noChangeArrowheads="1"/>
          </p:cNvSpPr>
          <p:nvPr>
            <p:custDataLst>
              <p:tags r:id="rId33"/>
            </p:custDataLst>
          </p:nvPr>
        </p:nvSpPr>
        <p:spPr bwMode="auto">
          <a:xfrm>
            <a:off x="5148050" y="2051429"/>
            <a:ext cx="1997725" cy="541735"/>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20000"/>
              </a:lnSpc>
            </a:pPr>
            <a:r>
              <a:rPr lang="zh-CN" altLang="en-US" sz="1600" dirty="0">
                <a:solidFill>
                  <a:schemeClr val="tx1">
                    <a:lumMod val="65000"/>
                    <a:lumOff val="35000"/>
                  </a:schemeClr>
                </a:solidFill>
                <a:latin typeface="微软雅黑" panose="020B0503020204020204" pitchFamily="34" charset="-122"/>
              </a:rPr>
              <a:t>介绍投诉举证要求</a:t>
            </a:r>
            <a:endParaRPr lang="en-US" altLang="zh-CN" sz="1600" dirty="0">
              <a:solidFill>
                <a:schemeClr val="tx1">
                  <a:lumMod val="65000"/>
                  <a:lumOff val="35000"/>
                </a:schemeClr>
              </a:solidFill>
              <a:latin typeface="微软雅黑" panose="020B0503020204020204" pitchFamily="34" charset="-122"/>
            </a:endParaRPr>
          </a:p>
        </p:txBody>
      </p:sp>
      <p:sp>
        <p:nvSpPr>
          <p:cNvPr id="38" name="MH_Other_29"/>
          <p:cNvSpPr txBox="1">
            <a:spLocks noChangeArrowheads="1"/>
          </p:cNvSpPr>
          <p:nvPr>
            <p:custDataLst>
              <p:tags r:id="rId34"/>
            </p:custDataLst>
          </p:nvPr>
        </p:nvSpPr>
        <p:spPr bwMode="auto">
          <a:xfrm>
            <a:off x="4842790" y="2102509"/>
            <a:ext cx="456009"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A3D800"/>
                </a:solidFill>
                <a:latin typeface="微软雅黑" panose="020B0503020204020204" pitchFamily="34" charset="-122"/>
              </a:rPr>
              <a:t>02</a:t>
            </a:r>
            <a:endParaRPr lang="zh-CN" altLang="en-US" sz="1600" dirty="0">
              <a:solidFill>
                <a:srgbClr val="A3D800"/>
              </a:solidFill>
              <a:latin typeface="微软雅黑" panose="020B0503020204020204" pitchFamily="34" charset="-122"/>
            </a:endParaRPr>
          </a:p>
        </p:txBody>
      </p:sp>
      <p:sp>
        <p:nvSpPr>
          <p:cNvPr id="39" name="MH_Text_3"/>
          <p:cNvSpPr txBox="1">
            <a:spLocks noChangeArrowheads="1"/>
          </p:cNvSpPr>
          <p:nvPr>
            <p:custDataLst>
              <p:tags r:id="rId35"/>
            </p:custDataLst>
          </p:nvPr>
        </p:nvSpPr>
        <p:spPr bwMode="auto">
          <a:xfrm>
            <a:off x="8078401" y="1396222"/>
            <a:ext cx="1625277" cy="882783"/>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20000"/>
              </a:lnSpc>
            </a:pPr>
            <a:r>
              <a:rPr lang="zh-CN" altLang="en-US" sz="1600" dirty="0">
                <a:solidFill>
                  <a:schemeClr val="tx1">
                    <a:lumMod val="65000"/>
                    <a:lumOff val="35000"/>
                  </a:schemeClr>
                </a:solidFill>
                <a:latin typeface="微软雅黑" panose="020B0503020204020204" pitchFamily="34" charset="-122"/>
              </a:rPr>
              <a:t>介绍投诉工单流程及时效要求</a:t>
            </a:r>
          </a:p>
        </p:txBody>
      </p:sp>
      <p:sp>
        <p:nvSpPr>
          <p:cNvPr id="40" name="MH_Other_30"/>
          <p:cNvSpPr txBox="1">
            <a:spLocks noChangeArrowheads="1"/>
          </p:cNvSpPr>
          <p:nvPr>
            <p:custDataLst>
              <p:tags r:id="rId36"/>
            </p:custDataLst>
          </p:nvPr>
        </p:nvSpPr>
        <p:spPr bwMode="auto">
          <a:xfrm>
            <a:off x="7717940" y="1546967"/>
            <a:ext cx="667287" cy="66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29ABE2"/>
                </a:solidFill>
                <a:latin typeface="微软雅黑" panose="020B0503020204020204" pitchFamily="34" charset="-122"/>
              </a:rPr>
              <a:t>03</a:t>
            </a:r>
            <a:endParaRPr lang="zh-CN" altLang="en-US" sz="1600" dirty="0">
              <a:solidFill>
                <a:srgbClr val="29ABE2"/>
              </a:solidFill>
              <a:latin typeface="微软雅黑" panose="020B0503020204020204" pitchFamily="34" charset="-122"/>
            </a:endParaRPr>
          </a:p>
        </p:txBody>
      </p:sp>
      <p:cxnSp>
        <p:nvCxnSpPr>
          <p:cNvPr id="41" name="MH_Other_31"/>
          <p:cNvCxnSpPr>
            <a:cxnSpLocks noChangeShapeType="1"/>
          </p:cNvCxnSpPr>
          <p:nvPr>
            <p:custDataLst>
              <p:tags r:id="rId37"/>
            </p:custDataLst>
          </p:nvPr>
        </p:nvCxnSpPr>
        <p:spPr bwMode="auto">
          <a:xfrm>
            <a:off x="2183998" y="3248520"/>
            <a:ext cx="1367633" cy="883426"/>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2" name="MH_Other_32"/>
          <p:cNvCxnSpPr>
            <a:cxnSpLocks noChangeShapeType="1"/>
          </p:cNvCxnSpPr>
          <p:nvPr>
            <p:custDataLst>
              <p:tags r:id="rId38"/>
            </p:custDataLst>
          </p:nvPr>
        </p:nvCxnSpPr>
        <p:spPr bwMode="auto">
          <a:xfrm>
            <a:off x="5503829" y="2831784"/>
            <a:ext cx="1078706" cy="877490"/>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3" name="MH_Other_33"/>
          <p:cNvCxnSpPr>
            <a:cxnSpLocks noChangeShapeType="1"/>
          </p:cNvCxnSpPr>
          <p:nvPr>
            <p:custDataLst>
              <p:tags r:id="rId39"/>
            </p:custDataLst>
          </p:nvPr>
        </p:nvCxnSpPr>
        <p:spPr bwMode="auto">
          <a:xfrm>
            <a:off x="8394742" y="2431798"/>
            <a:ext cx="1169194" cy="973931"/>
          </a:xfrm>
          <a:prstGeom prst="bentConnector3">
            <a:avLst>
              <a:gd name="adj1" fmla="val -755"/>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sp>
        <p:nvSpPr>
          <p:cNvPr id="51" name="MH_Text_1"/>
          <p:cNvSpPr txBox="1">
            <a:spLocks noChangeArrowheads="1"/>
          </p:cNvSpPr>
          <p:nvPr>
            <p:custDataLst>
              <p:tags r:id="rId40"/>
            </p:custDataLst>
          </p:nvPr>
        </p:nvSpPr>
        <p:spPr bwMode="auto">
          <a:xfrm>
            <a:off x="2432367" y="2400020"/>
            <a:ext cx="2047654" cy="601265"/>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lnSpc>
                <a:spcPct val="120000"/>
              </a:lnSpc>
            </a:pPr>
            <a:r>
              <a:rPr lang="zh-CN" altLang="en-US" sz="1600" dirty="0" smtClean="0">
                <a:solidFill>
                  <a:schemeClr val="tx1">
                    <a:lumMod val="65000"/>
                    <a:lumOff val="35000"/>
                  </a:schemeClr>
                </a:solidFill>
                <a:latin typeface="微软雅黑" panose="020B0503020204020204" pitchFamily="34" charset="-122"/>
              </a:rPr>
              <a:t>介绍投诉工单的类型</a:t>
            </a:r>
            <a:endParaRPr lang="zh-CN" altLang="en-US" sz="1600" dirty="0">
              <a:solidFill>
                <a:schemeClr val="tx1">
                  <a:lumMod val="65000"/>
                  <a:lumOff val="35000"/>
                </a:schemeClr>
              </a:solidFill>
              <a:latin typeface="微软雅黑" panose="020B0503020204020204" pitchFamily="34" charset="-122"/>
            </a:endParaRPr>
          </a:p>
        </p:txBody>
      </p:sp>
      <p:sp>
        <p:nvSpPr>
          <p:cNvPr id="45" name="任意多边形 44"/>
          <p:cNvSpPr/>
          <p:nvPr/>
        </p:nvSpPr>
        <p:spPr>
          <a:xfrm>
            <a:off x="3646" y="871873"/>
            <a:ext cx="619607" cy="663440"/>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a:solidFill>
            <a:schemeClr val="accent1">
              <a:lumMod val="75000"/>
            </a:schemeClr>
          </a:solidFill>
          <a:ln>
            <a:solidFill>
              <a:schemeClr val="accent1">
                <a:lumMod val="75000"/>
              </a:schemeClr>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46" name="任意多边形 45"/>
          <p:cNvSpPr/>
          <p:nvPr/>
        </p:nvSpPr>
        <p:spPr>
          <a:xfrm>
            <a:off x="623253" y="885523"/>
            <a:ext cx="1992185" cy="431425"/>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a:ln>
            <a:solidFill>
              <a:schemeClr val="accent1">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4" numCol="1" spcCol="1270" anchor="ctr" anchorCtr="0">
            <a:noAutofit/>
          </a:bodyPr>
          <a:lstStyle/>
          <a:p>
            <a:pPr marL="228600" lvl="1" indent="-228600" algn="l" defTabSz="1066800">
              <a:lnSpc>
                <a:spcPct val="90000"/>
              </a:lnSpc>
              <a:spcBef>
                <a:spcPct val="0"/>
              </a:spcBef>
              <a:spcAft>
                <a:spcPct val="15000"/>
              </a:spcAft>
              <a:buChar char="••"/>
            </a:pPr>
            <a:r>
              <a:rPr lang="zh-CN" altLang="en-US" sz="2400" dirty="0">
                <a:latin typeface="微软雅黑" panose="020B0503020204020204" pitchFamily="34" charset="-122"/>
                <a:ea typeface="微软雅黑" panose="020B0503020204020204" pitchFamily="34" charset="-122"/>
              </a:rPr>
              <a:t>投诉</a:t>
            </a:r>
            <a:r>
              <a:rPr lang="zh-CN" altLang="en-US" sz="2400" kern="1200" dirty="0" smtClean="0">
                <a:latin typeface="微软雅黑" panose="020B0503020204020204" pitchFamily="34" charset="-122"/>
                <a:ea typeface="微软雅黑" panose="020B0503020204020204" pitchFamily="34" charset="-122"/>
              </a:rPr>
              <a:t>工单篇</a:t>
            </a:r>
            <a:endParaRPr lang="zh-CN" altLang="en-US" sz="2400" kern="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912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370495" y="1207853"/>
            <a:ext cx="5377509" cy="3372730"/>
            <a:chOff x="118533" y="-796763"/>
            <a:chExt cx="11819467" cy="6907550"/>
          </a:xfrm>
        </p:grpSpPr>
        <p:pic>
          <p:nvPicPr>
            <p:cNvPr id="3" name="图片 2"/>
            <p:cNvPicPr>
              <a:picLocks noChangeAspect="1"/>
            </p:cNvPicPr>
            <p:nvPr/>
          </p:nvPicPr>
          <p:blipFill>
            <a:blip r:embed="rId2"/>
            <a:stretch>
              <a:fillRect/>
            </a:stretch>
          </p:blipFill>
          <p:spPr>
            <a:xfrm>
              <a:off x="118533" y="-796763"/>
              <a:ext cx="11819467" cy="6907550"/>
            </a:xfrm>
            <a:prstGeom prst="rect">
              <a:avLst/>
            </a:prstGeom>
          </p:spPr>
        </p:pic>
        <p:sp>
          <p:nvSpPr>
            <p:cNvPr id="4" name="矩形 3"/>
            <p:cNvSpPr/>
            <p:nvPr/>
          </p:nvSpPr>
          <p:spPr>
            <a:xfrm>
              <a:off x="10027403" y="3440624"/>
              <a:ext cx="371960" cy="216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1368" y="2105186"/>
              <a:ext cx="467533" cy="266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105" y="-702589"/>
              <a:ext cx="652029" cy="299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0656877" y="182301"/>
            <a:ext cx="1514130"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投诉入口</a:t>
            </a:r>
            <a:endParaRPr lang="zh-CN" altLang="en-US" sz="24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034008" y="1207853"/>
            <a:ext cx="4725714" cy="2761955"/>
            <a:chOff x="192948" y="0"/>
            <a:chExt cx="9903051" cy="6555245"/>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48" y="0"/>
              <a:ext cx="9903051" cy="6555245"/>
            </a:xfrm>
            <a:prstGeom prst="rect">
              <a:avLst/>
            </a:prstGeom>
          </p:spPr>
        </p:pic>
        <p:sp>
          <p:nvSpPr>
            <p:cNvPr id="16" name="矩形 15"/>
            <p:cNvSpPr/>
            <p:nvPr/>
          </p:nvSpPr>
          <p:spPr>
            <a:xfrm>
              <a:off x="7182060" y="2926043"/>
              <a:ext cx="2061953" cy="728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756743" y="869299"/>
            <a:ext cx="4620176" cy="584775"/>
          </a:xfrm>
          <a:prstGeom prst="rect">
            <a:avLst/>
          </a:prstGeom>
        </p:spPr>
        <p:txBody>
          <a:bodyPr wrap="none">
            <a:spAutoFit/>
          </a:bodyPr>
          <a:lstStyle/>
          <a:p>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：服务中心→发起</a:t>
            </a:r>
            <a:r>
              <a:rPr lang="zh-CN" altLang="en-US" sz="1600" b="1" dirty="0" smtClean="0">
                <a:latin typeface="微软雅黑" panose="020B0503020204020204" pitchFamily="34" charset="-122"/>
                <a:ea typeface="微软雅黑" panose="020B0503020204020204" pitchFamily="34" charset="-122"/>
              </a:rPr>
              <a:t>投诉→搜索对应单号发起</a:t>
            </a:r>
            <a:r>
              <a:rPr lang="zh-CN" altLang="en-US" sz="1600" b="1" dirty="0">
                <a:latin typeface="微软雅黑" panose="020B0503020204020204" pitchFamily="34" charset="-122"/>
                <a:ea typeface="微软雅黑" panose="020B0503020204020204" pitchFamily="34" charset="-122"/>
              </a:rPr>
              <a:t>投诉</a:t>
            </a:r>
          </a:p>
          <a:p>
            <a:endParaRPr lang="zh-CN" altLang="en-US" sz="1600" b="1" dirty="0">
              <a:latin typeface="微软雅黑" panose="020B0503020204020204" pitchFamily="34" charset="-122"/>
              <a:ea typeface="微软雅黑" panose="020B0503020204020204" pitchFamily="34" charset="-122"/>
            </a:endParaRPr>
          </a:p>
        </p:txBody>
      </p:sp>
      <p:sp>
        <p:nvSpPr>
          <p:cNvPr id="21" name="矩形 20"/>
          <p:cNvSpPr/>
          <p:nvPr/>
        </p:nvSpPr>
        <p:spPr>
          <a:xfrm>
            <a:off x="6144786" y="855725"/>
            <a:ext cx="4209807" cy="338554"/>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：操作中心→订单管理→对应订单发起投诉</a:t>
            </a:r>
            <a:endParaRPr lang="zh-CN" altLang="en-US" sz="16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730191" y="3800986"/>
            <a:ext cx="5414595" cy="2809875"/>
          </a:xfrm>
          <a:prstGeom prst="rect">
            <a:avLst/>
          </a:prstGeom>
        </p:spPr>
      </p:pic>
      <p:sp>
        <p:nvSpPr>
          <p:cNvPr id="18" name="右箭头 17"/>
          <p:cNvSpPr/>
          <p:nvPr/>
        </p:nvSpPr>
        <p:spPr>
          <a:xfrm rot="5400000">
            <a:off x="4131816" y="3331421"/>
            <a:ext cx="1250205" cy="2085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a:stretch>
            <a:fillRect/>
          </a:stretch>
        </p:blipFill>
        <p:spPr>
          <a:xfrm>
            <a:off x="6725540" y="3800986"/>
            <a:ext cx="4834603" cy="2978108"/>
          </a:xfrm>
          <a:prstGeom prst="rect">
            <a:avLst/>
          </a:prstGeom>
        </p:spPr>
      </p:pic>
      <p:sp>
        <p:nvSpPr>
          <p:cNvPr id="22" name="右箭头 21"/>
          <p:cNvSpPr/>
          <p:nvPr/>
        </p:nvSpPr>
        <p:spPr>
          <a:xfrm rot="5400000">
            <a:off x="10438393" y="3946547"/>
            <a:ext cx="1049920" cy="2453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55081" y="4178458"/>
            <a:ext cx="3706095" cy="451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391586" y="4224826"/>
            <a:ext cx="1415772" cy="338554"/>
          </a:xfrm>
          <a:prstGeom prst="rect">
            <a:avLst/>
          </a:prstGeom>
        </p:spPr>
        <p:txBody>
          <a:bodyPr wrap="none">
            <a:spAutoFit/>
          </a:bodyPr>
          <a:lstStyle/>
          <a:p>
            <a:r>
              <a:rPr lang="zh-CN" altLang="en-US" sz="1600" b="1" dirty="0">
                <a:latin typeface="微软雅黑" panose="020B0503020204020204" pitchFamily="34" charset="-122"/>
                <a:ea typeface="微软雅黑" panose="020B0503020204020204" pitchFamily="34" charset="-122"/>
              </a:rPr>
              <a:t>搜索对应单号</a:t>
            </a:r>
            <a:endParaRPr lang="zh-CN" altLang="en-US" sz="1600" dirty="0"/>
          </a:p>
        </p:txBody>
      </p:sp>
    </p:spTree>
    <p:extLst>
      <p:ext uri="{BB962C8B-B14F-4D97-AF65-F5344CB8AC3E}">
        <p14:creationId xmlns:p14="http://schemas.microsoft.com/office/powerpoint/2010/main" val="24310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6824882" y="2197071"/>
            <a:ext cx="2338703" cy="1716903"/>
            <a:chOff x="-614148" y="439807"/>
            <a:chExt cx="11415286" cy="6473369"/>
          </a:xfrm>
        </p:grpSpPr>
        <p:pic>
          <p:nvPicPr>
            <p:cNvPr id="53" name="图片 52"/>
            <p:cNvPicPr>
              <a:picLocks noChangeAspect="1"/>
            </p:cNvPicPr>
            <p:nvPr/>
          </p:nvPicPr>
          <p:blipFill>
            <a:blip r:embed="rId2"/>
            <a:stretch>
              <a:fillRect/>
            </a:stretch>
          </p:blipFill>
          <p:spPr>
            <a:xfrm>
              <a:off x="-614148" y="439807"/>
              <a:ext cx="11415286" cy="6473369"/>
            </a:xfrm>
            <a:prstGeom prst="rect">
              <a:avLst/>
            </a:prstGeom>
          </p:spPr>
        </p:pic>
        <p:sp>
          <p:nvSpPr>
            <p:cNvPr id="54" name="矩形 53"/>
            <p:cNvSpPr/>
            <p:nvPr/>
          </p:nvSpPr>
          <p:spPr>
            <a:xfrm>
              <a:off x="2897110" y="653510"/>
              <a:ext cx="1469845" cy="11061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400151" y="653509"/>
              <a:ext cx="1469845" cy="993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2971015" y="1132200"/>
              <a:ext cx="577304" cy="1673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23764" y="1358627"/>
              <a:ext cx="929123" cy="1814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385637" y="1131122"/>
              <a:ext cx="929123" cy="1538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323764" y="1863845"/>
              <a:ext cx="929123" cy="1675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804974" y="5480119"/>
              <a:ext cx="929123" cy="1703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9103057" y="3741398"/>
              <a:ext cx="1490811" cy="1108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231081" y="439807"/>
            <a:ext cx="427174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投诉场景：货物类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发货错误</a:t>
            </a:r>
            <a:endParaRPr lang="zh-CN" altLang="en-US" sz="20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643785" y="939197"/>
            <a:ext cx="1281802" cy="1293459"/>
          </a:xfrm>
          <a:prstGeom prst="rect">
            <a:avLst/>
          </a:prstGeom>
        </p:spPr>
      </p:pic>
      <p:pic>
        <p:nvPicPr>
          <p:cNvPr id="4" name="图片 3"/>
          <p:cNvPicPr>
            <a:picLocks noChangeAspect="1"/>
          </p:cNvPicPr>
          <p:nvPr/>
        </p:nvPicPr>
        <p:blipFill>
          <a:blip r:embed="rId4"/>
          <a:stretch>
            <a:fillRect/>
          </a:stretch>
        </p:blipFill>
        <p:spPr>
          <a:xfrm>
            <a:off x="4100770" y="925491"/>
            <a:ext cx="1274993" cy="1298080"/>
          </a:xfrm>
          <a:prstGeom prst="rect">
            <a:avLst/>
          </a:prstGeom>
        </p:spPr>
      </p:pic>
      <p:grpSp>
        <p:nvGrpSpPr>
          <p:cNvPr id="5" name="组合 4"/>
          <p:cNvGrpSpPr/>
          <p:nvPr/>
        </p:nvGrpSpPr>
        <p:grpSpPr>
          <a:xfrm>
            <a:off x="5756043" y="1833079"/>
            <a:ext cx="888282" cy="870796"/>
            <a:chOff x="10923996" y="391535"/>
            <a:chExt cx="1027588" cy="1032357"/>
          </a:xfrm>
        </p:grpSpPr>
        <p:sp>
          <p:nvSpPr>
            <p:cNvPr id="6"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373880" y="1877461"/>
            <a:ext cx="924011" cy="858785"/>
            <a:chOff x="3800020" y="5434108"/>
            <a:chExt cx="1032357" cy="1032357"/>
          </a:xfrm>
        </p:grpSpPr>
        <p:sp>
          <p:nvSpPr>
            <p:cNvPr id="23"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文本框 31"/>
          <p:cNvSpPr txBox="1"/>
          <p:nvPr/>
        </p:nvSpPr>
        <p:spPr>
          <a:xfrm>
            <a:off x="1153783" y="1172515"/>
            <a:ext cx="1470138" cy="738664"/>
          </a:xfrm>
          <a:prstGeom prst="rect">
            <a:avLst/>
          </a:prstGeom>
          <a:noFill/>
        </p:spPr>
        <p:txBody>
          <a:bodyPr wrap="square" rtlCol="0">
            <a:spAutoFit/>
          </a:bodyPr>
          <a:lstStyle/>
          <a:p>
            <a:r>
              <a:rPr lang="zh-CN" altLang="en-US" sz="1400" dirty="0" smtClean="0">
                <a:solidFill>
                  <a:schemeClr val="accent6">
                    <a:lumMod val="75000"/>
                  </a:schemeClr>
                </a:solidFill>
                <a:latin typeface="微软雅黑" panose="020B0503020204020204" pitchFamily="34" charset="-122"/>
                <a:ea typeface="微软雅黑" panose="020B0503020204020204" pitchFamily="34" charset="-122"/>
              </a:rPr>
              <a:t>拍了</a:t>
            </a:r>
            <a:r>
              <a:rPr lang="en-US" altLang="zh-CN" sz="1400" dirty="0" smtClean="0">
                <a:solidFill>
                  <a:schemeClr val="accent6">
                    <a:lumMod val="75000"/>
                  </a:schemeClr>
                </a:solidFill>
                <a:latin typeface="微软雅黑" panose="020B0503020204020204" pitchFamily="34" charset="-122"/>
                <a:ea typeface="微软雅黑" panose="020B0503020204020204" pitchFamily="34" charset="-122"/>
              </a:rPr>
              <a:t>10</a:t>
            </a:r>
            <a:r>
              <a:rPr lang="zh-CN" altLang="en-US" sz="1400" dirty="0" smtClean="0">
                <a:solidFill>
                  <a:schemeClr val="accent6">
                    <a:lumMod val="75000"/>
                  </a:schemeClr>
                </a:solidFill>
                <a:latin typeface="微软雅黑" panose="020B0503020204020204" pitchFamily="34" charset="-122"/>
                <a:ea typeface="微软雅黑" panose="020B0503020204020204" pitchFamily="34" charset="-122"/>
              </a:rPr>
              <a:t>件商品</a:t>
            </a:r>
            <a:r>
              <a:rPr lang="en-US" altLang="zh-CN" sz="1400" dirty="0">
                <a:solidFill>
                  <a:schemeClr val="accent6">
                    <a:lumMod val="75000"/>
                  </a:schemeClr>
                </a:solidFill>
                <a:latin typeface="微软雅黑" panose="020B0503020204020204" pitchFamily="34" charset="-122"/>
                <a:ea typeface="微软雅黑" panose="020B0503020204020204" pitchFamily="34" charset="-122"/>
              </a:rPr>
              <a:t>A</a:t>
            </a:r>
            <a:r>
              <a:rPr lang="zh-CN" altLang="en-US" sz="1400" dirty="0" smtClean="0">
                <a:solidFill>
                  <a:schemeClr val="accent6">
                    <a:lumMod val="75000"/>
                  </a:schemeClr>
                </a:solidFill>
                <a:latin typeface="微软雅黑" panose="020B0503020204020204" pitchFamily="34" charset="-122"/>
                <a:ea typeface="微软雅黑" panose="020B0503020204020204" pitchFamily="34" charset="-122"/>
              </a:rPr>
              <a:t>，实际收到</a:t>
            </a:r>
            <a:r>
              <a:rPr lang="en-US" altLang="zh-CN" sz="1400" dirty="0" smtClean="0">
                <a:solidFill>
                  <a:schemeClr val="accent6">
                    <a:lumMod val="75000"/>
                  </a:schemeClr>
                </a:solidFill>
                <a:latin typeface="微软雅黑" panose="020B0503020204020204" pitchFamily="34" charset="-122"/>
                <a:ea typeface="微软雅黑" panose="020B0503020204020204" pitchFamily="34" charset="-122"/>
              </a:rPr>
              <a:t>10</a:t>
            </a:r>
            <a:r>
              <a:rPr lang="zh-CN" altLang="en-US" sz="1400" dirty="0" smtClean="0">
                <a:solidFill>
                  <a:schemeClr val="accent6">
                    <a:lumMod val="75000"/>
                  </a:schemeClr>
                </a:solidFill>
                <a:latin typeface="微软雅黑" panose="020B0503020204020204" pitchFamily="34" charset="-122"/>
                <a:ea typeface="微软雅黑" panose="020B0503020204020204" pitchFamily="34" charset="-122"/>
              </a:rPr>
              <a:t>件商品</a:t>
            </a:r>
            <a:r>
              <a:rPr lang="en-US" altLang="zh-CN" sz="1400" dirty="0" smtClean="0">
                <a:solidFill>
                  <a:schemeClr val="accent6">
                    <a:lumMod val="75000"/>
                  </a:schemeClr>
                </a:solidFill>
                <a:latin typeface="微软雅黑" panose="020B0503020204020204" pitchFamily="34" charset="-122"/>
                <a:ea typeface="微软雅黑" panose="020B0503020204020204" pitchFamily="34" charset="-122"/>
              </a:rPr>
              <a:t>B</a:t>
            </a:r>
            <a:r>
              <a:rPr lang="zh-CN" altLang="en-US" sz="1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795525" y="2583654"/>
            <a:ext cx="2150170" cy="738664"/>
          </a:xfrm>
          <a:prstGeom prst="rect">
            <a:avLst/>
          </a:prstGeom>
          <a:noFill/>
        </p:spPr>
        <p:txBody>
          <a:bodyPr wrap="square" rtlCol="0">
            <a:spAutoFit/>
          </a:bodyPr>
          <a:lstStyle/>
          <a:p>
            <a:r>
              <a:rPr lang="zh-CN" altLang="en-US" sz="1400" dirty="0" smtClean="0">
                <a:solidFill>
                  <a:srgbClr val="7030A0"/>
                </a:solidFill>
                <a:latin typeface="微软雅黑" panose="020B0503020204020204" pitchFamily="34" charset="-122"/>
                <a:ea typeface="微软雅黑" panose="020B0503020204020204" pitchFamily="34" charset="-122"/>
              </a:rPr>
              <a:t>亲，包裹面单看不清，麻烦拍一下面单照片，更方便我们到仓库核实哦。</a:t>
            </a:r>
            <a:endParaRPr lang="zh-CN" altLang="en-US" sz="1400" dirty="0">
              <a:solidFill>
                <a:srgbClr val="7030A0"/>
              </a:solidFill>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5"/>
          <a:stretch>
            <a:fillRect/>
          </a:stretch>
        </p:blipFill>
        <p:spPr>
          <a:xfrm>
            <a:off x="1619574" y="2482711"/>
            <a:ext cx="1652047" cy="1210718"/>
          </a:xfrm>
          <a:prstGeom prst="rect">
            <a:avLst/>
          </a:prstGeom>
        </p:spPr>
      </p:pic>
      <p:sp>
        <p:nvSpPr>
          <p:cNvPr id="35" name="右箭头 34"/>
          <p:cNvSpPr/>
          <p:nvPr/>
        </p:nvSpPr>
        <p:spPr>
          <a:xfrm>
            <a:off x="6644325" y="2279536"/>
            <a:ext cx="4077135" cy="18972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0741403" y="1837231"/>
            <a:ext cx="924099" cy="943417"/>
            <a:chOff x="1412184" y="3550408"/>
            <a:chExt cx="1030908" cy="1035168"/>
          </a:xfrm>
        </p:grpSpPr>
        <p:sp>
          <p:nvSpPr>
            <p:cNvPr id="37" name="Oval 252"/>
            <p:cNvSpPr>
              <a:spLocks noChangeArrowheads="1"/>
            </p:cNvSpPr>
            <p:nvPr/>
          </p:nvSpPr>
          <p:spPr bwMode="auto">
            <a:xfrm>
              <a:off x="1412184" y="3550408"/>
              <a:ext cx="1030908" cy="1035168"/>
            </a:xfrm>
            <a:prstGeom prst="ellipse">
              <a:avLst/>
            </a:prstGeom>
            <a:solidFill>
              <a:srgbClr val="8EC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53"/>
            <p:cNvSpPr>
              <a:spLocks/>
            </p:cNvSpPr>
            <p:nvPr/>
          </p:nvSpPr>
          <p:spPr bwMode="auto">
            <a:xfrm>
              <a:off x="1940418" y="3716546"/>
              <a:ext cx="479244" cy="869030"/>
            </a:xfrm>
            <a:custGeom>
              <a:avLst/>
              <a:gdLst>
                <a:gd name="T0" fmla="*/ 30 w 95"/>
                <a:gd name="T1" fmla="*/ 0 h 172"/>
                <a:gd name="T2" fmla="*/ 95 w 95"/>
                <a:gd name="T3" fmla="*/ 102 h 172"/>
                <a:gd name="T4" fmla="*/ 0 w 95"/>
                <a:gd name="T5" fmla="*/ 172 h 172"/>
                <a:gd name="T6" fmla="*/ 0 w 95"/>
                <a:gd name="T7" fmla="*/ 74 h 172"/>
                <a:gd name="T8" fmla="*/ 30 w 95"/>
                <a:gd name="T9" fmla="*/ 0 h 172"/>
              </a:gdLst>
              <a:ahLst/>
              <a:cxnLst>
                <a:cxn ang="0">
                  <a:pos x="T0" y="T1"/>
                </a:cxn>
                <a:cxn ang="0">
                  <a:pos x="T2" y="T3"/>
                </a:cxn>
                <a:cxn ang="0">
                  <a:pos x="T4" y="T5"/>
                </a:cxn>
                <a:cxn ang="0">
                  <a:pos x="T6" y="T7"/>
                </a:cxn>
                <a:cxn ang="0">
                  <a:pos x="T8" y="T9"/>
                </a:cxn>
              </a:cxnLst>
              <a:rect l="0" t="0" r="r" b="b"/>
              <a:pathLst>
                <a:path w="95" h="172">
                  <a:moveTo>
                    <a:pt x="30" y="0"/>
                  </a:moveTo>
                  <a:cubicBezTo>
                    <a:pt x="95" y="102"/>
                    <a:pt x="95" y="102"/>
                    <a:pt x="95" y="102"/>
                  </a:cubicBezTo>
                  <a:cubicBezTo>
                    <a:pt x="82" y="142"/>
                    <a:pt x="44" y="171"/>
                    <a:pt x="0" y="172"/>
                  </a:cubicBezTo>
                  <a:cubicBezTo>
                    <a:pt x="0" y="74"/>
                    <a:pt x="0" y="74"/>
                    <a:pt x="0" y="74"/>
                  </a:cubicBezTo>
                  <a:cubicBezTo>
                    <a:pt x="30" y="0"/>
                    <a:pt x="30" y="0"/>
                    <a:pt x="30" y="0"/>
                  </a:cubicBezTo>
                  <a:close/>
                </a:path>
              </a:pathLst>
            </a:custGeom>
            <a:solidFill>
              <a:srgbClr val="709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54"/>
            <p:cNvSpPr>
              <a:spLocks/>
            </p:cNvSpPr>
            <p:nvPr/>
          </p:nvSpPr>
          <p:spPr bwMode="auto">
            <a:xfrm>
              <a:off x="1627311" y="4161711"/>
              <a:ext cx="604913" cy="357836"/>
            </a:xfrm>
            <a:custGeom>
              <a:avLst/>
              <a:gdLst>
                <a:gd name="T0" fmla="*/ 4 w 120"/>
                <a:gd name="T1" fmla="*/ 68 h 71"/>
                <a:gd name="T2" fmla="*/ 47 w 120"/>
                <a:gd name="T3" fmla="*/ 18 h 71"/>
                <a:gd name="T4" fmla="*/ 47 w 120"/>
                <a:gd name="T5" fmla="*/ 0 h 71"/>
                <a:gd name="T6" fmla="*/ 59 w 120"/>
                <a:gd name="T7" fmla="*/ 0 h 71"/>
                <a:gd name="T8" fmla="*/ 60 w 120"/>
                <a:gd name="T9" fmla="*/ 0 h 71"/>
                <a:gd name="T10" fmla="*/ 72 w 120"/>
                <a:gd name="T11" fmla="*/ 0 h 71"/>
                <a:gd name="T12" fmla="*/ 72 w 120"/>
                <a:gd name="T13" fmla="*/ 18 h 71"/>
                <a:gd name="T14" fmla="*/ 116 w 120"/>
                <a:gd name="T15" fmla="*/ 68 h 71"/>
                <a:gd name="T16" fmla="*/ 111 w 120"/>
                <a:gd name="T17" fmla="*/ 71 h 71"/>
                <a:gd name="T18" fmla="*/ 60 w 120"/>
                <a:gd name="T19" fmla="*/ 70 h 71"/>
                <a:gd name="T20" fmla="*/ 59 w 120"/>
                <a:gd name="T21" fmla="*/ 70 h 71"/>
                <a:gd name="T22" fmla="*/ 9 w 120"/>
                <a:gd name="T23" fmla="*/ 71 h 71"/>
                <a:gd name="T24" fmla="*/ 4 w 120"/>
                <a:gd name="T25"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
                  <a:moveTo>
                    <a:pt x="4" y="68"/>
                  </a:moveTo>
                  <a:cubicBezTo>
                    <a:pt x="4" y="45"/>
                    <a:pt x="0" y="22"/>
                    <a:pt x="47" y="18"/>
                  </a:cubicBezTo>
                  <a:cubicBezTo>
                    <a:pt x="47" y="17"/>
                    <a:pt x="47" y="2"/>
                    <a:pt x="47" y="0"/>
                  </a:cubicBezTo>
                  <a:cubicBezTo>
                    <a:pt x="59" y="0"/>
                    <a:pt x="59" y="0"/>
                    <a:pt x="59" y="0"/>
                  </a:cubicBezTo>
                  <a:cubicBezTo>
                    <a:pt x="60" y="0"/>
                    <a:pt x="60" y="0"/>
                    <a:pt x="60" y="0"/>
                  </a:cubicBezTo>
                  <a:cubicBezTo>
                    <a:pt x="72" y="0"/>
                    <a:pt x="72" y="0"/>
                    <a:pt x="72" y="0"/>
                  </a:cubicBezTo>
                  <a:cubicBezTo>
                    <a:pt x="72" y="2"/>
                    <a:pt x="72" y="17"/>
                    <a:pt x="72" y="18"/>
                  </a:cubicBezTo>
                  <a:cubicBezTo>
                    <a:pt x="120" y="22"/>
                    <a:pt x="115" y="45"/>
                    <a:pt x="116" y="68"/>
                  </a:cubicBezTo>
                  <a:cubicBezTo>
                    <a:pt x="114" y="69"/>
                    <a:pt x="112" y="70"/>
                    <a:pt x="111" y="71"/>
                  </a:cubicBezTo>
                  <a:cubicBezTo>
                    <a:pt x="60" y="70"/>
                    <a:pt x="60" y="70"/>
                    <a:pt x="60" y="70"/>
                  </a:cubicBezTo>
                  <a:cubicBezTo>
                    <a:pt x="59" y="70"/>
                    <a:pt x="59" y="70"/>
                    <a:pt x="59" y="70"/>
                  </a:cubicBezTo>
                  <a:cubicBezTo>
                    <a:pt x="9" y="71"/>
                    <a:pt x="9" y="71"/>
                    <a:pt x="9" y="71"/>
                  </a:cubicBezTo>
                  <a:cubicBezTo>
                    <a:pt x="7" y="70"/>
                    <a:pt x="5" y="69"/>
                    <a:pt x="4" y="68"/>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55"/>
            <p:cNvSpPr>
              <a:spLocks/>
            </p:cNvSpPr>
            <p:nvPr/>
          </p:nvSpPr>
          <p:spPr bwMode="auto">
            <a:xfrm>
              <a:off x="1863739" y="4165971"/>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BD9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56"/>
            <p:cNvSpPr>
              <a:spLocks/>
            </p:cNvSpPr>
            <p:nvPr/>
          </p:nvSpPr>
          <p:spPr bwMode="auto">
            <a:xfrm>
              <a:off x="1733810" y="3727196"/>
              <a:ext cx="387655" cy="460075"/>
            </a:xfrm>
            <a:custGeom>
              <a:avLst/>
              <a:gdLst>
                <a:gd name="T0" fmla="*/ 4 w 77"/>
                <a:gd name="T1" fmla="*/ 43 h 91"/>
                <a:gd name="T2" fmla="*/ 8 w 77"/>
                <a:gd name="T3" fmla="*/ 68 h 91"/>
                <a:gd name="T4" fmla="*/ 39 w 77"/>
                <a:gd name="T5" fmla="*/ 91 h 91"/>
                <a:gd name="T6" fmla="*/ 70 w 77"/>
                <a:gd name="T7" fmla="*/ 68 h 91"/>
                <a:gd name="T8" fmla="*/ 73 w 77"/>
                <a:gd name="T9" fmla="*/ 43 h 91"/>
                <a:gd name="T10" fmla="*/ 39 w 77"/>
                <a:gd name="T11" fmla="*/ 0 h 91"/>
                <a:gd name="T12" fmla="*/ 4 w 77"/>
                <a:gd name="T13" fmla="*/ 43 h 91"/>
              </a:gdLst>
              <a:ahLst/>
              <a:cxnLst>
                <a:cxn ang="0">
                  <a:pos x="T0" y="T1"/>
                </a:cxn>
                <a:cxn ang="0">
                  <a:pos x="T2" y="T3"/>
                </a:cxn>
                <a:cxn ang="0">
                  <a:pos x="T4" y="T5"/>
                </a:cxn>
                <a:cxn ang="0">
                  <a:pos x="T6" y="T7"/>
                </a:cxn>
                <a:cxn ang="0">
                  <a:pos x="T8" y="T9"/>
                </a:cxn>
                <a:cxn ang="0">
                  <a:pos x="T10" y="T11"/>
                </a:cxn>
                <a:cxn ang="0">
                  <a:pos x="T12" y="T13"/>
                </a:cxn>
              </a:cxnLst>
              <a:rect l="0" t="0" r="r" b="b"/>
              <a:pathLst>
                <a:path w="77" h="91">
                  <a:moveTo>
                    <a:pt x="4" y="43"/>
                  </a:moveTo>
                  <a:cubicBezTo>
                    <a:pt x="0" y="43"/>
                    <a:pt x="1" y="67"/>
                    <a:pt x="8" y="68"/>
                  </a:cubicBezTo>
                  <a:cubicBezTo>
                    <a:pt x="13" y="80"/>
                    <a:pt x="24" y="91"/>
                    <a:pt x="39" y="91"/>
                  </a:cubicBezTo>
                  <a:cubicBezTo>
                    <a:pt x="53" y="91"/>
                    <a:pt x="64" y="80"/>
                    <a:pt x="70" y="68"/>
                  </a:cubicBezTo>
                  <a:cubicBezTo>
                    <a:pt x="76" y="68"/>
                    <a:pt x="77" y="43"/>
                    <a:pt x="73" y="43"/>
                  </a:cubicBezTo>
                  <a:cubicBezTo>
                    <a:pt x="75" y="17"/>
                    <a:pt x="74" y="0"/>
                    <a:pt x="39" y="0"/>
                  </a:cubicBezTo>
                  <a:cubicBezTo>
                    <a:pt x="4" y="0"/>
                    <a:pt x="2" y="16"/>
                    <a:pt x="4" y="43"/>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57"/>
            <p:cNvSpPr>
              <a:spLocks/>
            </p:cNvSpPr>
            <p:nvPr/>
          </p:nvSpPr>
          <p:spPr bwMode="auto">
            <a:xfrm>
              <a:off x="1623052" y="4206440"/>
              <a:ext cx="613433" cy="379136"/>
            </a:xfrm>
            <a:custGeom>
              <a:avLst/>
              <a:gdLst>
                <a:gd name="T0" fmla="*/ 5 w 122"/>
                <a:gd name="T1" fmla="*/ 59 h 75"/>
                <a:gd name="T2" fmla="*/ 48 w 122"/>
                <a:gd name="T3" fmla="*/ 9 h 75"/>
                <a:gd name="T4" fmla="*/ 48 w 122"/>
                <a:gd name="T5" fmla="*/ 0 h 75"/>
                <a:gd name="T6" fmla="*/ 73 w 122"/>
                <a:gd name="T7" fmla="*/ 0 h 75"/>
                <a:gd name="T8" fmla="*/ 73 w 122"/>
                <a:gd name="T9" fmla="*/ 9 h 75"/>
                <a:gd name="T10" fmla="*/ 117 w 122"/>
                <a:gd name="T11" fmla="*/ 59 h 75"/>
                <a:gd name="T12" fmla="*/ 61 w 122"/>
                <a:gd name="T13" fmla="*/ 75 h 75"/>
                <a:gd name="T14" fmla="*/ 5 w 122"/>
                <a:gd name="T15" fmla="*/ 5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5">
                  <a:moveTo>
                    <a:pt x="5" y="59"/>
                  </a:moveTo>
                  <a:cubicBezTo>
                    <a:pt x="0" y="20"/>
                    <a:pt x="17" y="13"/>
                    <a:pt x="48" y="9"/>
                  </a:cubicBezTo>
                  <a:cubicBezTo>
                    <a:pt x="48" y="9"/>
                    <a:pt x="48" y="4"/>
                    <a:pt x="48" y="0"/>
                  </a:cubicBezTo>
                  <a:cubicBezTo>
                    <a:pt x="56" y="2"/>
                    <a:pt x="64" y="3"/>
                    <a:pt x="73" y="0"/>
                  </a:cubicBezTo>
                  <a:cubicBezTo>
                    <a:pt x="73" y="4"/>
                    <a:pt x="73" y="9"/>
                    <a:pt x="73" y="9"/>
                  </a:cubicBezTo>
                  <a:cubicBezTo>
                    <a:pt x="104" y="13"/>
                    <a:pt x="122" y="20"/>
                    <a:pt x="117" y="59"/>
                  </a:cubicBezTo>
                  <a:cubicBezTo>
                    <a:pt x="101" y="69"/>
                    <a:pt x="81" y="75"/>
                    <a:pt x="61" y="75"/>
                  </a:cubicBezTo>
                  <a:cubicBezTo>
                    <a:pt x="40" y="75"/>
                    <a:pt x="21" y="69"/>
                    <a:pt x="5" y="59"/>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58"/>
            <p:cNvSpPr>
              <a:spLocks noEditPoints="1"/>
            </p:cNvSpPr>
            <p:nvPr/>
          </p:nvSpPr>
          <p:spPr bwMode="auto">
            <a:xfrm>
              <a:off x="1729550" y="4387488"/>
              <a:ext cx="396175" cy="46859"/>
            </a:xfrm>
            <a:custGeom>
              <a:avLst/>
              <a:gdLst>
                <a:gd name="T0" fmla="*/ 0 w 186"/>
                <a:gd name="T1" fmla="*/ 0 h 22"/>
                <a:gd name="T2" fmla="*/ 75 w 186"/>
                <a:gd name="T3" fmla="*/ 0 h 22"/>
                <a:gd name="T4" fmla="*/ 75 w 186"/>
                <a:gd name="T5" fmla="*/ 22 h 22"/>
                <a:gd name="T6" fmla="*/ 0 w 186"/>
                <a:gd name="T7" fmla="*/ 22 h 22"/>
                <a:gd name="T8" fmla="*/ 0 w 186"/>
                <a:gd name="T9" fmla="*/ 0 h 22"/>
                <a:gd name="T10" fmla="*/ 0 w 186"/>
                <a:gd name="T11" fmla="*/ 0 h 22"/>
                <a:gd name="T12" fmla="*/ 111 w 186"/>
                <a:gd name="T13" fmla="*/ 0 h 22"/>
                <a:gd name="T14" fmla="*/ 186 w 186"/>
                <a:gd name="T15" fmla="*/ 0 h 22"/>
                <a:gd name="T16" fmla="*/ 186 w 186"/>
                <a:gd name="T17" fmla="*/ 22 h 22"/>
                <a:gd name="T18" fmla="*/ 111 w 186"/>
                <a:gd name="T19" fmla="*/ 22 h 22"/>
                <a:gd name="T20" fmla="*/ 111 w 186"/>
                <a:gd name="T21" fmla="*/ 0 h 22"/>
                <a:gd name="T22" fmla="*/ 111 w 18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2">
                  <a:moveTo>
                    <a:pt x="0" y="0"/>
                  </a:moveTo>
                  <a:lnTo>
                    <a:pt x="75" y="0"/>
                  </a:lnTo>
                  <a:lnTo>
                    <a:pt x="75" y="22"/>
                  </a:lnTo>
                  <a:lnTo>
                    <a:pt x="0" y="22"/>
                  </a:lnTo>
                  <a:lnTo>
                    <a:pt x="0" y="0"/>
                  </a:lnTo>
                  <a:lnTo>
                    <a:pt x="0" y="0"/>
                  </a:lnTo>
                  <a:close/>
                  <a:moveTo>
                    <a:pt x="111" y="0"/>
                  </a:moveTo>
                  <a:lnTo>
                    <a:pt x="186" y="0"/>
                  </a:lnTo>
                  <a:lnTo>
                    <a:pt x="186" y="22"/>
                  </a:lnTo>
                  <a:lnTo>
                    <a:pt x="111" y="22"/>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59"/>
            <p:cNvSpPr>
              <a:spLocks noEditPoints="1"/>
            </p:cNvSpPr>
            <p:nvPr/>
          </p:nvSpPr>
          <p:spPr bwMode="auto">
            <a:xfrm>
              <a:off x="1729550" y="4347019"/>
              <a:ext cx="396175" cy="17040"/>
            </a:xfrm>
            <a:custGeom>
              <a:avLst/>
              <a:gdLst>
                <a:gd name="T0" fmla="*/ 0 w 186"/>
                <a:gd name="T1" fmla="*/ 0 h 8"/>
                <a:gd name="T2" fmla="*/ 75 w 186"/>
                <a:gd name="T3" fmla="*/ 0 h 8"/>
                <a:gd name="T4" fmla="*/ 75 w 186"/>
                <a:gd name="T5" fmla="*/ 8 h 8"/>
                <a:gd name="T6" fmla="*/ 0 w 186"/>
                <a:gd name="T7" fmla="*/ 8 h 8"/>
                <a:gd name="T8" fmla="*/ 0 w 186"/>
                <a:gd name="T9" fmla="*/ 0 h 8"/>
                <a:gd name="T10" fmla="*/ 0 w 186"/>
                <a:gd name="T11" fmla="*/ 0 h 8"/>
                <a:gd name="T12" fmla="*/ 111 w 186"/>
                <a:gd name="T13" fmla="*/ 0 h 8"/>
                <a:gd name="T14" fmla="*/ 186 w 186"/>
                <a:gd name="T15" fmla="*/ 0 h 8"/>
                <a:gd name="T16" fmla="*/ 186 w 186"/>
                <a:gd name="T17" fmla="*/ 8 h 8"/>
                <a:gd name="T18" fmla="*/ 111 w 186"/>
                <a:gd name="T19" fmla="*/ 8 h 8"/>
                <a:gd name="T20" fmla="*/ 111 w 186"/>
                <a:gd name="T21" fmla="*/ 0 h 8"/>
                <a:gd name="T22" fmla="*/ 111 w 18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8">
                  <a:moveTo>
                    <a:pt x="0" y="0"/>
                  </a:moveTo>
                  <a:lnTo>
                    <a:pt x="75" y="0"/>
                  </a:lnTo>
                  <a:lnTo>
                    <a:pt x="75" y="8"/>
                  </a:lnTo>
                  <a:lnTo>
                    <a:pt x="0" y="8"/>
                  </a:lnTo>
                  <a:lnTo>
                    <a:pt x="0" y="0"/>
                  </a:lnTo>
                  <a:lnTo>
                    <a:pt x="0" y="0"/>
                  </a:lnTo>
                  <a:close/>
                  <a:moveTo>
                    <a:pt x="111" y="0"/>
                  </a:moveTo>
                  <a:lnTo>
                    <a:pt x="186" y="0"/>
                  </a:lnTo>
                  <a:lnTo>
                    <a:pt x="186" y="8"/>
                  </a:lnTo>
                  <a:lnTo>
                    <a:pt x="111" y="8"/>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60"/>
            <p:cNvSpPr>
              <a:spLocks/>
            </p:cNvSpPr>
            <p:nvPr/>
          </p:nvSpPr>
          <p:spPr bwMode="auto">
            <a:xfrm>
              <a:off x="1729550" y="3727196"/>
              <a:ext cx="402565" cy="268377"/>
            </a:xfrm>
            <a:custGeom>
              <a:avLst/>
              <a:gdLst>
                <a:gd name="T0" fmla="*/ 67 w 80"/>
                <a:gd name="T1" fmla="*/ 53 h 53"/>
                <a:gd name="T2" fmla="*/ 74 w 80"/>
                <a:gd name="T3" fmla="*/ 43 h 53"/>
                <a:gd name="T4" fmla="*/ 40 w 80"/>
                <a:gd name="T5" fmla="*/ 0 h 53"/>
                <a:gd name="T6" fmla="*/ 5 w 80"/>
                <a:gd name="T7" fmla="*/ 43 h 53"/>
                <a:gd name="T8" fmla="*/ 12 w 80"/>
                <a:gd name="T9" fmla="*/ 53 h 53"/>
                <a:gd name="T10" fmla="*/ 17 w 80"/>
                <a:gd name="T11" fmla="*/ 27 h 53"/>
                <a:gd name="T12" fmla="*/ 54 w 80"/>
                <a:gd name="T13" fmla="*/ 41 h 53"/>
                <a:gd name="T14" fmla="*/ 49 w 80"/>
                <a:gd name="T15" fmla="*/ 28 h 53"/>
                <a:gd name="T16" fmla="*/ 67 w 8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3">
                  <a:moveTo>
                    <a:pt x="67" y="53"/>
                  </a:moveTo>
                  <a:cubicBezTo>
                    <a:pt x="67" y="47"/>
                    <a:pt x="68" y="43"/>
                    <a:pt x="74" y="43"/>
                  </a:cubicBezTo>
                  <a:cubicBezTo>
                    <a:pt x="80" y="14"/>
                    <a:pt x="73" y="0"/>
                    <a:pt x="40" y="0"/>
                  </a:cubicBezTo>
                  <a:cubicBezTo>
                    <a:pt x="6" y="0"/>
                    <a:pt x="0" y="14"/>
                    <a:pt x="5" y="43"/>
                  </a:cubicBezTo>
                  <a:cubicBezTo>
                    <a:pt x="11" y="43"/>
                    <a:pt x="12" y="47"/>
                    <a:pt x="12" y="53"/>
                  </a:cubicBezTo>
                  <a:cubicBezTo>
                    <a:pt x="14" y="43"/>
                    <a:pt x="15" y="38"/>
                    <a:pt x="17" y="27"/>
                  </a:cubicBezTo>
                  <a:cubicBezTo>
                    <a:pt x="22" y="34"/>
                    <a:pt x="40" y="41"/>
                    <a:pt x="54" y="41"/>
                  </a:cubicBezTo>
                  <a:cubicBezTo>
                    <a:pt x="51" y="36"/>
                    <a:pt x="50" y="34"/>
                    <a:pt x="49" y="28"/>
                  </a:cubicBezTo>
                  <a:cubicBezTo>
                    <a:pt x="57" y="37"/>
                    <a:pt x="59" y="39"/>
                    <a:pt x="67" y="53"/>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1"/>
            <p:cNvSpPr>
              <a:spLocks/>
            </p:cNvSpPr>
            <p:nvPr/>
          </p:nvSpPr>
          <p:spPr bwMode="auto">
            <a:xfrm>
              <a:off x="1723160" y="3652647"/>
              <a:ext cx="408955" cy="181048"/>
            </a:xfrm>
            <a:custGeom>
              <a:avLst/>
              <a:gdLst>
                <a:gd name="T0" fmla="*/ 81 w 81"/>
                <a:gd name="T1" fmla="*/ 36 h 36"/>
                <a:gd name="T2" fmla="*/ 41 w 81"/>
                <a:gd name="T3" fmla="*/ 0 h 36"/>
                <a:gd name="T4" fmla="*/ 0 w 81"/>
                <a:gd name="T5" fmla="*/ 36 h 36"/>
                <a:gd name="T6" fmla="*/ 41 w 81"/>
                <a:gd name="T7" fmla="*/ 28 h 36"/>
                <a:gd name="T8" fmla="*/ 81 w 81"/>
                <a:gd name="T9" fmla="*/ 36 h 36"/>
              </a:gdLst>
              <a:ahLst/>
              <a:cxnLst>
                <a:cxn ang="0">
                  <a:pos x="T0" y="T1"/>
                </a:cxn>
                <a:cxn ang="0">
                  <a:pos x="T2" y="T3"/>
                </a:cxn>
                <a:cxn ang="0">
                  <a:pos x="T4" y="T5"/>
                </a:cxn>
                <a:cxn ang="0">
                  <a:pos x="T6" y="T7"/>
                </a:cxn>
                <a:cxn ang="0">
                  <a:pos x="T8" y="T9"/>
                </a:cxn>
              </a:cxnLst>
              <a:rect l="0" t="0" r="r" b="b"/>
              <a:pathLst>
                <a:path w="81" h="36">
                  <a:moveTo>
                    <a:pt x="81" y="36"/>
                  </a:moveTo>
                  <a:cubicBezTo>
                    <a:pt x="78" y="11"/>
                    <a:pt x="66" y="0"/>
                    <a:pt x="41" y="0"/>
                  </a:cubicBezTo>
                  <a:cubicBezTo>
                    <a:pt x="16" y="0"/>
                    <a:pt x="3" y="10"/>
                    <a:pt x="0" y="36"/>
                  </a:cubicBezTo>
                  <a:cubicBezTo>
                    <a:pt x="10" y="31"/>
                    <a:pt x="24" y="28"/>
                    <a:pt x="41" y="28"/>
                  </a:cubicBezTo>
                  <a:cubicBezTo>
                    <a:pt x="57" y="28"/>
                    <a:pt x="71" y="31"/>
                    <a:pt x="81" y="36"/>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262"/>
            <p:cNvSpPr>
              <a:spLocks noChangeArrowheads="1"/>
            </p:cNvSpPr>
            <p:nvPr/>
          </p:nvSpPr>
          <p:spPr bwMode="auto">
            <a:xfrm>
              <a:off x="1855219" y="3686727"/>
              <a:ext cx="144838" cy="106499"/>
            </a:xfrm>
            <a:prstGeom prst="ellipse">
              <a:avLst/>
            </a:pr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63"/>
            <p:cNvSpPr>
              <a:spLocks/>
            </p:cNvSpPr>
            <p:nvPr/>
          </p:nvSpPr>
          <p:spPr bwMode="auto">
            <a:xfrm>
              <a:off x="1682691" y="3737846"/>
              <a:ext cx="489894" cy="217257"/>
            </a:xfrm>
            <a:custGeom>
              <a:avLst/>
              <a:gdLst>
                <a:gd name="T0" fmla="*/ 49 w 97"/>
                <a:gd name="T1" fmla="*/ 0 h 43"/>
                <a:gd name="T2" fmla="*/ 97 w 97"/>
                <a:gd name="T3" fmla="*/ 26 h 43"/>
                <a:gd name="T4" fmla="*/ 85 w 97"/>
                <a:gd name="T5" fmla="*/ 43 h 43"/>
                <a:gd name="T6" fmla="*/ 83 w 97"/>
                <a:gd name="T7" fmla="*/ 41 h 43"/>
                <a:gd name="T8" fmla="*/ 49 w 97"/>
                <a:gd name="T9" fmla="*/ 20 h 43"/>
                <a:gd name="T10" fmla="*/ 14 w 97"/>
                <a:gd name="T11" fmla="*/ 41 h 43"/>
                <a:gd name="T12" fmla="*/ 12 w 97"/>
                <a:gd name="T13" fmla="*/ 43 h 43"/>
                <a:gd name="T14" fmla="*/ 0 w 97"/>
                <a:gd name="T15" fmla="*/ 26 h 43"/>
                <a:gd name="T16" fmla="*/ 49 w 97"/>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3">
                  <a:moveTo>
                    <a:pt x="49" y="0"/>
                  </a:moveTo>
                  <a:cubicBezTo>
                    <a:pt x="76" y="0"/>
                    <a:pt x="97" y="12"/>
                    <a:pt x="97" y="26"/>
                  </a:cubicBezTo>
                  <a:cubicBezTo>
                    <a:pt x="97" y="33"/>
                    <a:pt x="93" y="39"/>
                    <a:pt x="85" y="43"/>
                  </a:cubicBezTo>
                  <a:cubicBezTo>
                    <a:pt x="84" y="42"/>
                    <a:pt x="84" y="41"/>
                    <a:pt x="83" y="41"/>
                  </a:cubicBezTo>
                  <a:cubicBezTo>
                    <a:pt x="85" y="12"/>
                    <a:pt x="75" y="20"/>
                    <a:pt x="49" y="20"/>
                  </a:cubicBezTo>
                  <a:cubicBezTo>
                    <a:pt x="25" y="20"/>
                    <a:pt x="9" y="11"/>
                    <a:pt x="14" y="41"/>
                  </a:cubicBezTo>
                  <a:cubicBezTo>
                    <a:pt x="13" y="41"/>
                    <a:pt x="13" y="42"/>
                    <a:pt x="12" y="43"/>
                  </a:cubicBezTo>
                  <a:cubicBezTo>
                    <a:pt x="4" y="39"/>
                    <a:pt x="0" y="33"/>
                    <a:pt x="0" y="26"/>
                  </a:cubicBezTo>
                  <a:cubicBezTo>
                    <a:pt x="0" y="12"/>
                    <a:pt x="22" y="0"/>
                    <a:pt x="49" y="0"/>
                  </a:cubicBezTo>
                  <a:close/>
                </a:path>
              </a:pathLst>
            </a:custGeom>
            <a:solidFill>
              <a:srgbClr val="97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64"/>
            <p:cNvSpPr>
              <a:spLocks/>
            </p:cNvSpPr>
            <p:nvPr/>
          </p:nvSpPr>
          <p:spPr bwMode="auto">
            <a:xfrm>
              <a:off x="1693341" y="3752756"/>
              <a:ext cx="468595" cy="195958"/>
            </a:xfrm>
            <a:custGeom>
              <a:avLst/>
              <a:gdLst>
                <a:gd name="T0" fmla="*/ 47 w 93"/>
                <a:gd name="T1" fmla="*/ 0 h 39"/>
                <a:gd name="T2" fmla="*/ 93 w 93"/>
                <a:gd name="T3" fmla="*/ 24 h 39"/>
                <a:gd name="T4" fmla="*/ 82 w 93"/>
                <a:gd name="T5" fmla="*/ 39 h 39"/>
                <a:gd name="T6" fmla="*/ 81 w 93"/>
                <a:gd name="T7" fmla="*/ 38 h 39"/>
                <a:gd name="T8" fmla="*/ 47 w 93"/>
                <a:gd name="T9" fmla="*/ 17 h 39"/>
                <a:gd name="T10" fmla="*/ 12 w 93"/>
                <a:gd name="T11" fmla="*/ 38 h 39"/>
                <a:gd name="T12" fmla="*/ 11 w 93"/>
                <a:gd name="T13" fmla="*/ 39 h 39"/>
                <a:gd name="T14" fmla="*/ 0 w 93"/>
                <a:gd name="T15" fmla="*/ 24 h 39"/>
                <a:gd name="T16" fmla="*/ 47 w 9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9">
                  <a:moveTo>
                    <a:pt x="47" y="0"/>
                  </a:moveTo>
                  <a:cubicBezTo>
                    <a:pt x="72" y="0"/>
                    <a:pt x="93" y="10"/>
                    <a:pt x="93" y="24"/>
                  </a:cubicBezTo>
                  <a:cubicBezTo>
                    <a:pt x="93" y="30"/>
                    <a:pt x="89" y="35"/>
                    <a:pt x="82" y="39"/>
                  </a:cubicBezTo>
                  <a:cubicBezTo>
                    <a:pt x="82" y="38"/>
                    <a:pt x="82" y="38"/>
                    <a:pt x="81" y="38"/>
                  </a:cubicBezTo>
                  <a:cubicBezTo>
                    <a:pt x="83" y="9"/>
                    <a:pt x="73" y="17"/>
                    <a:pt x="47" y="17"/>
                  </a:cubicBezTo>
                  <a:cubicBezTo>
                    <a:pt x="23" y="17"/>
                    <a:pt x="7" y="8"/>
                    <a:pt x="12" y="38"/>
                  </a:cubicBezTo>
                  <a:cubicBezTo>
                    <a:pt x="12" y="38"/>
                    <a:pt x="11" y="38"/>
                    <a:pt x="11" y="39"/>
                  </a:cubicBezTo>
                  <a:cubicBezTo>
                    <a:pt x="4" y="35"/>
                    <a:pt x="0" y="30"/>
                    <a:pt x="0" y="24"/>
                  </a:cubicBezTo>
                  <a:cubicBezTo>
                    <a:pt x="0" y="10"/>
                    <a:pt x="21" y="0"/>
                    <a:pt x="47" y="0"/>
                  </a:cubicBezTo>
                  <a:close/>
                </a:path>
              </a:pathLst>
            </a:custGeom>
            <a:solidFill>
              <a:srgbClr val="C73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文本框 49"/>
          <p:cNvSpPr txBox="1"/>
          <p:nvPr/>
        </p:nvSpPr>
        <p:spPr>
          <a:xfrm>
            <a:off x="6511146" y="1278589"/>
            <a:ext cx="2183631" cy="738664"/>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咨询工单</a:t>
            </a:r>
            <a:r>
              <a:rPr lang="en-US" altLang="zh-CN" sz="1400" b="1" dirty="0" smtClean="0">
                <a:solidFill>
                  <a:srgbClr val="FF0000"/>
                </a:solidFill>
                <a:latin typeface="微软雅黑" panose="020B0503020204020204" pitchFamily="34" charset="-122"/>
                <a:ea typeface="微软雅黑" panose="020B0503020204020204" pitchFamily="34" charset="-122"/>
              </a:rPr>
              <a:t>—</a:t>
            </a:r>
            <a:r>
              <a:rPr lang="zh-CN" altLang="en-US" sz="1400" b="1" dirty="0" smtClean="0">
                <a:solidFill>
                  <a:srgbClr val="FF0000"/>
                </a:solidFill>
                <a:latin typeface="微软雅黑" panose="020B0503020204020204" pitchFamily="34" charset="-122"/>
                <a:ea typeface="微软雅黑" panose="020B0503020204020204" pitchFamily="34" charset="-122"/>
              </a:rPr>
              <a:t>仓内问题：</a:t>
            </a:r>
          </a:p>
          <a:p>
            <a:r>
              <a:rPr lang="zh-CN" altLang="en-US" sz="1400" dirty="0" smtClean="0">
                <a:solidFill>
                  <a:srgbClr val="7030A0"/>
                </a:solidFill>
                <a:latin typeface="微软雅黑" panose="020B0503020204020204" pitchFamily="34" charset="-122"/>
                <a:ea typeface="微软雅黑" panose="020B0503020204020204" pitchFamily="34" charset="-122"/>
              </a:rPr>
              <a:t>买家收到包裹错发，请核实是否错发。</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686364" y="2563235"/>
            <a:ext cx="2488120" cy="1384995"/>
          </a:xfrm>
          <a:prstGeom prst="rect">
            <a:avLst/>
          </a:prstGeom>
          <a:noFill/>
        </p:spPr>
        <p:txBody>
          <a:bodyPr wrap="square" rtlCol="0">
            <a:spAutoFit/>
          </a:bodyPr>
          <a:lstStyle/>
          <a:p>
            <a:r>
              <a:rPr lang="zh-CN" altLang="en-US" sz="1400" dirty="0">
                <a:solidFill>
                  <a:srgbClr val="0066FF"/>
                </a:solidFill>
                <a:latin typeface="微软雅黑" panose="020B0503020204020204" pitchFamily="34" charset="-122"/>
                <a:ea typeface="微软雅黑" panose="020B0503020204020204" pitchFamily="34" charset="-122"/>
              </a:rPr>
              <a:t>经核查，单号</a:t>
            </a:r>
            <a:r>
              <a:rPr lang="en-US" altLang="zh-CN" sz="1400" dirty="0" smtClean="0">
                <a:solidFill>
                  <a:srgbClr val="0066FF"/>
                </a:solidFill>
                <a:latin typeface="微软雅黑" panose="020B0503020204020204" pitchFamily="34" charset="-122"/>
                <a:ea typeface="微软雅黑" panose="020B0503020204020204" pitchFamily="34" charset="-122"/>
              </a:rPr>
              <a:t>LBX0322769533</a:t>
            </a:r>
            <a:r>
              <a:rPr lang="zh-CN" altLang="en-US" sz="1400" dirty="0" smtClean="0">
                <a:solidFill>
                  <a:srgbClr val="0066FF"/>
                </a:solidFill>
                <a:latin typeface="微软雅黑" panose="020B0503020204020204" pitchFamily="34" charset="-122"/>
                <a:ea typeface="微软雅黑" panose="020B0503020204020204" pitchFamily="34" charset="-122"/>
              </a:rPr>
              <a:t>*****发</a:t>
            </a:r>
            <a:r>
              <a:rPr lang="zh-CN" altLang="en-US" sz="1400" dirty="0">
                <a:solidFill>
                  <a:srgbClr val="0066FF"/>
                </a:solidFill>
                <a:latin typeface="微软雅黑" panose="020B0503020204020204" pitchFamily="34" charset="-122"/>
                <a:ea typeface="微软雅黑" panose="020B0503020204020204" pitchFamily="34" charset="-122"/>
              </a:rPr>
              <a:t>错货物，请商家联系消费者解决。此单将通过投诉工单进行赔付，请商家发起投诉工单并附上与消费者的处理方案。</a:t>
            </a:r>
          </a:p>
        </p:txBody>
      </p:sp>
      <p:cxnSp>
        <p:nvCxnSpPr>
          <p:cNvPr id="62" name="直接箭头连接符 61"/>
          <p:cNvCxnSpPr/>
          <p:nvPr/>
        </p:nvCxnSpPr>
        <p:spPr>
          <a:xfrm>
            <a:off x="9163585" y="3486288"/>
            <a:ext cx="6214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10723727" y="1565649"/>
            <a:ext cx="1074009"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菜鸟</a:t>
            </a:r>
            <a:r>
              <a:rPr lang="en-US" altLang="zh-CN" sz="1600" b="1" dirty="0" smtClean="0">
                <a:latin typeface="微软雅黑" panose="020B0503020204020204" pitchFamily="34" charset="-122"/>
                <a:ea typeface="微软雅黑" panose="020B0503020204020204" pitchFamily="34" charset="-122"/>
              </a:rPr>
              <a:t>CP</a:t>
            </a:r>
            <a:endParaRPr lang="zh-CN" altLang="en-US" sz="1600" b="1"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424587" y="1582634"/>
            <a:ext cx="920211"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消费者</a:t>
            </a:r>
            <a:endParaRPr lang="zh-CN" altLang="en-US" sz="1600"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5906152" y="1542935"/>
            <a:ext cx="694362"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商家</a:t>
            </a:r>
            <a:endParaRPr lang="zh-CN" altLang="en-US" sz="1600" b="1" dirty="0">
              <a:latin typeface="微软雅黑" panose="020B0503020204020204" pitchFamily="34" charset="-122"/>
              <a:ea typeface="微软雅黑" panose="020B0503020204020204" pitchFamily="34" charset="-122"/>
            </a:endParaRPr>
          </a:p>
        </p:txBody>
      </p:sp>
      <p:sp>
        <p:nvSpPr>
          <p:cNvPr id="66" name="右箭头 65"/>
          <p:cNvSpPr/>
          <p:nvPr/>
        </p:nvSpPr>
        <p:spPr>
          <a:xfrm>
            <a:off x="1338252" y="2279536"/>
            <a:ext cx="4375788" cy="17867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248617" y="59493"/>
            <a:ext cx="5888510" cy="446366"/>
            <a:chOff x="3273347" y="5691967"/>
            <a:chExt cx="5888510" cy="446366"/>
          </a:xfrm>
        </p:grpSpPr>
        <p:sp>
          <p:nvSpPr>
            <p:cNvPr id="70" name="任意多边形 69"/>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71" name="任意多边形 70"/>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72" name="任意多边形 71"/>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
        <p:nvSpPr>
          <p:cNvPr id="73" name="标题 1"/>
          <p:cNvSpPr txBox="1">
            <a:spLocks/>
          </p:cNvSpPr>
          <p:nvPr/>
        </p:nvSpPr>
        <p:spPr>
          <a:xfrm>
            <a:off x="1122" y="3896929"/>
            <a:ext cx="1722876" cy="428625"/>
          </a:xfrm>
          <a:prstGeom prst="rect">
            <a:avLst/>
          </a:prstGeom>
          <a:ln>
            <a:solidFill>
              <a:schemeClr val="accent1"/>
            </a:solidFill>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88" name="矩形 87"/>
          <p:cNvSpPr/>
          <p:nvPr/>
        </p:nvSpPr>
        <p:spPr>
          <a:xfrm>
            <a:off x="338491" y="4304776"/>
            <a:ext cx="1589556" cy="338554"/>
          </a:xfrm>
          <a:prstGeom prst="rect">
            <a:avLst/>
          </a:prstGeom>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拣货单照片</a:t>
            </a:r>
            <a:endParaRPr lang="zh-CN" altLang="en-US" sz="1600" dirty="0">
              <a:latin typeface="微软雅黑" panose="020B0503020204020204" pitchFamily="34" charset="-122"/>
              <a:ea typeface="微软雅黑" panose="020B0503020204020204" pitchFamily="34" charset="-122"/>
            </a:endParaRPr>
          </a:p>
        </p:txBody>
      </p:sp>
      <p:sp>
        <p:nvSpPr>
          <p:cNvPr id="89" name="Oval 278"/>
          <p:cNvSpPr>
            <a:spLocks noChangeArrowheads="1"/>
          </p:cNvSpPr>
          <p:nvPr/>
        </p:nvSpPr>
        <p:spPr bwMode="auto">
          <a:xfrm>
            <a:off x="4213541" y="81343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90" name="Oval 278"/>
          <p:cNvSpPr>
            <a:spLocks noChangeArrowheads="1"/>
          </p:cNvSpPr>
          <p:nvPr/>
        </p:nvSpPr>
        <p:spPr bwMode="auto">
          <a:xfrm>
            <a:off x="8634873" y="2523933"/>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4</a:t>
            </a:r>
            <a:endParaRPr lang="zh-CN" altLang="en-US" sz="1600" b="1" dirty="0">
              <a:latin typeface="微软雅黑" panose="020B0503020204020204" pitchFamily="34" charset="-122"/>
              <a:ea typeface="微软雅黑" panose="020B0503020204020204" pitchFamily="34" charset="-122"/>
            </a:endParaRPr>
          </a:p>
        </p:txBody>
      </p:sp>
      <p:sp>
        <p:nvSpPr>
          <p:cNvPr id="91" name="Oval 278"/>
          <p:cNvSpPr>
            <a:spLocks noChangeArrowheads="1"/>
          </p:cNvSpPr>
          <p:nvPr/>
        </p:nvSpPr>
        <p:spPr bwMode="auto">
          <a:xfrm>
            <a:off x="1741187" y="2422982"/>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grpSp>
        <p:nvGrpSpPr>
          <p:cNvPr id="92" name="组合 91"/>
          <p:cNvGrpSpPr/>
          <p:nvPr/>
        </p:nvGrpSpPr>
        <p:grpSpPr>
          <a:xfrm>
            <a:off x="330338" y="4690196"/>
            <a:ext cx="2418340" cy="1986290"/>
            <a:chOff x="2338978" y="1409700"/>
            <a:chExt cx="6414219" cy="6045200"/>
          </a:xfrm>
        </p:grpSpPr>
        <p:pic>
          <p:nvPicPr>
            <p:cNvPr id="9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978" y="1409700"/>
              <a:ext cx="6414219" cy="604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矩形 93"/>
            <p:cNvSpPr/>
            <p:nvPr/>
          </p:nvSpPr>
          <p:spPr>
            <a:xfrm>
              <a:off x="4051300" y="2197100"/>
              <a:ext cx="1336997" cy="19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4051300" y="3205182"/>
              <a:ext cx="1803400" cy="20476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3318871" y="3469346"/>
              <a:ext cx="1336996" cy="19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7" name="图片 96"/>
          <p:cNvPicPr>
            <a:picLocks noChangeAspect="1"/>
          </p:cNvPicPr>
          <p:nvPr/>
        </p:nvPicPr>
        <p:blipFill>
          <a:blip r:embed="rId7"/>
          <a:stretch>
            <a:fillRect/>
          </a:stretch>
        </p:blipFill>
        <p:spPr>
          <a:xfrm>
            <a:off x="2926761" y="4685859"/>
            <a:ext cx="2887337" cy="2001304"/>
          </a:xfrm>
          <a:prstGeom prst="rect">
            <a:avLst/>
          </a:prstGeom>
        </p:spPr>
      </p:pic>
      <p:sp>
        <p:nvSpPr>
          <p:cNvPr id="98" name="矩形 97"/>
          <p:cNvSpPr/>
          <p:nvPr/>
        </p:nvSpPr>
        <p:spPr>
          <a:xfrm>
            <a:off x="2865634" y="4187821"/>
            <a:ext cx="2913154" cy="523220"/>
          </a:xfrm>
          <a:prstGeom prst="rect">
            <a:avLst/>
          </a:prstGeom>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物流反馈发货错误的聊天记录截图（菜鸟核实确认的）；</a:t>
            </a:r>
            <a:endParaRPr lang="zh-CN" altLang="en-US" sz="1400" dirty="0"/>
          </a:p>
        </p:txBody>
      </p:sp>
      <p:grpSp>
        <p:nvGrpSpPr>
          <p:cNvPr id="99" name="组合 98"/>
          <p:cNvGrpSpPr/>
          <p:nvPr/>
        </p:nvGrpSpPr>
        <p:grpSpPr>
          <a:xfrm>
            <a:off x="9371724" y="4681614"/>
            <a:ext cx="2559020" cy="1976521"/>
            <a:chOff x="2189531" y="719878"/>
            <a:chExt cx="5268604" cy="5462303"/>
          </a:xfrm>
        </p:grpSpPr>
        <p:pic>
          <p:nvPicPr>
            <p:cNvPr id="100" name="图片 99"/>
            <p:cNvPicPr>
              <a:picLocks noChangeAspect="1"/>
            </p:cNvPicPr>
            <p:nvPr/>
          </p:nvPicPr>
          <p:blipFill>
            <a:blip r:embed="rId8"/>
            <a:stretch>
              <a:fillRect/>
            </a:stretch>
          </p:blipFill>
          <p:spPr>
            <a:xfrm>
              <a:off x="2189531" y="719878"/>
              <a:ext cx="5268604" cy="5462303"/>
            </a:xfrm>
            <a:prstGeom prst="rect">
              <a:avLst/>
            </a:prstGeom>
          </p:spPr>
        </p:pic>
        <p:sp>
          <p:nvSpPr>
            <p:cNvPr id="101" name="矩形 100"/>
            <p:cNvSpPr/>
            <p:nvPr/>
          </p:nvSpPr>
          <p:spPr>
            <a:xfrm>
              <a:off x="2279177" y="3971499"/>
              <a:ext cx="313898" cy="286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矩形 101"/>
          <p:cNvSpPr/>
          <p:nvPr/>
        </p:nvSpPr>
        <p:spPr>
          <a:xfrm>
            <a:off x="9371724" y="4280154"/>
            <a:ext cx="2441694" cy="338554"/>
          </a:xfrm>
          <a:prstGeom prst="rect">
            <a:avLst/>
          </a:prstGeom>
        </p:spPr>
        <p:txBody>
          <a:bodyPr wrap="none">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买家</a:t>
            </a:r>
            <a:r>
              <a:rPr lang="zh-CN" altLang="en-US" sz="1600" dirty="0" smtClean="0">
                <a:solidFill>
                  <a:srgbClr val="000000"/>
                </a:solidFill>
                <a:latin typeface="微软雅黑" panose="020B0503020204020204" pitchFamily="34" charset="-122"/>
                <a:ea typeface="微软雅黑" panose="020B0503020204020204" pitchFamily="34" charset="-122"/>
              </a:rPr>
              <a:t>协商</a:t>
            </a:r>
            <a:r>
              <a:rPr lang="zh-CN" altLang="en-US" sz="1600" dirty="0">
                <a:solidFill>
                  <a:srgbClr val="000000"/>
                </a:solidFill>
                <a:latin typeface="微软雅黑" panose="020B0503020204020204" pitchFamily="34" charset="-122"/>
                <a:ea typeface="微软雅黑" panose="020B0503020204020204" pitchFamily="34" charset="-122"/>
              </a:rPr>
              <a:t>补发的聊天记录</a:t>
            </a:r>
            <a:endParaRPr lang="zh-CN" altLang="en-US" sz="1600" dirty="0"/>
          </a:p>
        </p:txBody>
      </p:sp>
      <p:pic>
        <p:nvPicPr>
          <p:cNvPr id="103" name="图片 102"/>
          <p:cNvPicPr>
            <a:picLocks noChangeAspect="1"/>
          </p:cNvPicPr>
          <p:nvPr/>
        </p:nvPicPr>
        <p:blipFill>
          <a:blip r:embed="rId9"/>
          <a:stretch>
            <a:fillRect/>
          </a:stretch>
        </p:blipFill>
        <p:spPr>
          <a:xfrm>
            <a:off x="6029392" y="4711041"/>
            <a:ext cx="3091728" cy="1990636"/>
          </a:xfrm>
          <a:prstGeom prst="rect">
            <a:avLst/>
          </a:prstGeom>
        </p:spPr>
      </p:pic>
      <p:sp>
        <p:nvSpPr>
          <p:cNvPr id="104" name="矩形 103"/>
          <p:cNvSpPr/>
          <p:nvPr/>
        </p:nvSpPr>
        <p:spPr>
          <a:xfrm>
            <a:off x="5983830" y="4309825"/>
            <a:ext cx="2646878" cy="338554"/>
          </a:xfrm>
          <a:prstGeom prst="rect">
            <a:avLst/>
          </a:prstGeom>
        </p:spPr>
        <p:txBody>
          <a:bodyPr wrap="none">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补发单号及相应的补发金额</a:t>
            </a:r>
            <a:endParaRPr lang="zh-CN" altLang="en-US" sz="1600" dirty="0"/>
          </a:p>
        </p:txBody>
      </p:sp>
      <p:sp>
        <p:nvSpPr>
          <p:cNvPr id="105" name="Oval 278"/>
          <p:cNvSpPr>
            <a:spLocks noChangeArrowheads="1"/>
          </p:cNvSpPr>
          <p:nvPr/>
        </p:nvSpPr>
        <p:spPr bwMode="auto">
          <a:xfrm>
            <a:off x="338491" y="4734387"/>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5</a:t>
            </a:r>
            <a:endParaRPr lang="zh-CN" altLang="en-US" sz="1600" b="1" dirty="0">
              <a:latin typeface="微软雅黑" panose="020B0503020204020204" pitchFamily="34" charset="-122"/>
              <a:ea typeface="微软雅黑" panose="020B0503020204020204" pitchFamily="34" charset="-122"/>
            </a:endParaRPr>
          </a:p>
        </p:txBody>
      </p:sp>
      <p:sp>
        <p:nvSpPr>
          <p:cNvPr id="106" name="Oval 278"/>
          <p:cNvSpPr>
            <a:spLocks noChangeArrowheads="1"/>
          </p:cNvSpPr>
          <p:nvPr/>
        </p:nvSpPr>
        <p:spPr bwMode="auto">
          <a:xfrm>
            <a:off x="2941352" y="471104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6</a:t>
            </a:r>
            <a:endParaRPr lang="zh-CN" altLang="en-US" sz="1600" b="1" dirty="0">
              <a:latin typeface="微软雅黑" panose="020B0503020204020204" pitchFamily="34" charset="-122"/>
              <a:ea typeface="微软雅黑" panose="020B0503020204020204" pitchFamily="34" charset="-122"/>
            </a:endParaRPr>
          </a:p>
        </p:txBody>
      </p:sp>
      <p:sp>
        <p:nvSpPr>
          <p:cNvPr id="107" name="Oval 278"/>
          <p:cNvSpPr>
            <a:spLocks noChangeArrowheads="1"/>
          </p:cNvSpPr>
          <p:nvPr/>
        </p:nvSpPr>
        <p:spPr bwMode="auto">
          <a:xfrm>
            <a:off x="6106277" y="4701212"/>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7</a:t>
            </a:r>
            <a:endParaRPr lang="zh-CN" altLang="en-US" sz="1600" b="1" dirty="0">
              <a:latin typeface="微软雅黑" panose="020B0503020204020204" pitchFamily="34" charset="-122"/>
              <a:ea typeface="微软雅黑" panose="020B0503020204020204" pitchFamily="34" charset="-122"/>
            </a:endParaRPr>
          </a:p>
        </p:txBody>
      </p:sp>
      <p:sp>
        <p:nvSpPr>
          <p:cNvPr id="108" name="Oval 278"/>
          <p:cNvSpPr>
            <a:spLocks noChangeArrowheads="1"/>
          </p:cNvSpPr>
          <p:nvPr/>
        </p:nvSpPr>
        <p:spPr bwMode="auto">
          <a:xfrm>
            <a:off x="9427949" y="4678343"/>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8</a:t>
            </a:r>
            <a:endParaRPr lang="zh-CN" altLang="en-US" sz="1600" b="1" dirty="0">
              <a:latin typeface="微软雅黑" panose="020B0503020204020204" pitchFamily="34" charset="-122"/>
              <a:ea typeface="微软雅黑" panose="020B0503020204020204" pitchFamily="34" charset="-122"/>
            </a:endParaRPr>
          </a:p>
        </p:txBody>
      </p:sp>
      <p:sp>
        <p:nvSpPr>
          <p:cNvPr id="109" name="Oval 278"/>
          <p:cNvSpPr>
            <a:spLocks noChangeArrowheads="1"/>
          </p:cNvSpPr>
          <p:nvPr/>
        </p:nvSpPr>
        <p:spPr bwMode="auto">
          <a:xfrm>
            <a:off x="2550401" y="792778"/>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3</a:t>
            </a:r>
            <a:endParaRPr lang="zh-CN" altLang="en-US" sz="1600" b="1" dirty="0">
              <a:latin typeface="微软雅黑" panose="020B0503020204020204" pitchFamily="34" charset="-122"/>
              <a:ea typeface="微软雅黑" panose="020B0503020204020204" pitchFamily="34" charset="-122"/>
            </a:endParaRPr>
          </a:p>
        </p:txBody>
      </p:sp>
      <p:cxnSp>
        <p:nvCxnSpPr>
          <p:cNvPr id="68" name="直接连接符 67"/>
          <p:cNvCxnSpPr>
            <a:stCxn id="73" idx="3"/>
          </p:cNvCxnSpPr>
          <p:nvPr/>
        </p:nvCxnSpPr>
        <p:spPr>
          <a:xfrm flipV="1">
            <a:off x="1723998" y="4101276"/>
            <a:ext cx="10413129" cy="9966"/>
          </a:xfrm>
          <a:prstGeom prst="line">
            <a:avLst/>
          </a:prstGeom>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1122" y="839917"/>
            <a:ext cx="12190878" cy="30740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4948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280" y="1793629"/>
            <a:ext cx="3814782" cy="4831067"/>
          </a:xfrm>
          <a:prstGeom prst="rect">
            <a:avLst/>
          </a:prstGeom>
        </p:spPr>
      </p:pic>
      <p:pic>
        <p:nvPicPr>
          <p:cNvPr id="3" name="图片 2"/>
          <p:cNvPicPr/>
          <p:nvPr/>
        </p:nvPicPr>
        <p:blipFill>
          <a:blip r:embed="rId3"/>
          <a:stretch>
            <a:fillRect/>
          </a:stretch>
        </p:blipFill>
        <p:spPr>
          <a:xfrm>
            <a:off x="5838092" y="926124"/>
            <a:ext cx="5357445" cy="5931876"/>
          </a:xfrm>
          <a:prstGeom prst="rect">
            <a:avLst/>
          </a:prstGeom>
          <a:noFill/>
          <a:ln w="9525">
            <a:noFill/>
          </a:ln>
        </p:spPr>
      </p:pic>
      <p:sp>
        <p:nvSpPr>
          <p:cNvPr id="4" name="文本框 3"/>
          <p:cNvSpPr txBox="1"/>
          <p:nvPr/>
        </p:nvSpPr>
        <p:spPr>
          <a:xfrm>
            <a:off x="663432" y="926124"/>
            <a:ext cx="5174660" cy="646331"/>
          </a:xfrm>
          <a:prstGeom prst="rect">
            <a:avLst/>
          </a:prstGeom>
          <a:noFill/>
        </p:spPr>
        <p:txBody>
          <a:bodyPr wrap="square" rtlCol="0">
            <a:spAutoFit/>
          </a:bodyPr>
          <a:lstStyle/>
          <a:p>
            <a:r>
              <a:rPr lang="zh-CN" altLang="en-US" b="1" dirty="0">
                <a:solidFill>
                  <a:srgbClr val="FF0000"/>
                </a:solidFill>
              </a:rPr>
              <a:t>货</a:t>
            </a:r>
            <a:r>
              <a:rPr lang="zh-CN" altLang="en-US" b="1" dirty="0" smtClean="0">
                <a:solidFill>
                  <a:srgbClr val="FF0000"/>
                </a:solidFill>
              </a:rPr>
              <a:t>值截图参考：</a:t>
            </a:r>
            <a:endParaRPr lang="en-US" altLang="zh-CN" b="1" dirty="0" smtClean="0">
              <a:solidFill>
                <a:srgbClr val="FF0000"/>
              </a:solidFill>
            </a:endParaRPr>
          </a:p>
          <a:p>
            <a:r>
              <a:rPr lang="zh-CN" altLang="en-US" dirty="0" smtClean="0"/>
              <a:t>（需举证场景：货物破损、丢件等）</a:t>
            </a:r>
            <a:endParaRPr lang="zh-CN" altLang="en-US" dirty="0"/>
          </a:p>
        </p:txBody>
      </p:sp>
    </p:spTree>
    <p:extLst>
      <p:ext uri="{BB962C8B-B14F-4D97-AF65-F5344CB8AC3E}">
        <p14:creationId xmlns:p14="http://schemas.microsoft.com/office/powerpoint/2010/main" val="75873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275193881"/>
              </p:ext>
            </p:extLst>
          </p:nvPr>
        </p:nvGraphicFramePr>
        <p:xfrm>
          <a:off x="360218" y="1956130"/>
          <a:ext cx="11402291" cy="3322452"/>
        </p:xfrm>
        <a:graphic>
          <a:graphicData uri="http://schemas.openxmlformats.org/drawingml/2006/table">
            <a:tbl>
              <a:tblPr>
                <a:tableStyleId>{5C22544A-7EE6-4342-B048-85BDC9FD1C3A}</a:tableStyleId>
              </a:tblPr>
              <a:tblGrid>
                <a:gridCol w="1203611"/>
                <a:gridCol w="1060618"/>
                <a:gridCol w="1915885"/>
                <a:gridCol w="3452783"/>
                <a:gridCol w="3769394"/>
              </a:tblGrid>
              <a:tr h="653143">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投诉场景</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669309">
                <a:tc>
                  <a:txBody>
                    <a:bodyPr/>
                    <a:lstStyle/>
                    <a:p>
                      <a:pPr algn="ctr" rtl="0" fontAlgn="ctr"/>
                      <a:r>
                        <a:rPr lang="zh-CN" altLang="en-US" sz="1600" u="none" strike="noStrike" dirty="0">
                          <a:effectLst/>
                          <a:latin typeface="微软雅黑" panose="020B0503020204020204" pitchFamily="34" charset="-122"/>
                          <a:ea typeface="微软雅黑" panose="020B0503020204020204" pitchFamily="34" charset="-122"/>
                        </a:rPr>
                        <a:t>货物类</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600" u="none" strike="noStrike" dirty="0">
                          <a:effectLst/>
                          <a:latin typeface="微软雅黑" panose="020B0503020204020204" pitchFamily="34" charset="-122"/>
                          <a:ea typeface="微软雅黑" panose="020B0503020204020204" pitchFamily="34" charset="-122"/>
                        </a:rPr>
                        <a:t>发货错误</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600" u="none" strike="noStrike" dirty="0">
                          <a:effectLst/>
                          <a:latin typeface="微软雅黑" panose="020B0503020204020204" pitchFamily="34" charset="-122"/>
                          <a:ea typeface="微软雅黑" panose="020B0503020204020204" pitchFamily="34" charset="-122"/>
                        </a:rPr>
                        <a:t/>
                      </a:r>
                      <a:br>
                        <a:rPr lang="zh-CN" altLang="en-US" sz="1600" u="none" strike="noStrike" dirty="0">
                          <a:effectLst/>
                          <a:latin typeface="微软雅黑" panose="020B0503020204020204" pitchFamily="34" charset="-122"/>
                          <a:ea typeface="微软雅黑" panose="020B0503020204020204" pitchFamily="34" charset="-122"/>
                        </a:rPr>
                      </a:br>
                      <a:r>
                        <a:rPr lang="zh-CN" altLang="en-US" sz="1600" u="none" strike="noStrike" dirty="0">
                          <a:effectLst/>
                          <a:latin typeface="微软雅黑" panose="020B0503020204020204" pitchFamily="34" charset="-122"/>
                          <a:ea typeface="微软雅黑" panose="020B0503020204020204" pitchFamily="34" charset="-122"/>
                        </a:rPr>
                        <a:t>多发、少发、错发、窜发等，涉及退回</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不退回，补发</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不补发等</a:t>
                      </a:r>
                      <a:br>
                        <a:rPr lang="zh-CN" altLang="en-US" sz="1600" u="none" strike="noStrike" dirty="0">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1</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货品及外包装照片、签收面单</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拣货单照片</a:t>
                      </a:r>
                      <a:r>
                        <a:rPr lang="zh-CN" altLang="en-US" sz="1600" u="none" strike="noStrike" dirty="0" smtClean="0">
                          <a:effectLst/>
                          <a:latin typeface="微软雅黑" panose="020B0503020204020204" pitchFamily="34" charset="-122"/>
                          <a:ea typeface="微软雅黑" panose="020B0503020204020204" pitchFamily="34" charset="-122"/>
                        </a:rPr>
                        <a:t>；</a:t>
                      </a: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微软雅黑" panose="020B0503020204020204" pitchFamily="34" charset="-122"/>
                          <a:ea typeface="微软雅黑" panose="020B0503020204020204" pitchFamily="34" charset="-122"/>
                        </a:rPr>
                        <a:t>2.</a:t>
                      </a:r>
                      <a:r>
                        <a:rPr lang="zh-CN" altLang="en-US" sz="1600" u="none" strike="noStrike" dirty="0" smtClean="0">
                          <a:effectLst/>
                          <a:latin typeface="微软雅黑" panose="020B0503020204020204" pitchFamily="34" charset="-122"/>
                          <a:ea typeface="微软雅黑" panose="020B0503020204020204" pitchFamily="34" charset="-122"/>
                        </a:rPr>
                        <a:t>物流反馈发货错误的聊天记录截图（菜鸟核实确认的）；补发单号及相应的补发金额，消费者协商补发的聊天记录；</a:t>
                      </a: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微软雅黑" panose="020B0503020204020204" pitchFamily="34" charset="-122"/>
                          <a:ea typeface="微软雅黑" panose="020B0503020204020204" pitchFamily="34" charset="-122"/>
                        </a:rPr>
                        <a:t>3.</a:t>
                      </a:r>
                      <a:r>
                        <a:rPr lang="zh-CN" altLang="en-US" sz="1600" u="none" strike="noStrike" dirty="0" smtClean="0">
                          <a:effectLst/>
                          <a:latin typeface="微软雅黑" panose="020B0503020204020204" pitchFamily="34" charset="-122"/>
                          <a:ea typeface="微软雅黑" panose="020B0503020204020204" pitchFamily="34" charset="-122"/>
                        </a:rPr>
                        <a:t>其他有效凭证。</a:t>
                      </a:r>
                      <a:endParaRPr lang="zh-CN" altLang="en-US"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rtl="0" fontAlgn="ct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600" u="none" strike="noStrike" dirty="0">
                          <a:effectLst/>
                          <a:latin typeface="微软雅黑" panose="020B0503020204020204" pitchFamily="34" charset="-122"/>
                          <a:ea typeface="微软雅黑" panose="020B0503020204020204" pitchFamily="34" charset="-122"/>
                        </a:rPr>
                        <a:t>1. </a:t>
                      </a:r>
                      <a:r>
                        <a:rPr lang="zh-CN" altLang="en-US" sz="1600" u="none" strike="noStrike" dirty="0">
                          <a:effectLst/>
                          <a:latin typeface="微软雅黑" panose="020B0503020204020204" pitchFamily="34" charset="-122"/>
                          <a:ea typeface="微软雅黑" panose="020B0503020204020204" pitchFamily="34" charset="-122"/>
                        </a:rPr>
                        <a:t>菜鸟支付 </a:t>
                      </a:r>
                      <a:r>
                        <a:rPr lang="en-US" altLang="zh-CN" sz="1600" u="none" strike="noStrike" dirty="0">
                          <a:effectLst/>
                          <a:latin typeface="微软雅黑" panose="020B0503020204020204" pitchFamily="34" charset="-122"/>
                          <a:ea typeface="微软雅黑" panose="020B0503020204020204" pitchFamily="34" charset="-122"/>
                        </a:rPr>
                        <a:t>10</a:t>
                      </a:r>
                      <a:r>
                        <a:rPr lang="zh-CN" altLang="en-US" sz="1600" u="none" strike="noStrike" dirty="0">
                          <a:effectLst/>
                          <a:latin typeface="微软雅黑" panose="020B0503020204020204" pitchFamily="34" charset="-122"/>
                          <a:ea typeface="微软雅黑" panose="020B0503020204020204" pitchFamily="34" charset="-122"/>
                        </a:rPr>
                        <a:t>元</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单违约金； </a:t>
                      </a:r>
                      <a:br>
                        <a:rPr lang="zh-CN" altLang="en-US" sz="1600" u="none" strike="noStrike" dirty="0">
                          <a:effectLst/>
                          <a:latin typeface="微软雅黑" panose="020B0503020204020204" pitchFamily="34" charset="-122"/>
                          <a:ea typeface="微软雅黑" panose="020B0503020204020204" pitchFamily="34" charset="-122"/>
                        </a:rPr>
                      </a:br>
                      <a:r>
                        <a:rPr lang="en-US" altLang="zh-CN" sz="1600" u="none" strike="noStrike" dirty="0">
                          <a:effectLst/>
                          <a:latin typeface="微软雅黑" panose="020B0503020204020204" pitchFamily="34" charset="-122"/>
                          <a:ea typeface="微软雅黑" panose="020B0503020204020204" pitchFamily="34" charset="-122"/>
                        </a:rPr>
                        <a:t>2. </a:t>
                      </a:r>
                      <a:r>
                        <a:rPr lang="zh-CN" altLang="en-US" sz="1600" u="none" strike="noStrike" dirty="0">
                          <a:effectLst/>
                          <a:latin typeface="微软雅黑" panose="020B0503020204020204" pitchFamily="34" charset="-122"/>
                          <a:ea typeface="微软雅黑" panose="020B0503020204020204" pitchFamily="34" charset="-122"/>
                        </a:rPr>
                        <a:t>如货品错发、少发、多发，则： 错发、少发、多发，则：相应物流费用由菜鸟承担； 错发、多发货品不能追回，由菜鸟按照货值向卖家承担赔偿责任。</a:t>
                      </a:r>
                      <a:br>
                        <a:rPr lang="zh-CN" altLang="en-US" sz="1600" u="none" strike="noStrike" dirty="0">
                          <a:effectLst/>
                          <a:latin typeface="微软雅黑" panose="020B0503020204020204" pitchFamily="34" charset="-122"/>
                          <a:ea typeface="微软雅黑" panose="020B0503020204020204" pitchFamily="34" charset="-122"/>
                        </a:rPr>
                      </a:br>
                      <a:r>
                        <a:rPr lang="en-US" altLang="zh-CN" sz="1600" u="none" strike="noStrike" dirty="0">
                          <a:effectLst/>
                          <a:latin typeface="微软雅黑" panose="020B0503020204020204" pitchFamily="34" charset="-122"/>
                          <a:ea typeface="微软雅黑" panose="020B0503020204020204" pitchFamily="34" charset="-122"/>
                        </a:rPr>
                        <a:t>3. </a:t>
                      </a:r>
                      <a:r>
                        <a:rPr lang="zh-CN" altLang="en-US" sz="1600" u="none" strike="noStrike" dirty="0">
                          <a:effectLst/>
                          <a:latin typeface="微软雅黑" panose="020B0503020204020204" pitchFamily="34" charset="-122"/>
                          <a:ea typeface="微软雅黑" panose="020B0503020204020204" pitchFamily="34" charset="-122"/>
                        </a:rPr>
                        <a:t>如货品串发，则相应物流费用由菜鸟承担；</a:t>
                      </a:r>
                      <a:br>
                        <a:rPr lang="zh-CN" altLang="en-US" sz="1600" u="none" strike="noStrike" dirty="0">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6248617" y="59493"/>
            <a:ext cx="5888510" cy="446366"/>
            <a:chOff x="3273347" y="5691967"/>
            <a:chExt cx="5888510" cy="446366"/>
          </a:xfrm>
        </p:grpSpPr>
        <p:sp>
          <p:nvSpPr>
            <p:cNvPr id="4" name="任意多边形 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 name="任意多边形 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6" name="任意多边形 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Tree>
    <p:extLst>
      <p:ext uri="{BB962C8B-B14F-4D97-AF65-F5344CB8AC3E}">
        <p14:creationId xmlns:p14="http://schemas.microsoft.com/office/powerpoint/2010/main" val="2211935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图片 160"/>
          <p:cNvPicPr>
            <a:picLocks noChangeAspect="1"/>
          </p:cNvPicPr>
          <p:nvPr/>
        </p:nvPicPr>
        <p:blipFill>
          <a:blip r:embed="rId3"/>
          <a:stretch>
            <a:fillRect/>
          </a:stretch>
        </p:blipFill>
        <p:spPr>
          <a:xfrm>
            <a:off x="7038993" y="5086372"/>
            <a:ext cx="2709623" cy="1652773"/>
          </a:xfrm>
          <a:prstGeom prst="rect">
            <a:avLst/>
          </a:prstGeom>
        </p:spPr>
      </p:pic>
      <p:pic>
        <p:nvPicPr>
          <p:cNvPr id="149" name="图片 148"/>
          <p:cNvPicPr>
            <a:picLocks noChangeAspect="1"/>
          </p:cNvPicPr>
          <p:nvPr/>
        </p:nvPicPr>
        <p:blipFill>
          <a:blip r:embed="rId4"/>
          <a:stretch>
            <a:fillRect/>
          </a:stretch>
        </p:blipFill>
        <p:spPr>
          <a:xfrm>
            <a:off x="187057" y="5082887"/>
            <a:ext cx="2280645" cy="1706422"/>
          </a:xfrm>
          <a:prstGeom prst="rect">
            <a:avLst/>
          </a:prstGeom>
        </p:spPr>
      </p:pic>
      <p:grpSp>
        <p:nvGrpSpPr>
          <p:cNvPr id="20" name="组合 19"/>
          <p:cNvGrpSpPr/>
          <p:nvPr/>
        </p:nvGrpSpPr>
        <p:grpSpPr>
          <a:xfrm>
            <a:off x="1256284" y="1371856"/>
            <a:ext cx="913516" cy="888085"/>
            <a:chOff x="3800020" y="5434108"/>
            <a:chExt cx="1032357" cy="1032357"/>
          </a:xfrm>
        </p:grpSpPr>
        <p:sp>
          <p:nvSpPr>
            <p:cNvPr id="21"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文本框 29"/>
          <p:cNvSpPr txBox="1"/>
          <p:nvPr/>
        </p:nvSpPr>
        <p:spPr>
          <a:xfrm>
            <a:off x="1269083" y="1065549"/>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32" name="文本框 31"/>
          <p:cNvSpPr txBox="1"/>
          <p:nvPr/>
        </p:nvSpPr>
        <p:spPr>
          <a:xfrm>
            <a:off x="2231081" y="439807"/>
            <a:ext cx="427174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投诉场景：货物类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货物</a:t>
            </a:r>
            <a:r>
              <a:rPr lang="zh-CN" altLang="en-US" sz="2000" b="1" dirty="0">
                <a:latin typeface="微软雅黑" panose="020B0503020204020204" pitchFamily="34" charset="-122"/>
                <a:ea typeface="微软雅黑" panose="020B0503020204020204" pitchFamily="34" charset="-122"/>
              </a:rPr>
              <a:t>丢失</a:t>
            </a:r>
          </a:p>
        </p:txBody>
      </p:sp>
      <p:grpSp>
        <p:nvGrpSpPr>
          <p:cNvPr id="34" name="组合 33"/>
          <p:cNvGrpSpPr/>
          <p:nvPr/>
        </p:nvGrpSpPr>
        <p:grpSpPr>
          <a:xfrm>
            <a:off x="4992102" y="1370479"/>
            <a:ext cx="985050" cy="996583"/>
            <a:chOff x="10923996" y="391535"/>
            <a:chExt cx="1027588" cy="1032357"/>
          </a:xfrm>
        </p:grpSpPr>
        <p:sp>
          <p:nvSpPr>
            <p:cNvPr id="35"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文本框 50"/>
          <p:cNvSpPr txBox="1"/>
          <p:nvPr/>
        </p:nvSpPr>
        <p:spPr>
          <a:xfrm>
            <a:off x="5137666" y="1061760"/>
            <a:ext cx="744351" cy="369332"/>
          </a:xfrm>
          <a:prstGeom prst="rect">
            <a:avLst/>
          </a:prstGeom>
          <a:noFill/>
        </p:spPr>
        <p:txBody>
          <a:bodyPr wrap="square" rtlCol="0">
            <a:spAutoFit/>
          </a:bodyPr>
          <a:lstStyle/>
          <a:p>
            <a:r>
              <a:rPr lang="zh-CN" altLang="en-US" b="1" dirty="0"/>
              <a:t>商家</a:t>
            </a:r>
          </a:p>
        </p:txBody>
      </p:sp>
      <p:sp>
        <p:nvSpPr>
          <p:cNvPr id="52" name="右箭头 51"/>
          <p:cNvSpPr/>
          <p:nvPr/>
        </p:nvSpPr>
        <p:spPr>
          <a:xfrm rot="5400000">
            <a:off x="5082804" y="2682384"/>
            <a:ext cx="827459" cy="28173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8846526" y="1307182"/>
            <a:ext cx="924099" cy="943417"/>
            <a:chOff x="1412184" y="3550408"/>
            <a:chExt cx="1030908" cy="1035168"/>
          </a:xfrm>
        </p:grpSpPr>
        <p:sp>
          <p:nvSpPr>
            <p:cNvPr id="54" name="Oval 252"/>
            <p:cNvSpPr>
              <a:spLocks noChangeArrowheads="1"/>
            </p:cNvSpPr>
            <p:nvPr/>
          </p:nvSpPr>
          <p:spPr bwMode="auto">
            <a:xfrm>
              <a:off x="1412184" y="3550408"/>
              <a:ext cx="1030908" cy="1035168"/>
            </a:xfrm>
            <a:prstGeom prst="ellipse">
              <a:avLst/>
            </a:prstGeom>
            <a:solidFill>
              <a:srgbClr val="8EC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3"/>
            <p:cNvSpPr>
              <a:spLocks/>
            </p:cNvSpPr>
            <p:nvPr/>
          </p:nvSpPr>
          <p:spPr bwMode="auto">
            <a:xfrm>
              <a:off x="1940418" y="3716546"/>
              <a:ext cx="479244" cy="869030"/>
            </a:xfrm>
            <a:custGeom>
              <a:avLst/>
              <a:gdLst>
                <a:gd name="T0" fmla="*/ 30 w 95"/>
                <a:gd name="T1" fmla="*/ 0 h 172"/>
                <a:gd name="T2" fmla="*/ 95 w 95"/>
                <a:gd name="T3" fmla="*/ 102 h 172"/>
                <a:gd name="T4" fmla="*/ 0 w 95"/>
                <a:gd name="T5" fmla="*/ 172 h 172"/>
                <a:gd name="T6" fmla="*/ 0 w 95"/>
                <a:gd name="T7" fmla="*/ 74 h 172"/>
                <a:gd name="T8" fmla="*/ 30 w 95"/>
                <a:gd name="T9" fmla="*/ 0 h 172"/>
              </a:gdLst>
              <a:ahLst/>
              <a:cxnLst>
                <a:cxn ang="0">
                  <a:pos x="T0" y="T1"/>
                </a:cxn>
                <a:cxn ang="0">
                  <a:pos x="T2" y="T3"/>
                </a:cxn>
                <a:cxn ang="0">
                  <a:pos x="T4" y="T5"/>
                </a:cxn>
                <a:cxn ang="0">
                  <a:pos x="T6" y="T7"/>
                </a:cxn>
                <a:cxn ang="0">
                  <a:pos x="T8" y="T9"/>
                </a:cxn>
              </a:cxnLst>
              <a:rect l="0" t="0" r="r" b="b"/>
              <a:pathLst>
                <a:path w="95" h="172">
                  <a:moveTo>
                    <a:pt x="30" y="0"/>
                  </a:moveTo>
                  <a:cubicBezTo>
                    <a:pt x="95" y="102"/>
                    <a:pt x="95" y="102"/>
                    <a:pt x="95" y="102"/>
                  </a:cubicBezTo>
                  <a:cubicBezTo>
                    <a:pt x="82" y="142"/>
                    <a:pt x="44" y="171"/>
                    <a:pt x="0" y="172"/>
                  </a:cubicBezTo>
                  <a:cubicBezTo>
                    <a:pt x="0" y="74"/>
                    <a:pt x="0" y="74"/>
                    <a:pt x="0" y="74"/>
                  </a:cubicBezTo>
                  <a:cubicBezTo>
                    <a:pt x="30" y="0"/>
                    <a:pt x="30" y="0"/>
                    <a:pt x="30" y="0"/>
                  </a:cubicBezTo>
                  <a:close/>
                </a:path>
              </a:pathLst>
            </a:custGeom>
            <a:solidFill>
              <a:srgbClr val="709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4"/>
            <p:cNvSpPr>
              <a:spLocks/>
            </p:cNvSpPr>
            <p:nvPr/>
          </p:nvSpPr>
          <p:spPr bwMode="auto">
            <a:xfrm>
              <a:off x="1627311" y="4161711"/>
              <a:ext cx="604913" cy="357836"/>
            </a:xfrm>
            <a:custGeom>
              <a:avLst/>
              <a:gdLst>
                <a:gd name="T0" fmla="*/ 4 w 120"/>
                <a:gd name="T1" fmla="*/ 68 h 71"/>
                <a:gd name="T2" fmla="*/ 47 w 120"/>
                <a:gd name="T3" fmla="*/ 18 h 71"/>
                <a:gd name="T4" fmla="*/ 47 w 120"/>
                <a:gd name="T5" fmla="*/ 0 h 71"/>
                <a:gd name="T6" fmla="*/ 59 w 120"/>
                <a:gd name="T7" fmla="*/ 0 h 71"/>
                <a:gd name="T8" fmla="*/ 60 w 120"/>
                <a:gd name="T9" fmla="*/ 0 h 71"/>
                <a:gd name="T10" fmla="*/ 72 w 120"/>
                <a:gd name="T11" fmla="*/ 0 h 71"/>
                <a:gd name="T12" fmla="*/ 72 w 120"/>
                <a:gd name="T13" fmla="*/ 18 h 71"/>
                <a:gd name="T14" fmla="*/ 116 w 120"/>
                <a:gd name="T15" fmla="*/ 68 h 71"/>
                <a:gd name="T16" fmla="*/ 111 w 120"/>
                <a:gd name="T17" fmla="*/ 71 h 71"/>
                <a:gd name="T18" fmla="*/ 60 w 120"/>
                <a:gd name="T19" fmla="*/ 70 h 71"/>
                <a:gd name="T20" fmla="*/ 59 w 120"/>
                <a:gd name="T21" fmla="*/ 70 h 71"/>
                <a:gd name="T22" fmla="*/ 9 w 120"/>
                <a:gd name="T23" fmla="*/ 71 h 71"/>
                <a:gd name="T24" fmla="*/ 4 w 120"/>
                <a:gd name="T25"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
                  <a:moveTo>
                    <a:pt x="4" y="68"/>
                  </a:moveTo>
                  <a:cubicBezTo>
                    <a:pt x="4" y="45"/>
                    <a:pt x="0" y="22"/>
                    <a:pt x="47" y="18"/>
                  </a:cubicBezTo>
                  <a:cubicBezTo>
                    <a:pt x="47" y="17"/>
                    <a:pt x="47" y="2"/>
                    <a:pt x="47" y="0"/>
                  </a:cubicBezTo>
                  <a:cubicBezTo>
                    <a:pt x="59" y="0"/>
                    <a:pt x="59" y="0"/>
                    <a:pt x="59" y="0"/>
                  </a:cubicBezTo>
                  <a:cubicBezTo>
                    <a:pt x="60" y="0"/>
                    <a:pt x="60" y="0"/>
                    <a:pt x="60" y="0"/>
                  </a:cubicBezTo>
                  <a:cubicBezTo>
                    <a:pt x="72" y="0"/>
                    <a:pt x="72" y="0"/>
                    <a:pt x="72" y="0"/>
                  </a:cubicBezTo>
                  <a:cubicBezTo>
                    <a:pt x="72" y="2"/>
                    <a:pt x="72" y="17"/>
                    <a:pt x="72" y="18"/>
                  </a:cubicBezTo>
                  <a:cubicBezTo>
                    <a:pt x="120" y="22"/>
                    <a:pt x="115" y="45"/>
                    <a:pt x="116" y="68"/>
                  </a:cubicBezTo>
                  <a:cubicBezTo>
                    <a:pt x="114" y="69"/>
                    <a:pt x="112" y="70"/>
                    <a:pt x="111" y="71"/>
                  </a:cubicBezTo>
                  <a:cubicBezTo>
                    <a:pt x="60" y="70"/>
                    <a:pt x="60" y="70"/>
                    <a:pt x="60" y="70"/>
                  </a:cubicBezTo>
                  <a:cubicBezTo>
                    <a:pt x="59" y="70"/>
                    <a:pt x="59" y="70"/>
                    <a:pt x="59" y="70"/>
                  </a:cubicBezTo>
                  <a:cubicBezTo>
                    <a:pt x="9" y="71"/>
                    <a:pt x="9" y="71"/>
                    <a:pt x="9" y="71"/>
                  </a:cubicBezTo>
                  <a:cubicBezTo>
                    <a:pt x="7" y="70"/>
                    <a:pt x="5" y="69"/>
                    <a:pt x="4" y="68"/>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5"/>
            <p:cNvSpPr>
              <a:spLocks/>
            </p:cNvSpPr>
            <p:nvPr/>
          </p:nvSpPr>
          <p:spPr bwMode="auto">
            <a:xfrm>
              <a:off x="1863739" y="4165971"/>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BD9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6"/>
            <p:cNvSpPr>
              <a:spLocks/>
            </p:cNvSpPr>
            <p:nvPr/>
          </p:nvSpPr>
          <p:spPr bwMode="auto">
            <a:xfrm>
              <a:off x="1733810" y="3727196"/>
              <a:ext cx="387655" cy="460075"/>
            </a:xfrm>
            <a:custGeom>
              <a:avLst/>
              <a:gdLst>
                <a:gd name="T0" fmla="*/ 4 w 77"/>
                <a:gd name="T1" fmla="*/ 43 h 91"/>
                <a:gd name="T2" fmla="*/ 8 w 77"/>
                <a:gd name="T3" fmla="*/ 68 h 91"/>
                <a:gd name="T4" fmla="*/ 39 w 77"/>
                <a:gd name="T5" fmla="*/ 91 h 91"/>
                <a:gd name="T6" fmla="*/ 70 w 77"/>
                <a:gd name="T7" fmla="*/ 68 h 91"/>
                <a:gd name="T8" fmla="*/ 73 w 77"/>
                <a:gd name="T9" fmla="*/ 43 h 91"/>
                <a:gd name="T10" fmla="*/ 39 w 77"/>
                <a:gd name="T11" fmla="*/ 0 h 91"/>
                <a:gd name="T12" fmla="*/ 4 w 77"/>
                <a:gd name="T13" fmla="*/ 43 h 91"/>
              </a:gdLst>
              <a:ahLst/>
              <a:cxnLst>
                <a:cxn ang="0">
                  <a:pos x="T0" y="T1"/>
                </a:cxn>
                <a:cxn ang="0">
                  <a:pos x="T2" y="T3"/>
                </a:cxn>
                <a:cxn ang="0">
                  <a:pos x="T4" y="T5"/>
                </a:cxn>
                <a:cxn ang="0">
                  <a:pos x="T6" y="T7"/>
                </a:cxn>
                <a:cxn ang="0">
                  <a:pos x="T8" y="T9"/>
                </a:cxn>
                <a:cxn ang="0">
                  <a:pos x="T10" y="T11"/>
                </a:cxn>
                <a:cxn ang="0">
                  <a:pos x="T12" y="T13"/>
                </a:cxn>
              </a:cxnLst>
              <a:rect l="0" t="0" r="r" b="b"/>
              <a:pathLst>
                <a:path w="77" h="91">
                  <a:moveTo>
                    <a:pt x="4" y="43"/>
                  </a:moveTo>
                  <a:cubicBezTo>
                    <a:pt x="0" y="43"/>
                    <a:pt x="1" y="67"/>
                    <a:pt x="8" y="68"/>
                  </a:cubicBezTo>
                  <a:cubicBezTo>
                    <a:pt x="13" y="80"/>
                    <a:pt x="24" y="91"/>
                    <a:pt x="39" y="91"/>
                  </a:cubicBezTo>
                  <a:cubicBezTo>
                    <a:pt x="53" y="91"/>
                    <a:pt x="64" y="80"/>
                    <a:pt x="70" y="68"/>
                  </a:cubicBezTo>
                  <a:cubicBezTo>
                    <a:pt x="76" y="68"/>
                    <a:pt x="77" y="43"/>
                    <a:pt x="73" y="43"/>
                  </a:cubicBezTo>
                  <a:cubicBezTo>
                    <a:pt x="75" y="17"/>
                    <a:pt x="74" y="0"/>
                    <a:pt x="39" y="0"/>
                  </a:cubicBezTo>
                  <a:cubicBezTo>
                    <a:pt x="4" y="0"/>
                    <a:pt x="2" y="16"/>
                    <a:pt x="4" y="43"/>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7"/>
            <p:cNvSpPr>
              <a:spLocks/>
            </p:cNvSpPr>
            <p:nvPr/>
          </p:nvSpPr>
          <p:spPr bwMode="auto">
            <a:xfrm>
              <a:off x="1623052" y="4206440"/>
              <a:ext cx="613433" cy="379136"/>
            </a:xfrm>
            <a:custGeom>
              <a:avLst/>
              <a:gdLst>
                <a:gd name="T0" fmla="*/ 5 w 122"/>
                <a:gd name="T1" fmla="*/ 59 h 75"/>
                <a:gd name="T2" fmla="*/ 48 w 122"/>
                <a:gd name="T3" fmla="*/ 9 h 75"/>
                <a:gd name="T4" fmla="*/ 48 w 122"/>
                <a:gd name="T5" fmla="*/ 0 h 75"/>
                <a:gd name="T6" fmla="*/ 73 w 122"/>
                <a:gd name="T7" fmla="*/ 0 h 75"/>
                <a:gd name="T8" fmla="*/ 73 w 122"/>
                <a:gd name="T9" fmla="*/ 9 h 75"/>
                <a:gd name="T10" fmla="*/ 117 w 122"/>
                <a:gd name="T11" fmla="*/ 59 h 75"/>
                <a:gd name="T12" fmla="*/ 61 w 122"/>
                <a:gd name="T13" fmla="*/ 75 h 75"/>
                <a:gd name="T14" fmla="*/ 5 w 122"/>
                <a:gd name="T15" fmla="*/ 5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5">
                  <a:moveTo>
                    <a:pt x="5" y="59"/>
                  </a:moveTo>
                  <a:cubicBezTo>
                    <a:pt x="0" y="20"/>
                    <a:pt x="17" y="13"/>
                    <a:pt x="48" y="9"/>
                  </a:cubicBezTo>
                  <a:cubicBezTo>
                    <a:pt x="48" y="9"/>
                    <a:pt x="48" y="4"/>
                    <a:pt x="48" y="0"/>
                  </a:cubicBezTo>
                  <a:cubicBezTo>
                    <a:pt x="56" y="2"/>
                    <a:pt x="64" y="3"/>
                    <a:pt x="73" y="0"/>
                  </a:cubicBezTo>
                  <a:cubicBezTo>
                    <a:pt x="73" y="4"/>
                    <a:pt x="73" y="9"/>
                    <a:pt x="73" y="9"/>
                  </a:cubicBezTo>
                  <a:cubicBezTo>
                    <a:pt x="104" y="13"/>
                    <a:pt x="122" y="20"/>
                    <a:pt x="117" y="59"/>
                  </a:cubicBezTo>
                  <a:cubicBezTo>
                    <a:pt x="101" y="69"/>
                    <a:pt x="81" y="75"/>
                    <a:pt x="61" y="75"/>
                  </a:cubicBezTo>
                  <a:cubicBezTo>
                    <a:pt x="40" y="75"/>
                    <a:pt x="21" y="69"/>
                    <a:pt x="5" y="59"/>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58"/>
            <p:cNvSpPr>
              <a:spLocks noEditPoints="1"/>
            </p:cNvSpPr>
            <p:nvPr/>
          </p:nvSpPr>
          <p:spPr bwMode="auto">
            <a:xfrm>
              <a:off x="1729550" y="4387488"/>
              <a:ext cx="396175" cy="46859"/>
            </a:xfrm>
            <a:custGeom>
              <a:avLst/>
              <a:gdLst>
                <a:gd name="T0" fmla="*/ 0 w 186"/>
                <a:gd name="T1" fmla="*/ 0 h 22"/>
                <a:gd name="T2" fmla="*/ 75 w 186"/>
                <a:gd name="T3" fmla="*/ 0 h 22"/>
                <a:gd name="T4" fmla="*/ 75 w 186"/>
                <a:gd name="T5" fmla="*/ 22 h 22"/>
                <a:gd name="T6" fmla="*/ 0 w 186"/>
                <a:gd name="T7" fmla="*/ 22 h 22"/>
                <a:gd name="T8" fmla="*/ 0 w 186"/>
                <a:gd name="T9" fmla="*/ 0 h 22"/>
                <a:gd name="T10" fmla="*/ 0 w 186"/>
                <a:gd name="T11" fmla="*/ 0 h 22"/>
                <a:gd name="T12" fmla="*/ 111 w 186"/>
                <a:gd name="T13" fmla="*/ 0 h 22"/>
                <a:gd name="T14" fmla="*/ 186 w 186"/>
                <a:gd name="T15" fmla="*/ 0 h 22"/>
                <a:gd name="T16" fmla="*/ 186 w 186"/>
                <a:gd name="T17" fmla="*/ 22 h 22"/>
                <a:gd name="T18" fmla="*/ 111 w 186"/>
                <a:gd name="T19" fmla="*/ 22 h 22"/>
                <a:gd name="T20" fmla="*/ 111 w 186"/>
                <a:gd name="T21" fmla="*/ 0 h 22"/>
                <a:gd name="T22" fmla="*/ 111 w 18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2">
                  <a:moveTo>
                    <a:pt x="0" y="0"/>
                  </a:moveTo>
                  <a:lnTo>
                    <a:pt x="75" y="0"/>
                  </a:lnTo>
                  <a:lnTo>
                    <a:pt x="75" y="22"/>
                  </a:lnTo>
                  <a:lnTo>
                    <a:pt x="0" y="22"/>
                  </a:lnTo>
                  <a:lnTo>
                    <a:pt x="0" y="0"/>
                  </a:lnTo>
                  <a:lnTo>
                    <a:pt x="0" y="0"/>
                  </a:lnTo>
                  <a:close/>
                  <a:moveTo>
                    <a:pt x="111" y="0"/>
                  </a:moveTo>
                  <a:lnTo>
                    <a:pt x="186" y="0"/>
                  </a:lnTo>
                  <a:lnTo>
                    <a:pt x="186" y="22"/>
                  </a:lnTo>
                  <a:lnTo>
                    <a:pt x="111" y="22"/>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59"/>
            <p:cNvSpPr>
              <a:spLocks noEditPoints="1"/>
            </p:cNvSpPr>
            <p:nvPr/>
          </p:nvSpPr>
          <p:spPr bwMode="auto">
            <a:xfrm>
              <a:off x="1729550" y="4347019"/>
              <a:ext cx="396175" cy="17040"/>
            </a:xfrm>
            <a:custGeom>
              <a:avLst/>
              <a:gdLst>
                <a:gd name="T0" fmla="*/ 0 w 186"/>
                <a:gd name="T1" fmla="*/ 0 h 8"/>
                <a:gd name="T2" fmla="*/ 75 w 186"/>
                <a:gd name="T3" fmla="*/ 0 h 8"/>
                <a:gd name="T4" fmla="*/ 75 w 186"/>
                <a:gd name="T5" fmla="*/ 8 h 8"/>
                <a:gd name="T6" fmla="*/ 0 w 186"/>
                <a:gd name="T7" fmla="*/ 8 h 8"/>
                <a:gd name="T8" fmla="*/ 0 w 186"/>
                <a:gd name="T9" fmla="*/ 0 h 8"/>
                <a:gd name="T10" fmla="*/ 0 w 186"/>
                <a:gd name="T11" fmla="*/ 0 h 8"/>
                <a:gd name="T12" fmla="*/ 111 w 186"/>
                <a:gd name="T13" fmla="*/ 0 h 8"/>
                <a:gd name="T14" fmla="*/ 186 w 186"/>
                <a:gd name="T15" fmla="*/ 0 h 8"/>
                <a:gd name="T16" fmla="*/ 186 w 186"/>
                <a:gd name="T17" fmla="*/ 8 h 8"/>
                <a:gd name="T18" fmla="*/ 111 w 186"/>
                <a:gd name="T19" fmla="*/ 8 h 8"/>
                <a:gd name="T20" fmla="*/ 111 w 186"/>
                <a:gd name="T21" fmla="*/ 0 h 8"/>
                <a:gd name="T22" fmla="*/ 111 w 18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8">
                  <a:moveTo>
                    <a:pt x="0" y="0"/>
                  </a:moveTo>
                  <a:lnTo>
                    <a:pt x="75" y="0"/>
                  </a:lnTo>
                  <a:lnTo>
                    <a:pt x="75" y="8"/>
                  </a:lnTo>
                  <a:lnTo>
                    <a:pt x="0" y="8"/>
                  </a:lnTo>
                  <a:lnTo>
                    <a:pt x="0" y="0"/>
                  </a:lnTo>
                  <a:lnTo>
                    <a:pt x="0" y="0"/>
                  </a:lnTo>
                  <a:close/>
                  <a:moveTo>
                    <a:pt x="111" y="0"/>
                  </a:moveTo>
                  <a:lnTo>
                    <a:pt x="186" y="0"/>
                  </a:lnTo>
                  <a:lnTo>
                    <a:pt x="186" y="8"/>
                  </a:lnTo>
                  <a:lnTo>
                    <a:pt x="111" y="8"/>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0"/>
            <p:cNvSpPr>
              <a:spLocks/>
            </p:cNvSpPr>
            <p:nvPr/>
          </p:nvSpPr>
          <p:spPr bwMode="auto">
            <a:xfrm>
              <a:off x="1729550" y="3727196"/>
              <a:ext cx="402565" cy="268377"/>
            </a:xfrm>
            <a:custGeom>
              <a:avLst/>
              <a:gdLst>
                <a:gd name="T0" fmla="*/ 67 w 80"/>
                <a:gd name="T1" fmla="*/ 53 h 53"/>
                <a:gd name="T2" fmla="*/ 74 w 80"/>
                <a:gd name="T3" fmla="*/ 43 h 53"/>
                <a:gd name="T4" fmla="*/ 40 w 80"/>
                <a:gd name="T5" fmla="*/ 0 h 53"/>
                <a:gd name="T6" fmla="*/ 5 w 80"/>
                <a:gd name="T7" fmla="*/ 43 h 53"/>
                <a:gd name="T8" fmla="*/ 12 w 80"/>
                <a:gd name="T9" fmla="*/ 53 h 53"/>
                <a:gd name="T10" fmla="*/ 17 w 80"/>
                <a:gd name="T11" fmla="*/ 27 h 53"/>
                <a:gd name="T12" fmla="*/ 54 w 80"/>
                <a:gd name="T13" fmla="*/ 41 h 53"/>
                <a:gd name="T14" fmla="*/ 49 w 80"/>
                <a:gd name="T15" fmla="*/ 28 h 53"/>
                <a:gd name="T16" fmla="*/ 67 w 8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3">
                  <a:moveTo>
                    <a:pt x="67" y="53"/>
                  </a:moveTo>
                  <a:cubicBezTo>
                    <a:pt x="67" y="47"/>
                    <a:pt x="68" y="43"/>
                    <a:pt x="74" y="43"/>
                  </a:cubicBezTo>
                  <a:cubicBezTo>
                    <a:pt x="80" y="14"/>
                    <a:pt x="73" y="0"/>
                    <a:pt x="40" y="0"/>
                  </a:cubicBezTo>
                  <a:cubicBezTo>
                    <a:pt x="6" y="0"/>
                    <a:pt x="0" y="14"/>
                    <a:pt x="5" y="43"/>
                  </a:cubicBezTo>
                  <a:cubicBezTo>
                    <a:pt x="11" y="43"/>
                    <a:pt x="12" y="47"/>
                    <a:pt x="12" y="53"/>
                  </a:cubicBezTo>
                  <a:cubicBezTo>
                    <a:pt x="14" y="43"/>
                    <a:pt x="15" y="38"/>
                    <a:pt x="17" y="27"/>
                  </a:cubicBezTo>
                  <a:cubicBezTo>
                    <a:pt x="22" y="34"/>
                    <a:pt x="40" y="41"/>
                    <a:pt x="54" y="41"/>
                  </a:cubicBezTo>
                  <a:cubicBezTo>
                    <a:pt x="51" y="36"/>
                    <a:pt x="50" y="34"/>
                    <a:pt x="49" y="28"/>
                  </a:cubicBezTo>
                  <a:cubicBezTo>
                    <a:pt x="57" y="37"/>
                    <a:pt x="59" y="39"/>
                    <a:pt x="67" y="53"/>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1"/>
            <p:cNvSpPr>
              <a:spLocks/>
            </p:cNvSpPr>
            <p:nvPr/>
          </p:nvSpPr>
          <p:spPr bwMode="auto">
            <a:xfrm>
              <a:off x="1723160" y="3652647"/>
              <a:ext cx="408955" cy="181048"/>
            </a:xfrm>
            <a:custGeom>
              <a:avLst/>
              <a:gdLst>
                <a:gd name="T0" fmla="*/ 81 w 81"/>
                <a:gd name="T1" fmla="*/ 36 h 36"/>
                <a:gd name="T2" fmla="*/ 41 w 81"/>
                <a:gd name="T3" fmla="*/ 0 h 36"/>
                <a:gd name="T4" fmla="*/ 0 w 81"/>
                <a:gd name="T5" fmla="*/ 36 h 36"/>
                <a:gd name="T6" fmla="*/ 41 w 81"/>
                <a:gd name="T7" fmla="*/ 28 h 36"/>
                <a:gd name="T8" fmla="*/ 81 w 81"/>
                <a:gd name="T9" fmla="*/ 36 h 36"/>
              </a:gdLst>
              <a:ahLst/>
              <a:cxnLst>
                <a:cxn ang="0">
                  <a:pos x="T0" y="T1"/>
                </a:cxn>
                <a:cxn ang="0">
                  <a:pos x="T2" y="T3"/>
                </a:cxn>
                <a:cxn ang="0">
                  <a:pos x="T4" y="T5"/>
                </a:cxn>
                <a:cxn ang="0">
                  <a:pos x="T6" y="T7"/>
                </a:cxn>
                <a:cxn ang="0">
                  <a:pos x="T8" y="T9"/>
                </a:cxn>
              </a:cxnLst>
              <a:rect l="0" t="0" r="r" b="b"/>
              <a:pathLst>
                <a:path w="81" h="36">
                  <a:moveTo>
                    <a:pt x="81" y="36"/>
                  </a:moveTo>
                  <a:cubicBezTo>
                    <a:pt x="78" y="11"/>
                    <a:pt x="66" y="0"/>
                    <a:pt x="41" y="0"/>
                  </a:cubicBezTo>
                  <a:cubicBezTo>
                    <a:pt x="16" y="0"/>
                    <a:pt x="3" y="10"/>
                    <a:pt x="0" y="36"/>
                  </a:cubicBezTo>
                  <a:cubicBezTo>
                    <a:pt x="10" y="31"/>
                    <a:pt x="24" y="28"/>
                    <a:pt x="41" y="28"/>
                  </a:cubicBezTo>
                  <a:cubicBezTo>
                    <a:pt x="57" y="28"/>
                    <a:pt x="71" y="31"/>
                    <a:pt x="81" y="36"/>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262"/>
            <p:cNvSpPr>
              <a:spLocks noChangeArrowheads="1"/>
            </p:cNvSpPr>
            <p:nvPr/>
          </p:nvSpPr>
          <p:spPr bwMode="auto">
            <a:xfrm>
              <a:off x="1855219" y="3686727"/>
              <a:ext cx="144838" cy="106499"/>
            </a:xfrm>
            <a:prstGeom prst="ellipse">
              <a:avLst/>
            </a:pr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3"/>
            <p:cNvSpPr>
              <a:spLocks/>
            </p:cNvSpPr>
            <p:nvPr/>
          </p:nvSpPr>
          <p:spPr bwMode="auto">
            <a:xfrm>
              <a:off x="1682691" y="3737846"/>
              <a:ext cx="489894" cy="217257"/>
            </a:xfrm>
            <a:custGeom>
              <a:avLst/>
              <a:gdLst>
                <a:gd name="T0" fmla="*/ 49 w 97"/>
                <a:gd name="T1" fmla="*/ 0 h 43"/>
                <a:gd name="T2" fmla="*/ 97 w 97"/>
                <a:gd name="T3" fmla="*/ 26 h 43"/>
                <a:gd name="T4" fmla="*/ 85 w 97"/>
                <a:gd name="T5" fmla="*/ 43 h 43"/>
                <a:gd name="T6" fmla="*/ 83 w 97"/>
                <a:gd name="T7" fmla="*/ 41 h 43"/>
                <a:gd name="T8" fmla="*/ 49 w 97"/>
                <a:gd name="T9" fmla="*/ 20 h 43"/>
                <a:gd name="T10" fmla="*/ 14 w 97"/>
                <a:gd name="T11" fmla="*/ 41 h 43"/>
                <a:gd name="T12" fmla="*/ 12 w 97"/>
                <a:gd name="T13" fmla="*/ 43 h 43"/>
                <a:gd name="T14" fmla="*/ 0 w 97"/>
                <a:gd name="T15" fmla="*/ 26 h 43"/>
                <a:gd name="T16" fmla="*/ 49 w 97"/>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3">
                  <a:moveTo>
                    <a:pt x="49" y="0"/>
                  </a:moveTo>
                  <a:cubicBezTo>
                    <a:pt x="76" y="0"/>
                    <a:pt x="97" y="12"/>
                    <a:pt x="97" y="26"/>
                  </a:cubicBezTo>
                  <a:cubicBezTo>
                    <a:pt x="97" y="33"/>
                    <a:pt x="93" y="39"/>
                    <a:pt x="85" y="43"/>
                  </a:cubicBezTo>
                  <a:cubicBezTo>
                    <a:pt x="84" y="42"/>
                    <a:pt x="84" y="41"/>
                    <a:pt x="83" y="41"/>
                  </a:cubicBezTo>
                  <a:cubicBezTo>
                    <a:pt x="85" y="12"/>
                    <a:pt x="75" y="20"/>
                    <a:pt x="49" y="20"/>
                  </a:cubicBezTo>
                  <a:cubicBezTo>
                    <a:pt x="25" y="20"/>
                    <a:pt x="9" y="11"/>
                    <a:pt x="14" y="41"/>
                  </a:cubicBezTo>
                  <a:cubicBezTo>
                    <a:pt x="13" y="41"/>
                    <a:pt x="13" y="42"/>
                    <a:pt x="12" y="43"/>
                  </a:cubicBezTo>
                  <a:cubicBezTo>
                    <a:pt x="4" y="39"/>
                    <a:pt x="0" y="33"/>
                    <a:pt x="0" y="26"/>
                  </a:cubicBezTo>
                  <a:cubicBezTo>
                    <a:pt x="0" y="12"/>
                    <a:pt x="22" y="0"/>
                    <a:pt x="49" y="0"/>
                  </a:cubicBezTo>
                  <a:close/>
                </a:path>
              </a:pathLst>
            </a:custGeom>
            <a:solidFill>
              <a:srgbClr val="97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4"/>
            <p:cNvSpPr>
              <a:spLocks/>
            </p:cNvSpPr>
            <p:nvPr/>
          </p:nvSpPr>
          <p:spPr bwMode="auto">
            <a:xfrm>
              <a:off x="1693341" y="3752756"/>
              <a:ext cx="468595" cy="195958"/>
            </a:xfrm>
            <a:custGeom>
              <a:avLst/>
              <a:gdLst>
                <a:gd name="T0" fmla="*/ 47 w 93"/>
                <a:gd name="T1" fmla="*/ 0 h 39"/>
                <a:gd name="T2" fmla="*/ 93 w 93"/>
                <a:gd name="T3" fmla="*/ 24 h 39"/>
                <a:gd name="T4" fmla="*/ 82 w 93"/>
                <a:gd name="T5" fmla="*/ 39 h 39"/>
                <a:gd name="T6" fmla="*/ 81 w 93"/>
                <a:gd name="T7" fmla="*/ 38 h 39"/>
                <a:gd name="T8" fmla="*/ 47 w 93"/>
                <a:gd name="T9" fmla="*/ 17 h 39"/>
                <a:gd name="T10" fmla="*/ 12 w 93"/>
                <a:gd name="T11" fmla="*/ 38 h 39"/>
                <a:gd name="T12" fmla="*/ 11 w 93"/>
                <a:gd name="T13" fmla="*/ 39 h 39"/>
                <a:gd name="T14" fmla="*/ 0 w 93"/>
                <a:gd name="T15" fmla="*/ 24 h 39"/>
                <a:gd name="T16" fmla="*/ 47 w 9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9">
                  <a:moveTo>
                    <a:pt x="47" y="0"/>
                  </a:moveTo>
                  <a:cubicBezTo>
                    <a:pt x="72" y="0"/>
                    <a:pt x="93" y="10"/>
                    <a:pt x="93" y="24"/>
                  </a:cubicBezTo>
                  <a:cubicBezTo>
                    <a:pt x="93" y="30"/>
                    <a:pt x="89" y="35"/>
                    <a:pt x="82" y="39"/>
                  </a:cubicBezTo>
                  <a:cubicBezTo>
                    <a:pt x="82" y="38"/>
                    <a:pt x="82" y="38"/>
                    <a:pt x="81" y="38"/>
                  </a:cubicBezTo>
                  <a:cubicBezTo>
                    <a:pt x="83" y="9"/>
                    <a:pt x="73" y="17"/>
                    <a:pt x="47" y="17"/>
                  </a:cubicBezTo>
                  <a:cubicBezTo>
                    <a:pt x="23" y="17"/>
                    <a:pt x="7" y="8"/>
                    <a:pt x="12" y="38"/>
                  </a:cubicBezTo>
                  <a:cubicBezTo>
                    <a:pt x="12" y="38"/>
                    <a:pt x="11" y="38"/>
                    <a:pt x="11" y="39"/>
                  </a:cubicBezTo>
                  <a:cubicBezTo>
                    <a:pt x="4" y="35"/>
                    <a:pt x="0" y="30"/>
                    <a:pt x="0" y="24"/>
                  </a:cubicBezTo>
                  <a:cubicBezTo>
                    <a:pt x="0" y="10"/>
                    <a:pt x="21" y="0"/>
                    <a:pt x="47" y="0"/>
                  </a:cubicBezTo>
                  <a:close/>
                </a:path>
              </a:pathLst>
            </a:custGeom>
            <a:solidFill>
              <a:srgbClr val="C73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文本框 66"/>
          <p:cNvSpPr txBox="1"/>
          <p:nvPr/>
        </p:nvSpPr>
        <p:spPr>
          <a:xfrm>
            <a:off x="8828850" y="1035600"/>
            <a:ext cx="1074009"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菜鸟</a:t>
            </a:r>
            <a:r>
              <a:rPr lang="en-US" altLang="zh-CN" sz="1600" b="1" dirty="0" smtClean="0">
                <a:latin typeface="微软雅黑" panose="020B0503020204020204" pitchFamily="34" charset="-122"/>
                <a:ea typeface="微软雅黑" panose="020B0503020204020204" pitchFamily="34" charset="-122"/>
              </a:rPr>
              <a:t>CP</a:t>
            </a:r>
            <a:endParaRPr lang="zh-CN" altLang="en-US" sz="1600" b="1"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9945783" y="2148513"/>
            <a:ext cx="1775461" cy="1919002"/>
            <a:chOff x="1136659" y="2915888"/>
            <a:chExt cx="2667000" cy="3771900"/>
          </a:xfrm>
        </p:grpSpPr>
        <p:pic>
          <p:nvPicPr>
            <p:cNvPr id="71" name="图片 70"/>
            <p:cNvPicPr>
              <a:picLocks noChangeAspect="1"/>
            </p:cNvPicPr>
            <p:nvPr/>
          </p:nvPicPr>
          <p:blipFill>
            <a:blip r:embed="rId5"/>
            <a:stretch>
              <a:fillRect/>
            </a:stretch>
          </p:blipFill>
          <p:spPr>
            <a:xfrm>
              <a:off x="1136659" y="2915888"/>
              <a:ext cx="2667000" cy="3771900"/>
            </a:xfrm>
            <a:prstGeom prst="rect">
              <a:avLst/>
            </a:prstGeom>
          </p:spPr>
        </p:pic>
        <p:sp>
          <p:nvSpPr>
            <p:cNvPr id="72" name="矩形 71"/>
            <p:cNvSpPr/>
            <p:nvPr/>
          </p:nvSpPr>
          <p:spPr>
            <a:xfrm>
              <a:off x="1739900" y="4279900"/>
              <a:ext cx="330200" cy="292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5064127" y="3524527"/>
            <a:ext cx="924099" cy="943417"/>
            <a:chOff x="1412184" y="3550408"/>
            <a:chExt cx="1030908" cy="1035168"/>
          </a:xfrm>
        </p:grpSpPr>
        <p:sp>
          <p:nvSpPr>
            <p:cNvPr id="74" name="Oval 252"/>
            <p:cNvSpPr>
              <a:spLocks noChangeArrowheads="1"/>
            </p:cNvSpPr>
            <p:nvPr/>
          </p:nvSpPr>
          <p:spPr bwMode="auto">
            <a:xfrm>
              <a:off x="1412184" y="3550408"/>
              <a:ext cx="1030908" cy="1035168"/>
            </a:xfrm>
            <a:prstGeom prst="ellipse">
              <a:avLst/>
            </a:prstGeom>
            <a:solidFill>
              <a:srgbClr val="8EC2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53"/>
            <p:cNvSpPr>
              <a:spLocks/>
            </p:cNvSpPr>
            <p:nvPr/>
          </p:nvSpPr>
          <p:spPr bwMode="auto">
            <a:xfrm>
              <a:off x="1940418" y="3716546"/>
              <a:ext cx="479244" cy="869030"/>
            </a:xfrm>
            <a:custGeom>
              <a:avLst/>
              <a:gdLst>
                <a:gd name="T0" fmla="*/ 30 w 95"/>
                <a:gd name="T1" fmla="*/ 0 h 172"/>
                <a:gd name="T2" fmla="*/ 95 w 95"/>
                <a:gd name="T3" fmla="*/ 102 h 172"/>
                <a:gd name="T4" fmla="*/ 0 w 95"/>
                <a:gd name="T5" fmla="*/ 172 h 172"/>
                <a:gd name="T6" fmla="*/ 0 w 95"/>
                <a:gd name="T7" fmla="*/ 74 h 172"/>
                <a:gd name="T8" fmla="*/ 30 w 95"/>
                <a:gd name="T9" fmla="*/ 0 h 172"/>
              </a:gdLst>
              <a:ahLst/>
              <a:cxnLst>
                <a:cxn ang="0">
                  <a:pos x="T0" y="T1"/>
                </a:cxn>
                <a:cxn ang="0">
                  <a:pos x="T2" y="T3"/>
                </a:cxn>
                <a:cxn ang="0">
                  <a:pos x="T4" y="T5"/>
                </a:cxn>
                <a:cxn ang="0">
                  <a:pos x="T6" y="T7"/>
                </a:cxn>
                <a:cxn ang="0">
                  <a:pos x="T8" y="T9"/>
                </a:cxn>
              </a:cxnLst>
              <a:rect l="0" t="0" r="r" b="b"/>
              <a:pathLst>
                <a:path w="95" h="172">
                  <a:moveTo>
                    <a:pt x="30" y="0"/>
                  </a:moveTo>
                  <a:cubicBezTo>
                    <a:pt x="95" y="102"/>
                    <a:pt x="95" y="102"/>
                    <a:pt x="95" y="102"/>
                  </a:cubicBezTo>
                  <a:cubicBezTo>
                    <a:pt x="82" y="142"/>
                    <a:pt x="44" y="171"/>
                    <a:pt x="0" y="172"/>
                  </a:cubicBezTo>
                  <a:cubicBezTo>
                    <a:pt x="0" y="74"/>
                    <a:pt x="0" y="74"/>
                    <a:pt x="0" y="74"/>
                  </a:cubicBezTo>
                  <a:cubicBezTo>
                    <a:pt x="30" y="0"/>
                    <a:pt x="30" y="0"/>
                    <a:pt x="30" y="0"/>
                  </a:cubicBezTo>
                  <a:close/>
                </a:path>
              </a:pathLst>
            </a:custGeom>
            <a:solidFill>
              <a:srgbClr val="709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4"/>
            <p:cNvSpPr>
              <a:spLocks/>
            </p:cNvSpPr>
            <p:nvPr/>
          </p:nvSpPr>
          <p:spPr bwMode="auto">
            <a:xfrm>
              <a:off x="1627311" y="4161711"/>
              <a:ext cx="604913" cy="357836"/>
            </a:xfrm>
            <a:custGeom>
              <a:avLst/>
              <a:gdLst>
                <a:gd name="T0" fmla="*/ 4 w 120"/>
                <a:gd name="T1" fmla="*/ 68 h 71"/>
                <a:gd name="T2" fmla="*/ 47 w 120"/>
                <a:gd name="T3" fmla="*/ 18 h 71"/>
                <a:gd name="T4" fmla="*/ 47 w 120"/>
                <a:gd name="T5" fmla="*/ 0 h 71"/>
                <a:gd name="T6" fmla="*/ 59 w 120"/>
                <a:gd name="T7" fmla="*/ 0 h 71"/>
                <a:gd name="T8" fmla="*/ 60 w 120"/>
                <a:gd name="T9" fmla="*/ 0 h 71"/>
                <a:gd name="T10" fmla="*/ 72 w 120"/>
                <a:gd name="T11" fmla="*/ 0 h 71"/>
                <a:gd name="T12" fmla="*/ 72 w 120"/>
                <a:gd name="T13" fmla="*/ 18 h 71"/>
                <a:gd name="T14" fmla="*/ 116 w 120"/>
                <a:gd name="T15" fmla="*/ 68 h 71"/>
                <a:gd name="T16" fmla="*/ 111 w 120"/>
                <a:gd name="T17" fmla="*/ 71 h 71"/>
                <a:gd name="T18" fmla="*/ 60 w 120"/>
                <a:gd name="T19" fmla="*/ 70 h 71"/>
                <a:gd name="T20" fmla="*/ 59 w 120"/>
                <a:gd name="T21" fmla="*/ 70 h 71"/>
                <a:gd name="T22" fmla="*/ 9 w 120"/>
                <a:gd name="T23" fmla="*/ 71 h 71"/>
                <a:gd name="T24" fmla="*/ 4 w 120"/>
                <a:gd name="T25"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
                  <a:moveTo>
                    <a:pt x="4" y="68"/>
                  </a:moveTo>
                  <a:cubicBezTo>
                    <a:pt x="4" y="45"/>
                    <a:pt x="0" y="22"/>
                    <a:pt x="47" y="18"/>
                  </a:cubicBezTo>
                  <a:cubicBezTo>
                    <a:pt x="47" y="17"/>
                    <a:pt x="47" y="2"/>
                    <a:pt x="47" y="0"/>
                  </a:cubicBezTo>
                  <a:cubicBezTo>
                    <a:pt x="59" y="0"/>
                    <a:pt x="59" y="0"/>
                    <a:pt x="59" y="0"/>
                  </a:cubicBezTo>
                  <a:cubicBezTo>
                    <a:pt x="60" y="0"/>
                    <a:pt x="60" y="0"/>
                    <a:pt x="60" y="0"/>
                  </a:cubicBezTo>
                  <a:cubicBezTo>
                    <a:pt x="72" y="0"/>
                    <a:pt x="72" y="0"/>
                    <a:pt x="72" y="0"/>
                  </a:cubicBezTo>
                  <a:cubicBezTo>
                    <a:pt x="72" y="2"/>
                    <a:pt x="72" y="17"/>
                    <a:pt x="72" y="18"/>
                  </a:cubicBezTo>
                  <a:cubicBezTo>
                    <a:pt x="120" y="22"/>
                    <a:pt x="115" y="45"/>
                    <a:pt x="116" y="68"/>
                  </a:cubicBezTo>
                  <a:cubicBezTo>
                    <a:pt x="114" y="69"/>
                    <a:pt x="112" y="70"/>
                    <a:pt x="111" y="71"/>
                  </a:cubicBezTo>
                  <a:cubicBezTo>
                    <a:pt x="60" y="70"/>
                    <a:pt x="60" y="70"/>
                    <a:pt x="60" y="70"/>
                  </a:cubicBezTo>
                  <a:cubicBezTo>
                    <a:pt x="59" y="70"/>
                    <a:pt x="59" y="70"/>
                    <a:pt x="59" y="70"/>
                  </a:cubicBezTo>
                  <a:cubicBezTo>
                    <a:pt x="9" y="71"/>
                    <a:pt x="9" y="71"/>
                    <a:pt x="9" y="71"/>
                  </a:cubicBezTo>
                  <a:cubicBezTo>
                    <a:pt x="7" y="70"/>
                    <a:pt x="5" y="69"/>
                    <a:pt x="4" y="68"/>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55"/>
            <p:cNvSpPr>
              <a:spLocks/>
            </p:cNvSpPr>
            <p:nvPr/>
          </p:nvSpPr>
          <p:spPr bwMode="auto">
            <a:xfrm>
              <a:off x="1863739" y="4165971"/>
              <a:ext cx="127799" cy="51119"/>
            </a:xfrm>
            <a:custGeom>
              <a:avLst/>
              <a:gdLst>
                <a:gd name="T0" fmla="*/ 25 w 25"/>
                <a:gd name="T1" fmla="*/ 0 h 10"/>
                <a:gd name="T2" fmla="*/ 0 w 25"/>
                <a:gd name="T3" fmla="*/ 0 h 10"/>
                <a:gd name="T4" fmla="*/ 25 w 25"/>
                <a:gd name="T5" fmla="*/ 0 h 10"/>
              </a:gdLst>
              <a:ahLst/>
              <a:cxnLst>
                <a:cxn ang="0">
                  <a:pos x="T0" y="T1"/>
                </a:cxn>
                <a:cxn ang="0">
                  <a:pos x="T2" y="T3"/>
                </a:cxn>
                <a:cxn ang="0">
                  <a:pos x="T4" y="T5"/>
                </a:cxn>
              </a:cxnLst>
              <a:rect l="0" t="0" r="r" b="b"/>
              <a:pathLst>
                <a:path w="25" h="10">
                  <a:moveTo>
                    <a:pt x="25" y="0"/>
                  </a:moveTo>
                  <a:cubicBezTo>
                    <a:pt x="0" y="0"/>
                    <a:pt x="0" y="0"/>
                    <a:pt x="0" y="0"/>
                  </a:cubicBezTo>
                  <a:cubicBezTo>
                    <a:pt x="3" y="10"/>
                    <a:pt x="22" y="10"/>
                    <a:pt x="25" y="0"/>
                  </a:cubicBezTo>
                  <a:close/>
                </a:path>
              </a:pathLst>
            </a:custGeom>
            <a:solidFill>
              <a:srgbClr val="BD9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56"/>
            <p:cNvSpPr>
              <a:spLocks/>
            </p:cNvSpPr>
            <p:nvPr/>
          </p:nvSpPr>
          <p:spPr bwMode="auto">
            <a:xfrm>
              <a:off x="1733810" y="3727196"/>
              <a:ext cx="387655" cy="460075"/>
            </a:xfrm>
            <a:custGeom>
              <a:avLst/>
              <a:gdLst>
                <a:gd name="T0" fmla="*/ 4 w 77"/>
                <a:gd name="T1" fmla="*/ 43 h 91"/>
                <a:gd name="T2" fmla="*/ 8 w 77"/>
                <a:gd name="T3" fmla="*/ 68 h 91"/>
                <a:gd name="T4" fmla="*/ 39 w 77"/>
                <a:gd name="T5" fmla="*/ 91 h 91"/>
                <a:gd name="T6" fmla="*/ 70 w 77"/>
                <a:gd name="T7" fmla="*/ 68 h 91"/>
                <a:gd name="T8" fmla="*/ 73 w 77"/>
                <a:gd name="T9" fmla="*/ 43 h 91"/>
                <a:gd name="T10" fmla="*/ 39 w 77"/>
                <a:gd name="T11" fmla="*/ 0 h 91"/>
                <a:gd name="T12" fmla="*/ 4 w 77"/>
                <a:gd name="T13" fmla="*/ 43 h 91"/>
              </a:gdLst>
              <a:ahLst/>
              <a:cxnLst>
                <a:cxn ang="0">
                  <a:pos x="T0" y="T1"/>
                </a:cxn>
                <a:cxn ang="0">
                  <a:pos x="T2" y="T3"/>
                </a:cxn>
                <a:cxn ang="0">
                  <a:pos x="T4" y="T5"/>
                </a:cxn>
                <a:cxn ang="0">
                  <a:pos x="T6" y="T7"/>
                </a:cxn>
                <a:cxn ang="0">
                  <a:pos x="T8" y="T9"/>
                </a:cxn>
                <a:cxn ang="0">
                  <a:pos x="T10" y="T11"/>
                </a:cxn>
                <a:cxn ang="0">
                  <a:pos x="T12" y="T13"/>
                </a:cxn>
              </a:cxnLst>
              <a:rect l="0" t="0" r="r" b="b"/>
              <a:pathLst>
                <a:path w="77" h="91">
                  <a:moveTo>
                    <a:pt x="4" y="43"/>
                  </a:moveTo>
                  <a:cubicBezTo>
                    <a:pt x="0" y="43"/>
                    <a:pt x="1" y="67"/>
                    <a:pt x="8" y="68"/>
                  </a:cubicBezTo>
                  <a:cubicBezTo>
                    <a:pt x="13" y="80"/>
                    <a:pt x="24" y="91"/>
                    <a:pt x="39" y="91"/>
                  </a:cubicBezTo>
                  <a:cubicBezTo>
                    <a:pt x="53" y="91"/>
                    <a:pt x="64" y="80"/>
                    <a:pt x="70" y="68"/>
                  </a:cubicBezTo>
                  <a:cubicBezTo>
                    <a:pt x="76" y="68"/>
                    <a:pt x="77" y="43"/>
                    <a:pt x="73" y="43"/>
                  </a:cubicBezTo>
                  <a:cubicBezTo>
                    <a:pt x="75" y="17"/>
                    <a:pt x="74" y="0"/>
                    <a:pt x="39" y="0"/>
                  </a:cubicBezTo>
                  <a:cubicBezTo>
                    <a:pt x="4" y="0"/>
                    <a:pt x="2" y="16"/>
                    <a:pt x="4" y="43"/>
                  </a:cubicBezTo>
                  <a:close/>
                </a:path>
              </a:pathLst>
            </a:custGeom>
            <a:solidFill>
              <a:srgbClr val="F5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57"/>
            <p:cNvSpPr>
              <a:spLocks/>
            </p:cNvSpPr>
            <p:nvPr/>
          </p:nvSpPr>
          <p:spPr bwMode="auto">
            <a:xfrm>
              <a:off x="1623052" y="4206440"/>
              <a:ext cx="613433" cy="379136"/>
            </a:xfrm>
            <a:custGeom>
              <a:avLst/>
              <a:gdLst>
                <a:gd name="T0" fmla="*/ 5 w 122"/>
                <a:gd name="T1" fmla="*/ 59 h 75"/>
                <a:gd name="T2" fmla="*/ 48 w 122"/>
                <a:gd name="T3" fmla="*/ 9 h 75"/>
                <a:gd name="T4" fmla="*/ 48 w 122"/>
                <a:gd name="T5" fmla="*/ 0 h 75"/>
                <a:gd name="T6" fmla="*/ 73 w 122"/>
                <a:gd name="T7" fmla="*/ 0 h 75"/>
                <a:gd name="T8" fmla="*/ 73 w 122"/>
                <a:gd name="T9" fmla="*/ 9 h 75"/>
                <a:gd name="T10" fmla="*/ 117 w 122"/>
                <a:gd name="T11" fmla="*/ 59 h 75"/>
                <a:gd name="T12" fmla="*/ 61 w 122"/>
                <a:gd name="T13" fmla="*/ 75 h 75"/>
                <a:gd name="T14" fmla="*/ 5 w 122"/>
                <a:gd name="T15" fmla="*/ 5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5">
                  <a:moveTo>
                    <a:pt x="5" y="59"/>
                  </a:moveTo>
                  <a:cubicBezTo>
                    <a:pt x="0" y="20"/>
                    <a:pt x="17" y="13"/>
                    <a:pt x="48" y="9"/>
                  </a:cubicBezTo>
                  <a:cubicBezTo>
                    <a:pt x="48" y="9"/>
                    <a:pt x="48" y="4"/>
                    <a:pt x="48" y="0"/>
                  </a:cubicBezTo>
                  <a:cubicBezTo>
                    <a:pt x="56" y="2"/>
                    <a:pt x="64" y="3"/>
                    <a:pt x="73" y="0"/>
                  </a:cubicBezTo>
                  <a:cubicBezTo>
                    <a:pt x="73" y="4"/>
                    <a:pt x="73" y="9"/>
                    <a:pt x="73" y="9"/>
                  </a:cubicBezTo>
                  <a:cubicBezTo>
                    <a:pt x="104" y="13"/>
                    <a:pt x="122" y="20"/>
                    <a:pt x="117" y="59"/>
                  </a:cubicBezTo>
                  <a:cubicBezTo>
                    <a:pt x="101" y="69"/>
                    <a:pt x="81" y="75"/>
                    <a:pt x="61" y="75"/>
                  </a:cubicBezTo>
                  <a:cubicBezTo>
                    <a:pt x="40" y="75"/>
                    <a:pt x="21" y="69"/>
                    <a:pt x="5" y="59"/>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58"/>
            <p:cNvSpPr>
              <a:spLocks noEditPoints="1"/>
            </p:cNvSpPr>
            <p:nvPr/>
          </p:nvSpPr>
          <p:spPr bwMode="auto">
            <a:xfrm>
              <a:off x="1729550" y="4387488"/>
              <a:ext cx="396175" cy="46859"/>
            </a:xfrm>
            <a:custGeom>
              <a:avLst/>
              <a:gdLst>
                <a:gd name="T0" fmla="*/ 0 w 186"/>
                <a:gd name="T1" fmla="*/ 0 h 22"/>
                <a:gd name="T2" fmla="*/ 75 w 186"/>
                <a:gd name="T3" fmla="*/ 0 h 22"/>
                <a:gd name="T4" fmla="*/ 75 w 186"/>
                <a:gd name="T5" fmla="*/ 22 h 22"/>
                <a:gd name="T6" fmla="*/ 0 w 186"/>
                <a:gd name="T7" fmla="*/ 22 h 22"/>
                <a:gd name="T8" fmla="*/ 0 w 186"/>
                <a:gd name="T9" fmla="*/ 0 h 22"/>
                <a:gd name="T10" fmla="*/ 0 w 186"/>
                <a:gd name="T11" fmla="*/ 0 h 22"/>
                <a:gd name="T12" fmla="*/ 111 w 186"/>
                <a:gd name="T13" fmla="*/ 0 h 22"/>
                <a:gd name="T14" fmla="*/ 186 w 186"/>
                <a:gd name="T15" fmla="*/ 0 h 22"/>
                <a:gd name="T16" fmla="*/ 186 w 186"/>
                <a:gd name="T17" fmla="*/ 22 h 22"/>
                <a:gd name="T18" fmla="*/ 111 w 186"/>
                <a:gd name="T19" fmla="*/ 22 h 22"/>
                <a:gd name="T20" fmla="*/ 111 w 186"/>
                <a:gd name="T21" fmla="*/ 0 h 22"/>
                <a:gd name="T22" fmla="*/ 111 w 18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2">
                  <a:moveTo>
                    <a:pt x="0" y="0"/>
                  </a:moveTo>
                  <a:lnTo>
                    <a:pt x="75" y="0"/>
                  </a:lnTo>
                  <a:lnTo>
                    <a:pt x="75" y="22"/>
                  </a:lnTo>
                  <a:lnTo>
                    <a:pt x="0" y="22"/>
                  </a:lnTo>
                  <a:lnTo>
                    <a:pt x="0" y="0"/>
                  </a:lnTo>
                  <a:lnTo>
                    <a:pt x="0" y="0"/>
                  </a:lnTo>
                  <a:close/>
                  <a:moveTo>
                    <a:pt x="111" y="0"/>
                  </a:moveTo>
                  <a:lnTo>
                    <a:pt x="186" y="0"/>
                  </a:lnTo>
                  <a:lnTo>
                    <a:pt x="186" y="22"/>
                  </a:lnTo>
                  <a:lnTo>
                    <a:pt x="111" y="22"/>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59"/>
            <p:cNvSpPr>
              <a:spLocks noEditPoints="1"/>
            </p:cNvSpPr>
            <p:nvPr/>
          </p:nvSpPr>
          <p:spPr bwMode="auto">
            <a:xfrm>
              <a:off x="1729550" y="4347019"/>
              <a:ext cx="396175" cy="17040"/>
            </a:xfrm>
            <a:custGeom>
              <a:avLst/>
              <a:gdLst>
                <a:gd name="T0" fmla="*/ 0 w 186"/>
                <a:gd name="T1" fmla="*/ 0 h 8"/>
                <a:gd name="T2" fmla="*/ 75 w 186"/>
                <a:gd name="T3" fmla="*/ 0 h 8"/>
                <a:gd name="T4" fmla="*/ 75 w 186"/>
                <a:gd name="T5" fmla="*/ 8 h 8"/>
                <a:gd name="T6" fmla="*/ 0 w 186"/>
                <a:gd name="T7" fmla="*/ 8 h 8"/>
                <a:gd name="T8" fmla="*/ 0 w 186"/>
                <a:gd name="T9" fmla="*/ 0 h 8"/>
                <a:gd name="T10" fmla="*/ 0 w 186"/>
                <a:gd name="T11" fmla="*/ 0 h 8"/>
                <a:gd name="T12" fmla="*/ 111 w 186"/>
                <a:gd name="T13" fmla="*/ 0 h 8"/>
                <a:gd name="T14" fmla="*/ 186 w 186"/>
                <a:gd name="T15" fmla="*/ 0 h 8"/>
                <a:gd name="T16" fmla="*/ 186 w 186"/>
                <a:gd name="T17" fmla="*/ 8 h 8"/>
                <a:gd name="T18" fmla="*/ 111 w 186"/>
                <a:gd name="T19" fmla="*/ 8 h 8"/>
                <a:gd name="T20" fmla="*/ 111 w 186"/>
                <a:gd name="T21" fmla="*/ 0 h 8"/>
                <a:gd name="T22" fmla="*/ 111 w 18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8">
                  <a:moveTo>
                    <a:pt x="0" y="0"/>
                  </a:moveTo>
                  <a:lnTo>
                    <a:pt x="75" y="0"/>
                  </a:lnTo>
                  <a:lnTo>
                    <a:pt x="75" y="8"/>
                  </a:lnTo>
                  <a:lnTo>
                    <a:pt x="0" y="8"/>
                  </a:lnTo>
                  <a:lnTo>
                    <a:pt x="0" y="0"/>
                  </a:lnTo>
                  <a:lnTo>
                    <a:pt x="0" y="0"/>
                  </a:lnTo>
                  <a:close/>
                  <a:moveTo>
                    <a:pt x="111" y="0"/>
                  </a:moveTo>
                  <a:lnTo>
                    <a:pt x="186" y="0"/>
                  </a:lnTo>
                  <a:lnTo>
                    <a:pt x="186" y="8"/>
                  </a:lnTo>
                  <a:lnTo>
                    <a:pt x="111" y="8"/>
                  </a:lnTo>
                  <a:lnTo>
                    <a:pt x="111" y="0"/>
                  </a:lnTo>
                  <a:lnTo>
                    <a:pt x="111" y="0"/>
                  </a:lnTo>
                  <a:close/>
                </a:path>
              </a:pathLst>
            </a:cu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0"/>
            <p:cNvSpPr>
              <a:spLocks/>
            </p:cNvSpPr>
            <p:nvPr/>
          </p:nvSpPr>
          <p:spPr bwMode="auto">
            <a:xfrm>
              <a:off x="1729550" y="3727196"/>
              <a:ext cx="402565" cy="268377"/>
            </a:xfrm>
            <a:custGeom>
              <a:avLst/>
              <a:gdLst>
                <a:gd name="T0" fmla="*/ 67 w 80"/>
                <a:gd name="T1" fmla="*/ 53 h 53"/>
                <a:gd name="T2" fmla="*/ 74 w 80"/>
                <a:gd name="T3" fmla="*/ 43 h 53"/>
                <a:gd name="T4" fmla="*/ 40 w 80"/>
                <a:gd name="T5" fmla="*/ 0 h 53"/>
                <a:gd name="T6" fmla="*/ 5 w 80"/>
                <a:gd name="T7" fmla="*/ 43 h 53"/>
                <a:gd name="T8" fmla="*/ 12 w 80"/>
                <a:gd name="T9" fmla="*/ 53 h 53"/>
                <a:gd name="T10" fmla="*/ 17 w 80"/>
                <a:gd name="T11" fmla="*/ 27 h 53"/>
                <a:gd name="T12" fmla="*/ 54 w 80"/>
                <a:gd name="T13" fmla="*/ 41 h 53"/>
                <a:gd name="T14" fmla="*/ 49 w 80"/>
                <a:gd name="T15" fmla="*/ 28 h 53"/>
                <a:gd name="T16" fmla="*/ 67 w 8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3">
                  <a:moveTo>
                    <a:pt x="67" y="53"/>
                  </a:moveTo>
                  <a:cubicBezTo>
                    <a:pt x="67" y="47"/>
                    <a:pt x="68" y="43"/>
                    <a:pt x="74" y="43"/>
                  </a:cubicBezTo>
                  <a:cubicBezTo>
                    <a:pt x="80" y="14"/>
                    <a:pt x="73" y="0"/>
                    <a:pt x="40" y="0"/>
                  </a:cubicBezTo>
                  <a:cubicBezTo>
                    <a:pt x="6" y="0"/>
                    <a:pt x="0" y="14"/>
                    <a:pt x="5" y="43"/>
                  </a:cubicBezTo>
                  <a:cubicBezTo>
                    <a:pt x="11" y="43"/>
                    <a:pt x="12" y="47"/>
                    <a:pt x="12" y="53"/>
                  </a:cubicBezTo>
                  <a:cubicBezTo>
                    <a:pt x="14" y="43"/>
                    <a:pt x="15" y="38"/>
                    <a:pt x="17" y="27"/>
                  </a:cubicBezTo>
                  <a:cubicBezTo>
                    <a:pt x="22" y="34"/>
                    <a:pt x="40" y="41"/>
                    <a:pt x="54" y="41"/>
                  </a:cubicBezTo>
                  <a:cubicBezTo>
                    <a:pt x="51" y="36"/>
                    <a:pt x="50" y="34"/>
                    <a:pt x="49" y="28"/>
                  </a:cubicBezTo>
                  <a:cubicBezTo>
                    <a:pt x="57" y="37"/>
                    <a:pt x="59" y="39"/>
                    <a:pt x="67" y="53"/>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1"/>
            <p:cNvSpPr>
              <a:spLocks/>
            </p:cNvSpPr>
            <p:nvPr/>
          </p:nvSpPr>
          <p:spPr bwMode="auto">
            <a:xfrm>
              <a:off x="1723160" y="3652647"/>
              <a:ext cx="408955" cy="181048"/>
            </a:xfrm>
            <a:custGeom>
              <a:avLst/>
              <a:gdLst>
                <a:gd name="T0" fmla="*/ 81 w 81"/>
                <a:gd name="T1" fmla="*/ 36 h 36"/>
                <a:gd name="T2" fmla="*/ 41 w 81"/>
                <a:gd name="T3" fmla="*/ 0 h 36"/>
                <a:gd name="T4" fmla="*/ 0 w 81"/>
                <a:gd name="T5" fmla="*/ 36 h 36"/>
                <a:gd name="T6" fmla="*/ 41 w 81"/>
                <a:gd name="T7" fmla="*/ 28 h 36"/>
                <a:gd name="T8" fmla="*/ 81 w 81"/>
                <a:gd name="T9" fmla="*/ 36 h 36"/>
              </a:gdLst>
              <a:ahLst/>
              <a:cxnLst>
                <a:cxn ang="0">
                  <a:pos x="T0" y="T1"/>
                </a:cxn>
                <a:cxn ang="0">
                  <a:pos x="T2" y="T3"/>
                </a:cxn>
                <a:cxn ang="0">
                  <a:pos x="T4" y="T5"/>
                </a:cxn>
                <a:cxn ang="0">
                  <a:pos x="T6" y="T7"/>
                </a:cxn>
                <a:cxn ang="0">
                  <a:pos x="T8" y="T9"/>
                </a:cxn>
              </a:cxnLst>
              <a:rect l="0" t="0" r="r" b="b"/>
              <a:pathLst>
                <a:path w="81" h="36">
                  <a:moveTo>
                    <a:pt x="81" y="36"/>
                  </a:moveTo>
                  <a:cubicBezTo>
                    <a:pt x="78" y="11"/>
                    <a:pt x="66" y="0"/>
                    <a:pt x="41" y="0"/>
                  </a:cubicBezTo>
                  <a:cubicBezTo>
                    <a:pt x="16" y="0"/>
                    <a:pt x="3" y="10"/>
                    <a:pt x="0" y="36"/>
                  </a:cubicBezTo>
                  <a:cubicBezTo>
                    <a:pt x="10" y="31"/>
                    <a:pt x="24" y="28"/>
                    <a:pt x="41" y="28"/>
                  </a:cubicBezTo>
                  <a:cubicBezTo>
                    <a:pt x="57" y="28"/>
                    <a:pt x="71" y="31"/>
                    <a:pt x="81" y="36"/>
                  </a:cubicBezTo>
                  <a:close/>
                </a:path>
              </a:pathLst>
            </a:custGeom>
            <a:solidFill>
              <a:srgbClr val="ED3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62"/>
            <p:cNvSpPr>
              <a:spLocks noChangeArrowheads="1"/>
            </p:cNvSpPr>
            <p:nvPr/>
          </p:nvSpPr>
          <p:spPr bwMode="auto">
            <a:xfrm>
              <a:off x="1855219" y="3686727"/>
              <a:ext cx="144838" cy="106499"/>
            </a:xfrm>
            <a:prstGeom prst="ellipse">
              <a:avLst/>
            </a:prstGeom>
            <a:solidFill>
              <a:srgbClr val="F8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63"/>
            <p:cNvSpPr>
              <a:spLocks/>
            </p:cNvSpPr>
            <p:nvPr/>
          </p:nvSpPr>
          <p:spPr bwMode="auto">
            <a:xfrm>
              <a:off x="1682691" y="3737846"/>
              <a:ext cx="489894" cy="217257"/>
            </a:xfrm>
            <a:custGeom>
              <a:avLst/>
              <a:gdLst>
                <a:gd name="T0" fmla="*/ 49 w 97"/>
                <a:gd name="T1" fmla="*/ 0 h 43"/>
                <a:gd name="T2" fmla="*/ 97 w 97"/>
                <a:gd name="T3" fmla="*/ 26 h 43"/>
                <a:gd name="T4" fmla="*/ 85 w 97"/>
                <a:gd name="T5" fmla="*/ 43 h 43"/>
                <a:gd name="T6" fmla="*/ 83 w 97"/>
                <a:gd name="T7" fmla="*/ 41 h 43"/>
                <a:gd name="T8" fmla="*/ 49 w 97"/>
                <a:gd name="T9" fmla="*/ 20 h 43"/>
                <a:gd name="T10" fmla="*/ 14 w 97"/>
                <a:gd name="T11" fmla="*/ 41 h 43"/>
                <a:gd name="T12" fmla="*/ 12 w 97"/>
                <a:gd name="T13" fmla="*/ 43 h 43"/>
                <a:gd name="T14" fmla="*/ 0 w 97"/>
                <a:gd name="T15" fmla="*/ 26 h 43"/>
                <a:gd name="T16" fmla="*/ 49 w 97"/>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3">
                  <a:moveTo>
                    <a:pt x="49" y="0"/>
                  </a:moveTo>
                  <a:cubicBezTo>
                    <a:pt x="76" y="0"/>
                    <a:pt x="97" y="12"/>
                    <a:pt x="97" y="26"/>
                  </a:cubicBezTo>
                  <a:cubicBezTo>
                    <a:pt x="97" y="33"/>
                    <a:pt x="93" y="39"/>
                    <a:pt x="85" y="43"/>
                  </a:cubicBezTo>
                  <a:cubicBezTo>
                    <a:pt x="84" y="42"/>
                    <a:pt x="84" y="41"/>
                    <a:pt x="83" y="41"/>
                  </a:cubicBezTo>
                  <a:cubicBezTo>
                    <a:pt x="85" y="12"/>
                    <a:pt x="75" y="20"/>
                    <a:pt x="49" y="20"/>
                  </a:cubicBezTo>
                  <a:cubicBezTo>
                    <a:pt x="25" y="20"/>
                    <a:pt x="9" y="11"/>
                    <a:pt x="14" y="41"/>
                  </a:cubicBezTo>
                  <a:cubicBezTo>
                    <a:pt x="13" y="41"/>
                    <a:pt x="13" y="42"/>
                    <a:pt x="12" y="43"/>
                  </a:cubicBezTo>
                  <a:cubicBezTo>
                    <a:pt x="4" y="39"/>
                    <a:pt x="0" y="33"/>
                    <a:pt x="0" y="26"/>
                  </a:cubicBezTo>
                  <a:cubicBezTo>
                    <a:pt x="0" y="12"/>
                    <a:pt x="22" y="0"/>
                    <a:pt x="49" y="0"/>
                  </a:cubicBezTo>
                  <a:close/>
                </a:path>
              </a:pathLst>
            </a:custGeom>
            <a:solidFill>
              <a:srgbClr val="97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64"/>
            <p:cNvSpPr>
              <a:spLocks/>
            </p:cNvSpPr>
            <p:nvPr/>
          </p:nvSpPr>
          <p:spPr bwMode="auto">
            <a:xfrm>
              <a:off x="1693341" y="3752756"/>
              <a:ext cx="468595" cy="195958"/>
            </a:xfrm>
            <a:custGeom>
              <a:avLst/>
              <a:gdLst>
                <a:gd name="T0" fmla="*/ 47 w 93"/>
                <a:gd name="T1" fmla="*/ 0 h 39"/>
                <a:gd name="T2" fmla="*/ 93 w 93"/>
                <a:gd name="T3" fmla="*/ 24 h 39"/>
                <a:gd name="T4" fmla="*/ 82 w 93"/>
                <a:gd name="T5" fmla="*/ 39 h 39"/>
                <a:gd name="T6" fmla="*/ 81 w 93"/>
                <a:gd name="T7" fmla="*/ 38 h 39"/>
                <a:gd name="T8" fmla="*/ 47 w 93"/>
                <a:gd name="T9" fmla="*/ 17 h 39"/>
                <a:gd name="T10" fmla="*/ 12 w 93"/>
                <a:gd name="T11" fmla="*/ 38 h 39"/>
                <a:gd name="T12" fmla="*/ 11 w 93"/>
                <a:gd name="T13" fmla="*/ 39 h 39"/>
                <a:gd name="T14" fmla="*/ 0 w 93"/>
                <a:gd name="T15" fmla="*/ 24 h 39"/>
                <a:gd name="T16" fmla="*/ 47 w 9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9">
                  <a:moveTo>
                    <a:pt x="47" y="0"/>
                  </a:moveTo>
                  <a:cubicBezTo>
                    <a:pt x="72" y="0"/>
                    <a:pt x="93" y="10"/>
                    <a:pt x="93" y="24"/>
                  </a:cubicBezTo>
                  <a:cubicBezTo>
                    <a:pt x="93" y="30"/>
                    <a:pt x="89" y="35"/>
                    <a:pt x="82" y="39"/>
                  </a:cubicBezTo>
                  <a:cubicBezTo>
                    <a:pt x="82" y="38"/>
                    <a:pt x="82" y="38"/>
                    <a:pt x="81" y="38"/>
                  </a:cubicBezTo>
                  <a:cubicBezTo>
                    <a:pt x="83" y="9"/>
                    <a:pt x="73" y="17"/>
                    <a:pt x="47" y="17"/>
                  </a:cubicBezTo>
                  <a:cubicBezTo>
                    <a:pt x="23" y="17"/>
                    <a:pt x="7" y="8"/>
                    <a:pt x="12" y="38"/>
                  </a:cubicBezTo>
                  <a:cubicBezTo>
                    <a:pt x="12" y="38"/>
                    <a:pt x="11" y="38"/>
                    <a:pt x="11" y="39"/>
                  </a:cubicBezTo>
                  <a:cubicBezTo>
                    <a:pt x="4" y="35"/>
                    <a:pt x="0" y="30"/>
                    <a:pt x="0" y="24"/>
                  </a:cubicBezTo>
                  <a:cubicBezTo>
                    <a:pt x="0" y="10"/>
                    <a:pt x="21" y="0"/>
                    <a:pt x="47" y="0"/>
                  </a:cubicBezTo>
                  <a:close/>
                </a:path>
              </a:pathLst>
            </a:custGeom>
            <a:solidFill>
              <a:srgbClr val="C73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文本框 86"/>
          <p:cNvSpPr txBox="1"/>
          <p:nvPr/>
        </p:nvSpPr>
        <p:spPr>
          <a:xfrm>
            <a:off x="5073747" y="3239297"/>
            <a:ext cx="1074009"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菜鸟</a:t>
            </a:r>
            <a:r>
              <a:rPr lang="en-US" altLang="zh-CN" sz="1600" b="1" dirty="0" smtClean="0">
                <a:latin typeface="微软雅黑" panose="020B0503020204020204" pitchFamily="34" charset="-122"/>
                <a:ea typeface="微软雅黑" panose="020B0503020204020204" pitchFamily="34" charset="-122"/>
              </a:rPr>
              <a:t>CP</a:t>
            </a:r>
            <a:endParaRPr lang="zh-CN" altLang="en-US" sz="1600" b="1" dirty="0">
              <a:latin typeface="微软雅黑" panose="020B0503020204020204" pitchFamily="34" charset="-122"/>
              <a:ea typeface="微软雅黑" panose="020B0503020204020204" pitchFamily="34" charset="-122"/>
            </a:endParaRPr>
          </a:p>
        </p:txBody>
      </p:sp>
      <p:grpSp>
        <p:nvGrpSpPr>
          <p:cNvPr id="88" name="组合 87"/>
          <p:cNvGrpSpPr/>
          <p:nvPr/>
        </p:nvGrpSpPr>
        <p:grpSpPr>
          <a:xfrm>
            <a:off x="8862420" y="3432841"/>
            <a:ext cx="985050" cy="996583"/>
            <a:chOff x="10923996" y="391535"/>
            <a:chExt cx="1027588" cy="1032357"/>
          </a:xfrm>
        </p:grpSpPr>
        <p:sp>
          <p:nvSpPr>
            <p:cNvPr id="89"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5" name="文本框 104"/>
          <p:cNvSpPr txBox="1"/>
          <p:nvPr/>
        </p:nvSpPr>
        <p:spPr>
          <a:xfrm>
            <a:off x="9019833" y="3136364"/>
            <a:ext cx="744351" cy="369332"/>
          </a:xfrm>
          <a:prstGeom prst="rect">
            <a:avLst/>
          </a:prstGeom>
          <a:noFill/>
        </p:spPr>
        <p:txBody>
          <a:bodyPr wrap="square" rtlCol="0">
            <a:spAutoFit/>
          </a:bodyPr>
          <a:lstStyle/>
          <a:p>
            <a:r>
              <a:rPr lang="zh-CN" altLang="en-US" b="1" dirty="0"/>
              <a:t>商家</a:t>
            </a:r>
          </a:p>
        </p:txBody>
      </p:sp>
      <p:sp>
        <p:nvSpPr>
          <p:cNvPr id="107" name="文本框 106"/>
          <p:cNvSpPr txBox="1"/>
          <p:nvPr/>
        </p:nvSpPr>
        <p:spPr>
          <a:xfrm>
            <a:off x="9815472" y="1169277"/>
            <a:ext cx="2120817" cy="738664"/>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逆向工单：</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此单在配送中丢失，请协助处理，请知悉。</a:t>
            </a:r>
            <a:endParaRPr lang="zh-CN" altLang="en-US" sz="1400" dirty="0">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1237675" y="3395181"/>
            <a:ext cx="985050" cy="996583"/>
            <a:chOff x="10923996" y="391535"/>
            <a:chExt cx="1027588" cy="1032357"/>
          </a:xfrm>
        </p:grpSpPr>
        <p:sp>
          <p:nvSpPr>
            <p:cNvPr id="112"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文本框 127"/>
          <p:cNvSpPr txBox="1"/>
          <p:nvPr/>
        </p:nvSpPr>
        <p:spPr>
          <a:xfrm>
            <a:off x="1399468" y="3090703"/>
            <a:ext cx="744351" cy="369332"/>
          </a:xfrm>
          <a:prstGeom prst="rect">
            <a:avLst/>
          </a:prstGeom>
          <a:noFill/>
        </p:spPr>
        <p:txBody>
          <a:bodyPr wrap="square" rtlCol="0">
            <a:spAutoFit/>
          </a:bodyPr>
          <a:lstStyle/>
          <a:p>
            <a:r>
              <a:rPr lang="zh-CN" altLang="en-US" b="1" dirty="0"/>
              <a:t>商家</a:t>
            </a:r>
          </a:p>
        </p:txBody>
      </p:sp>
      <p:sp>
        <p:nvSpPr>
          <p:cNvPr id="129" name="右箭头 128"/>
          <p:cNvSpPr/>
          <p:nvPr/>
        </p:nvSpPr>
        <p:spPr>
          <a:xfrm rot="5400000">
            <a:off x="8925347" y="2582537"/>
            <a:ext cx="827459" cy="28173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右箭头 129"/>
          <p:cNvSpPr/>
          <p:nvPr/>
        </p:nvSpPr>
        <p:spPr>
          <a:xfrm rot="5400000">
            <a:off x="1296013" y="2607485"/>
            <a:ext cx="827459" cy="28173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2" name="图片 131"/>
          <p:cNvPicPr>
            <a:picLocks noChangeAspect="1"/>
          </p:cNvPicPr>
          <p:nvPr/>
        </p:nvPicPr>
        <p:blipFill>
          <a:blip r:embed="rId6"/>
          <a:stretch>
            <a:fillRect/>
          </a:stretch>
        </p:blipFill>
        <p:spPr>
          <a:xfrm>
            <a:off x="2276142" y="1033647"/>
            <a:ext cx="1255281" cy="1058593"/>
          </a:xfrm>
          <a:prstGeom prst="rect">
            <a:avLst/>
          </a:prstGeom>
        </p:spPr>
      </p:pic>
      <p:pic>
        <p:nvPicPr>
          <p:cNvPr id="133" name="Picture 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3454" y="2178983"/>
            <a:ext cx="1244411" cy="1115585"/>
          </a:xfrm>
          <a:prstGeom prst="rect">
            <a:avLst/>
          </a:prstGeom>
          <a:noFill/>
          <a:ln>
            <a:noFill/>
          </a:ln>
          <a:extLst/>
        </p:spPr>
      </p:pic>
      <p:sp>
        <p:nvSpPr>
          <p:cNvPr id="134" name="文本框 133"/>
          <p:cNvSpPr txBox="1"/>
          <p:nvPr/>
        </p:nvSpPr>
        <p:spPr>
          <a:xfrm>
            <a:off x="238653" y="1161224"/>
            <a:ext cx="1010936" cy="1169551"/>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收到包裹破损，里面</a:t>
            </a:r>
            <a:r>
              <a:rPr lang="en-US" altLang="zh-CN" sz="1400" dirty="0" smtClean="0">
                <a:latin typeface="微软雅黑" panose="020B0503020204020204" pitchFamily="34" charset="-122"/>
                <a:ea typeface="微软雅黑" panose="020B0503020204020204" pitchFamily="34" charset="-122"/>
              </a:rPr>
              <a:t>10</a:t>
            </a:r>
            <a:r>
              <a:rPr lang="zh-CN" altLang="en-US" sz="1400" dirty="0" smtClean="0">
                <a:latin typeface="微软雅黑" panose="020B0503020204020204" pitchFamily="34" charset="-122"/>
                <a:ea typeface="微软雅黑" panose="020B0503020204020204" pitchFamily="34" charset="-122"/>
              </a:rPr>
              <a:t>件宝贝只剩</a:t>
            </a:r>
            <a:r>
              <a:rPr lang="en-US" altLang="zh-CN" sz="1400" dirty="0" smtClean="0">
                <a:latin typeface="微软雅黑" panose="020B0503020204020204" pitchFamily="34" charset="-122"/>
                <a:ea typeface="微软雅黑" panose="020B0503020204020204" pitchFamily="34" charset="-122"/>
              </a:rPr>
              <a:t>8</a:t>
            </a:r>
            <a:r>
              <a:rPr lang="zh-CN" altLang="en-US" sz="1400" dirty="0" smtClean="0">
                <a:latin typeface="微软雅黑" panose="020B0503020204020204" pitchFamily="34" charset="-122"/>
                <a:ea typeface="微软雅黑" panose="020B0503020204020204" pitchFamily="34" charset="-122"/>
              </a:rPr>
              <a:t>件了。</a:t>
            </a:r>
            <a:endParaRPr lang="zh-CN" altLang="en-US" sz="1400" dirty="0">
              <a:latin typeface="微软雅黑" panose="020B0503020204020204" pitchFamily="34" charset="-122"/>
              <a:ea typeface="微软雅黑" panose="020B0503020204020204" pitchFamily="34" charset="-122"/>
            </a:endParaRPr>
          </a:p>
        </p:txBody>
      </p:sp>
      <p:sp>
        <p:nvSpPr>
          <p:cNvPr id="135" name="文本框 134"/>
          <p:cNvSpPr txBox="1"/>
          <p:nvPr/>
        </p:nvSpPr>
        <p:spPr>
          <a:xfrm>
            <a:off x="97893" y="3369246"/>
            <a:ext cx="1379529" cy="95410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非常抱歉了，您看是需要给您安排补发还是退款呢？</a:t>
            </a:r>
            <a:endParaRPr lang="zh-CN" altLang="en-US" sz="1400"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flipH="1" flipV="1">
            <a:off x="10580936" y="1969252"/>
            <a:ext cx="13648" cy="16795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3954414" y="1039019"/>
            <a:ext cx="1201126" cy="1169551"/>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此单买家反馈发出后数日物流未更新，请问是否丢件了？</a:t>
            </a:r>
            <a:endParaRPr lang="zh-CN" altLang="en-US" sz="1400" dirty="0">
              <a:latin typeface="微软雅黑" panose="020B0503020204020204" pitchFamily="34" charset="-122"/>
              <a:ea typeface="微软雅黑" panose="020B0503020204020204" pitchFamily="34" charset="-122"/>
            </a:endParaRPr>
          </a:p>
        </p:txBody>
      </p:sp>
      <p:grpSp>
        <p:nvGrpSpPr>
          <p:cNvPr id="137" name="组合 136"/>
          <p:cNvGrpSpPr/>
          <p:nvPr/>
        </p:nvGrpSpPr>
        <p:grpSpPr>
          <a:xfrm>
            <a:off x="2249888" y="3339512"/>
            <a:ext cx="1296344" cy="1313445"/>
            <a:chOff x="2279177" y="800100"/>
            <a:chExt cx="5268604" cy="5462303"/>
          </a:xfrm>
        </p:grpSpPr>
        <p:pic>
          <p:nvPicPr>
            <p:cNvPr id="138" name="图片 137"/>
            <p:cNvPicPr>
              <a:picLocks noChangeAspect="1"/>
            </p:cNvPicPr>
            <p:nvPr/>
          </p:nvPicPr>
          <p:blipFill>
            <a:blip r:embed="rId8"/>
            <a:stretch>
              <a:fillRect/>
            </a:stretch>
          </p:blipFill>
          <p:spPr>
            <a:xfrm>
              <a:off x="2279177" y="800100"/>
              <a:ext cx="5268604" cy="5462303"/>
            </a:xfrm>
            <a:prstGeom prst="rect">
              <a:avLst/>
            </a:prstGeom>
          </p:spPr>
        </p:pic>
        <p:sp>
          <p:nvSpPr>
            <p:cNvPr id="139" name="矩形 138"/>
            <p:cNvSpPr/>
            <p:nvPr/>
          </p:nvSpPr>
          <p:spPr>
            <a:xfrm>
              <a:off x="2279177" y="3971499"/>
              <a:ext cx="313898" cy="286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731145" y="4416628"/>
            <a:ext cx="832102"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补发协商</a:t>
            </a:r>
            <a:endParaRPr lang="zh-CN" altLang="en-US" sz="1200" b="1" dirty="0">
              <a:latin typeface="微软雅黑" panose="020B0503020204020204" pitchFamily="34" charset="-122"/>
              <a:ea typeface="微软雅黑" panose="020B0503020204020204" pitchFamily="34" charset="-122"/>
            </a:endParaRPr>
          </a:p>
        </p:txBody>
      </p:sp>
      <p:cxnSp>
        <p:nvCxnSpPr>
          <p:cNvPr id="13" name="肘形连接符 12"/>
          <p:cNvCxnSpPr/>
          <p:nvPr/>
        </p:nvCxnSpPr>
        <p:spPr>
          <a:xfrm flipV="1">
            <a:off x="787657" y="4276638"/>
            <a:ext cx="1528144" cy="386675"/>
          </a:xfrm>
          <a:prstGeom prst="bentConnector3">
            <a:avLst>
              <a:gd name="adj1" fmla="val 83938"/>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9"/>
          <a:stretch>
            <a:fillRect/>
          </a:stretch>
        </p:blipFill>
        <p:spPr>
          <a:xfrm>
            <a:off x="5964207" y="1075111"/>
            <a:ext cx="2252094" cy="1591385"/>
          </a:xfrm>
          <a:prstGeom prst="rect">
            <a:avLst/>
          </a:prstGeom>
        </p:spPr>
      </p:pic>
      <p:sp>
        <p:nvSpPr>
          <p:cNvPr id="141" name="文本框 140"/>
          <p:cNvSpPr txBox="1"/>
          <p:nvPr/>
        </p:nvSpPr>
        <p:spPr>
          <a:xfrm>
            <a:off x="5947634" y="2759859"/>
            <a:ext cx="2074847" cy="523220"/>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工单回复：</a:t>
            </a:r>
            <a:r>
              <a:rPr lang="zh-CN" altLang="en-US" sz="1400" dirty="0" smtClean="0">
                <a:latin typeface="微软雅黑" panose="020B0503020204020204" pitchFamily="34" charset="-122"/>
                <a:ea typeface="微软雅黑" panose="020B0503020204020204" pitchFamily="34" charset="-122"/>
              </a:rPr>
              <a:t>此单丢件，请商家发起丢件投诉。</a:t>
            </a:r>
            <a:endParaRPr lang="zh-CN" altLang="en-US" sz="1400" dirty="0">
              <a:latin typeface="微软雅黑" panose="020B0503020204020204" pitchFamily="34" charset="-122"/>
              <a:ea typeface="微软雅黑" panose="020B0503020204020204" pitchFamily="34" charset="-122"/>
            </a:endParaRPr>
          </a:p>
        </p:txBody>
      </p:sp>
      <p:pic>
        <p:nvPicPr>
          <p:cNvPr id="142" name="图片 141"/>
          <p:cNvPicPr>
            <a:picLocks noChangeAspect="1"/>
          </p:cNvPicPr>
          <p:nvPr/>
        </p:nvPicPr>
        <p:blipFill>
          <a:blip r:embed="rId10"/>
          <a:stretch>
            <a:fillRect/>
          </a:stretch>
        </p:blipFill>
        <p:spPr>
          <a:xfrm>
            <a:off x="6011081" y="3449971"/>
            <a:ext cx="1856775" cy="1357445"/>
          </a:xfrm>
          <a:prstGeom prst="rect">
            <a:avLst/>
          </a:prstGeom>
        </p:spPr>
      </p:pic>
      <p:cxnSp>
        <p:nvCxnSpPr>
          <p:cNvPr id="143" name="直接箭头连接符 142"/>
          <p:cNvCxnSpPr/>
          <p:nvPr/>
        </p:nvCxnSpPr>
        <p:spPr>
          <a:xfrm flipV="1">
            <a:off x="7364983" y="3267272"/>
            <a:ext cx="18810" cy="12840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248617" y="59493"/>
            <a:ext cx="5888510" cy="446366"/>
            <a:chOff x="3273347" y="5691967"/>
            <a:chExt cx="5888510" cy="446366"/>
          </a:xfrm>
        </p:grpSpPr>
        <p:sp>
          <p:nvSpPr>
            <p:cNvPr id="145" name="任意多边形 144"/>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146" name="任意多边形 145"/>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147" name="任意多边形 146"/>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
        <p:nvSpPr>
          <p:cNvPr id="148" name="矩形 147"/>
          <p:cNvSpPr/>
          <p:nvPr/>
        </p:nvSpPr>
        <p:spPr>
          <a:xfrm>
            <a:off x="380427" y="6422210"/>
            <a:ext cx="2031134" cy="307777"/>
          </a:xfrm>
          <a:prstGeom prst="rect">
            <a:avLst/>
          </a:prstGeom>
        </p:spPr>
        <p:txBody>
          <a:bodyPr wrap="square">
            <a:spAutoFit/>
          </a:bodyPr>
          <a:lstStyle/>
          <a:p>
            <a:pPr fontAlgn="ctr"/>
            <a:r>
              <a:rPr lang="zh-CN" altLang="en-US" sz="1400" dirty="0">
                <a:solidFill>
                  <a:srgbClr val="000000"/>
                </a:solidFill>
                <a:latin typeface="微软雅黑" panose="020B0503020204020204" pitchFamily="34" charset="-122"/>
                <a:ea typeface="微软雅黑" panose="020B0503020204020204" pitchFamily="34" charset="-122"/>
              </a:rPr>
              <a:t>相应物流交接</a:t>
            </a:r>
            <a:r>
              <a:rPr lang="zh-CN" altLang="en-US" sz="1400" dirty="0" smtClean="0">
                <a:solidFill>
                  <a:srgbClr val="000000"/>
                </a:solidFill>
                <a:latin typeface="微软雅黑" panose="020B0503020204020204" pitchFamily="34" charset="-122"/>
                <a:ea typeface="微软雅黑" panose="020B0503020204020204" pitchFamily="34" charset="-122"/>
              </a:rPr>
              <a:t>单据</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 name="矩形 2"/>
          <p:cNvSpPr/>
          <p:nvPr/>
        </p:nvSpPr>
        <p:spPr>
          <a:xfrm rot="10800000" flipV="1">
            <a:off x="2616029" y="5327297"/>
            <a:ext cx="1222678" cy="1169551"/>
          </a:xfrm>
          <a:prstGeom prst="rect">
            <a:avLst/>
          </a:prstGeom>
          <a:ln>
            <a:solidFill>
              <a:schemeClr val="tx1"/>
            </a:solidFill>
          </a:ln>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物流反馈货物丢失的聊天记录截图（菜鸟核实确认的）</a:t>
            </a:r>
            <a:endParaRPr lang="zh-CN" altLang="en-US" sz="1400" dirty="0"/>
          </a:p>
        </p:txBody>
      </p:sp>
      <p:grpSp>
        <p:nvGrpSpPr>
          <p:cNvPr id="154" name="组合 153"/>
          <p:cNvGrpSpPr/>
          <p:nvPr/>
        </p:nvGrpSpPr>
        <p:grpSpPr>
          <a:xfrm>
            <a:off x="4116255" y="5095313"/>
            <a:ext cx="2793905" cy="1577579"/>
            <a:chOff x="2279177" y="800100"/>
            <a:chExt cx="5268604" cy="5462303"/>
          </a:xfrm>
        </p:grpSpPr>
        <p:pic>
          <p:nvPicPr>
            <p:cNvPr id="155" name="图片 154"/>
            <p:cNvPicPr>
              <a:picLocks noChangeAspect="1"/>
            </p:cNvPicPr>
            <p:nvPr/>
          </p:nvPicPr>
          <p:blipFill>
            <a:blip r:embed="rId8"/>
            <a:stretch>
              <a:fillRect/>
            </a:stretch>
          </p:blipFill>
          <p:spPr>
            <a:xfrm>
              <a:off x="2279177" y="800100"/>
              <a:ext cx="5268604" cy="5462303"/>
            </a:xfrm>
            <a:prstGeom prst="rect">
              <a:avLst/>
            </a:prstGeom>
          </p:spPr>
        </p:pic>
        <p:sp>
          <p:nvSpPr>
            <p:cNvPr id="156" name="矩形 155"/>
            <p:cNvSpPr/>
            <p:nvPr/>
          </p:nvSpPr>
          <p:spPr>
            <a:xfrm>
              <a:off x="2279177" y="3971499"/>
              <a:ext cx="313898" cy="286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7" name="Oval 278"/>
          <p:cNvSpPr>
            <a:spLocks noChangeArrowheads="1"/>
          </p:cNvSpPr>
          <p:nvPr/>
        </p:nvSpPr>
        <p:spPr bwMode="auto">
          <a:xfrm>
            <a:off x="12545" y="6388505"/>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3</a:t>
            </a:r>
            <a:endParaRPr lang="zh-CN" altLang="en-US" sz="1600" b="1" dirty="0">
              <a:latin typeface="微软雅黑" panose="020B0503020204020204" pitchFamily="34" charset="-122"/>
              <a:ea typeface="微软雅黑" panose="020B0503020204020204" pitchFamily="34" charset="-122"/>
            </a:endParaRPr>
          </a:p>
        </p:txBody>
      </p:sp>
      <p:sp>
        <p:nvSpPr>
          <p:cNvPr id="158" name="Oval 278"/>
          <p:cNvSpPr>
            <a:spLocks noChangeArrowheads="1"/>
          </p:cNvSpPr>
          <p:nvPr/>
        </p:nvSpPr>
        <p:spPr bwMode="auto">
          <a:xfrm>
            <a:off x="2505924" y="4959654"/>
            <a:ext cx="396553" cy="41330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4</a:t>
            </a:r>
            <a:endParaRPr lang="zh-CN" altLang="en-US" sz="1600" b="1" dirty="0">
              <a:latin typeface="微软雅黑" panose="020B0503020204020204" pitchFamily="34" charset="-122"/>
              <a:ea typeface="微软雅黑" panose="020B0503020204020204" pitchFamily="34" charset="-122"/>
            </a:endParaRPr>
          </a:p>
        </p:txBody>
      </p:sp>
      <p:sp>
        <p:nvSpPr>
          <p:cNvPr id="159" name="Oval 278"/>
          <p:cNvSpPr>
            <a:spLocks noChangeArrowheads="1"/>
          </p:cNvSpPr>
          <p:nvPr/>
        </p:nvSpPr>
        <p:spPr bwMode="auto">
          <a:xfrm>
            <a:off x="9966786" y="218987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4</a:t>
            </a:r>
            <a:endParaRPr lang="zh-CN" altLang="en-US" sz="1600" b="1" dirty="0">
              <a:latin typeface="微软雅黑" panose="020B0503020204020204" pitchFamily="34" charset="-122"/>
              <a:ea typeface="微软雅黑" panose="020B0503020204020204" pitchFamily="34" charset="-122"/>
            </a:endParaRPr>
          </a:p>
        </p:txBody>
      </p:sp>
      <p:sp>
        <p:nvSpPr>
          <p:cNvPr id="160" name="Oval 278"/>
          <p:cNvSpPr>
            <a:spLocks noChangeArrowheads="1"/>
          </p:cNvSpPr>
          <p:nvPr/>
        </p:nvSpPr>
        <p:spPr bwMode="auto">
          <a:xfrm>
            <a:off x="6065882" y="3295189"/>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4</a:t>
            </a:r>
            <a:endParaRPr lang="zh-CN" altLang="en-US" sz="1600" b="1" dirty="0">
              <a:latin typeface="微软雅黑" panose="020B0503020204020204" pitchFamily="34" charset="-122"/>
              <a:ea typeface="微软雅黑" panose="020B0503020204020204" pitchFamily="34" charset="-122"/>
            </a:endParaRPr>
          </a:p>
        </p:txBody>
      </p:sp>
      <p:sp>
        <p:nvSpPr>
          <p:cNvPr id="4" name="矩形 3"/>
          <p:cNvSpPr/>
          <p:nvPr/>
        </p:nvSpPr>
        <p:spPr>
          <a:xfrm>
            <a:off x="7206061" y="6459738"/>
            <a:ext cx="2651640" cy="307777"/>
          </a:xfrm>
          <a:prstGeom prst="rect">
            <a:avLst/>
          </a:prstGeom>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补发单号及相应的补发金额</a:t>
            </a:r>
            <a:endParaRPr lang="zh-CN" altLang="en-US" sz="1400" dirty="0"/>
          </a:p>
        </p:txBody>
      </p:sp>
      <p:sp>
        <p:nvSpPr>
          <p:cNvPr id="5" name="矩形 4"/>
          <p:cNvSpPr/>
          <p:nvPr/>
        </p:nvSpPr>
        <p:spPr>
          <a:xfrm>
            <a:off x="4220163" y="6449136"/>
            <a:ext cx="2339102" cy="307777"/>
          </a:xfrm>
          <a:prstGeom prst="rect">
            <a:avLst/>
          </a:prstGeom>
        </p:spPr>
        <p:txBody>
          <a:bodyPr wrap="non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消费者协商补发的聊天记录</a:t>
            </a:r>
            <a:endParaRPr lang="zh-CN" altLang="en-US" sz="1400" dirty="0"/>
          </a:p>
        </p:txBody>
      </p:sp>
      <p:sp>
        <p:nvSpPr>
          <p:cNvPr id="162" name="Oval 278"/>
          <p:cNvSpPr>
            <a:spLocks noChangeArrowheads="1"/>
          </p:cNvSpPr>
          <p:nvPr/>
        </p:nvSpPr>
        <p:spPr bwMode="auto">
          <a:xfrm>
            <a:off x="3882376" y="6354209"/>
            <a:ext cx="396553" cy="41330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5</a:t>
            </a:r>
            <a:endParaRPr lang="zh-CN" altLang="en-US" sz="1600" b="1" dirty="0">
              <a:latin typeface="微软雅黑" panose="020B0503020204020204" pitchFamily="34" charset="-122"/>
              <a:ea typeface="微软雅黑" panose="020B0503020204020204" pitchFamily="34" charset="-122"/>
            </a:endParaRPr>
          </a:p>
        </p:txBody>
      </p:sp>
      <p:sp>
        <p:nvSpPr>
          <p:cNvPr id="163" name="Oval 278"/>
          <p:cNvSpPr>
            <a:spLocks noChangeArrowheads="1"/>
          </p:cNvSpPr>
          <p:nvPr/>
        </p:nvSpPr>
        <p:spPr bwMode="auto">
          <a:xfrm>
            <a:off x="6873723" y="6369445"/>
            <a:ext cx="396553" cy="41330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6</a:t>
            </a:r>
            <a:endParaRPr lang="zh-CN" altLang="en-US" sz="1600" b="1" dirty="0">
              <a:latin typeface="微软雅黑" panose="020B0503020204020204" pitchFamily="34" charset="-122"/>
              <a:ea typeface="微软雅黑" panose="020B0503020204020204" pitchFamily="34" charset="-122"/>
            </a:endParaRPr>
          </a:p>
        </p:txBody>
      </p:sp>
      <p:sp>
        <p:nvSpPr>
          <p:cNvPr id="140" name="标题 1"/>
          <p:cNvSpPr txBox="1">
            <a:spLocks/>
          </p:cNvSpPr>
          <p:nvPr/>
        </p:nvSpPr>
        <p:spPr>
          <a:xfrm>
            <a:off x="-4628" y="4731813"/>
            <a:ext cx="1671048" cy="428625"/>
          </a:xfrm>
          <a:prstGeom prst="rect">
            <a:avLst/>
          </a:prstGeom>
          <a:ln>
            <a:solidFill>
              <a:schemeClr val="accent1"/>
            </a:solidFill>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150" name="Oval 278"/>
          <p:cNvSpPr>
            <a:spLocks noChangeArrowheads="1"/>
          </p:cNvSpPr>
          <p:nvPr/>
        </p:nvSpPr>
        <p:spPr bwMode="auto">
          <a:xfrm>
            <a:off x="2202093" y="882007"/>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151" name="Oval 278"/>
          <p:cNvSpPr>
            <a:spLocks noChangeArrowheads="1"/>
          </p:cNvSpPr>
          <p:nvPr/>
        </p:nvSpPr>
        <p:spPr bwMode="auto">
          <a:xfrm>
            <a:off x="2215663" y="2013488"/>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sp>
        <p:nvSpPr>
          <p:cNvPr id="2" name="矩形 1"/>
          <p:cNvSpPr/>
          <p:nvPr/>
        </p:nvSpPr>
        <p:spPr>
          <a:xfrm>
            <a:off x="97893" y="882007"/>
            <a:ext cx="3659968" cy="38498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3915274" y="860789"/>
            <a:ext cx="4401001" cy="38498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8497598" y="859423"/>
            <a:ext cx="3659968" cy="38498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140" idx="3"/>
          </p:cNvCxnSpPr>
          <p:nvPr/>
        </p:nvCxnSpPr>
        <p:spPr>
          <a:xfrm>
            <a:off x="1666420" y="4946126"/>
            <a:ext cx="10525580" cy="5492"/>
          </a:xfrm>
          <a:prstGeom prst="line">
            <a:avLst/>
          </a:prstGeom>
        </p:spPr>
        <p:style>
          <a:lnRef idx="1">
            <a:schemeClr val="accent1"/>
          </a:lnRef>
          <a:fillRef idx="0">
            <a:schemeClr val="accent1"/>
          </a:fillRef>
          <a:effectRef idx="0">
            <a:schemeClr val="accent1"/>
          </a:effectRef>
          <a:fontRef idx="minor">
            <a:schemeClr val="tx1"/>
          </a:fontRef>
        </p:style>
      </p:cxnSp>
      <p:sp>
        <p:nvSpPr>
          <p:cNvPr id="164" name="Oval 278"/>
          <p:cNvSpPr>
            <a:spLocks noChangeArrowheads="1"/>
          </p:cNvSpPr>
          <p:nvPr/>
        </p:nvSpPr>
        <p:spPr bwMode="auto">
          <a:xfrm>
            <a:off x="2205217" y="3315724"/>
            <a:ext cx="396553" cy="41330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smtClean="0">
                <a:latin typeface="微软雅黑" panose="020B0503020204020204" pitchFamily="34" charset="-122"/>
                <a:ea typeface="微软雅黑" panose="020B0503020204020204" pitchFamily="34" charset="-122"/>
              </a:rPr>
              <a:t>5</a:t>
            </a:r>
            <a:endParaRPr lang="zh-CN" altLang="en-US" sz="1600" b="1" dirty="0">
              <a:latin typeface="微软雅黑" panose="020B0503020204020204" pitchFamily="34" charset="-122"/>
              <a:ea typeface="微软雅黑" panose="020B0503020204020204" pitchFamily="34" charset="-122"/>
            </a:endParaRPr>
          </a:p>
        </p:txBody>
      </p:sp>
      <p:pic>
        <p:nvPicPr>
          <p:cNvPr id="165" name="Picture 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36490" y="5046786"/>
            <a:ext cx="2239416" cy="1548398"/>
          </a:xfrm>
          <a:prstGeom prst="rect">
            <a:avLst/>
          </a:prstGeom>
          <a:noFill/>
          <a:ln>
            <a:noFill/>
          </a:ln>
          <a:extLst/>
        </p:spPr>
      </p:pic>
      <p:sp>
        <p:nvSpPr>
          <p:cNvPr id="7" name="矩形 6"/>
          <p:cNvSpPr/>
          <p:nvPr/>
        </p:nvSpPr>
        <p:spPr>
          <a:xfrm>
            <a:off x="9677477" y="6474175"/>
            <a:ext cx="2492990" cy="307777"/>
          </a:xfrm>
          <a:prstGeom prst="rect">
            <a:avLst/>
          </a:prstGeom>
        </p:spPr>
        <p:txBody>
          <a:bodyPr wrap="none">
            <a:spAutoFit/>
          </a:bodyPr>
          <a:lstStyle/>
          <a:p>
            <a:pPr algn="just">
              <a:spcAft>
                <a:spcPts val="0"/>
              </a:spcAft>
            </a:pPr>
            <a:r>
              <a:rPr lang="zh-CN" altLang="zh-CN" sz="1400" kern="100" dirty="0">
                <a:latin typeface="Calibri" panose="020F0502020204030204" pitchFamily="34" charset="0"/>
                <a:cs typeface="Times New Roman" panose="02020603050405020304" pitchFamily="18" charset="0"/>
              </a:rPr>
              <a:t>货品在</a:t>
            </a:r>
            <a:r>
              <a:rPr lang="en-US" altLang="zh-CN" sz="1400" kern="100" dirty="0">
                <a:latin typeface="Calibri" panose="020F0502020204030204" pitchFamily="34" charset="0"/>
                <a:cs typeface="Times New Roman" panose="02020603050405020304" pitchFamily="18" charset="0"/>
              </a:rPr>
              <a:t>BMS</a:t>
            </a:r>
            <a:r>
              <a:rPr lang="zh-CN" altLang="zh-CN" sz="1400" kern="100" dirty="0" smtClean="0">
                <a:latin typeface="Calibri" panose="020F0502020204030204" pitchFamily="34" charset="0"/>
                <a:cs typeface="Times New Roman" panose="02020603050405020304" pitchFamily="18" charset="0"/>
              </a:rPr>
              <a:t>系统</a:t>
            </a:r>
            <a:r>
              <a:rPr lang="zh-CN" altLang="en-US" sz="1400" kern="100" dirty="0">
                <a:latin typeface="Calibri" panose="020F0502020204030204" pitchFamily="34" charset="0"/>
                <a:cs typeface="Times New Roman" panose="02020603050405020304" pitchFamily="18" charset="0"/>
              </a:rPr>
              <a:t>赠品</a:t>
            </a:r>
            <a:r>
              <a:rPr lang="zh-CN" altLang="zh-CN" sz="1400" kern="100" dirty="0" smtClean="0">
                <a:latin typeface="Calibri" panose="020F0502020204030204" pitchFamily="34" charset="0"/>
                <a:cs typeface="Times New Roman" panose="02020603050405020304" pitchFamily="18" charset="0"/>
              </a:rPr>
              <a:t>属性</a:t>
            </a:r>
            <a:r>
              <a:rPr lang="zh-CN" altLang="zh-CN" sz="1400" kern="100" dirty="0">
                <a:latin typeface="Calibri" panose="020F0502020204030204" pitchFamily="34" charset="0"/>
                <a:cs typeface="Times New Roman" panose="02020603050405020304" pitchFamily="18" charset="0"/>
              </a:rPr>
              <a:t>截图</a:t>
            </a:r>
          </a:p>
        </p:txBody>
      </p:sp>
    </p:spTree>
    <p:extLst>
      <p:ext uri="{BB962C8B-B14F-4D97-AF65-F5344CB8AC3E}">
        <p14:creationId xmlns:p14="http://schemas.microsoft.com/office/powerpoint/2010/main" val="2671866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48617" y="59493"/>
            <a:ext cx="5888510" cy="446366"/>
            <a:chOff x="3273347" y="5691967"/>
            <a:chExt cx="5888510" cy="446366"/>
          </a:xfrm>
        </p:grpSpPr>
        <p:sp>
          <p:nvSpPr>
            <p:cNvPr id="4" name="任意多边形 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 name="任意多边形 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6" name="任意多边形 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graphicFrame>
        <p:nvGraphicFramePr>
          <p:cNvPr id="7" name="表格 6"/>
          <p:cNvGraphicFramePr>
            <a:graphicFrameLocks noGrp="1"/>
          </p:cNvGraphicFramePr>
          <p:nvPr>
            <p:extLst>
              <p:ext uri="{D42A27DB-BD31-4B8C-83A1-F6EECF244321}">
                <p14:modId xmlns:p14="http://schemas.microsoft.com/office/powerpoint/2010/main" val="2372577178"/>
              </p:ext>
            </p:extLst>
          </p:nvPr>
        </p:nvGraphicFramePr>
        <p:xfrm>
          <a:off x="915987" y="1471614"/>
          <a:ext cx="10342563" cy="4474469"/>
        </p:xfrm>
        <a:graphic>
          <a:graphicData uri="http://schemas.openxmlformats.org/drawingml/2006/table">
            <a:tbl>
              <a:tblPr>
                <a:tableStyleId>{5C22544A-7EE6-4342-B048-85BDC9FD1C3A}</a:tableStyleId>
              </a:tblPr>
              <a:tblGrid>
                <a:gridCol w="1195874"/>
                <a:gridCol w="1009921"/>
                <a:gridCol w="1731293"/>
                <a:gridCol w="2794859"/>
                <a:gridCol w="3610616"/>
              </a:tblGrid>
              <a:tr h="807344">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投诉场景</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578917">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货物类</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600" u="none" strike="noStrike" dirty="0">
                          <a:effectLst/>
                          <a:latin typeface="微软雅黑" panose="020B0503020204020204" pitchFamily="34" charset="-122"/>
                          <a:ea typeface="微软雅黑" panose="020B0503020204020204" pitchFamily="34" charset="-122"/>
                        </a:rPr>
                        <a:t>货品丢失</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600" u="none" strike="noStrike" dirty="0">
                          <a:effectLst/>
                          <a:latin typeface="微软雅黑" panose="020B0503020204020204" pitchFamily="34" charset="-122"/>
                          <a:ea typeface="微软雅黑" panose="020B0503020204020204" pitchFamily="34" charset="-122"/>
                        </a:rPr>
                        <a:t>货品丢失、赠品丢失等，涉及到补发</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不补发。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1</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相应物流交接单据</a:t>
                      </a:r>
                      <a:r>
                        <a:rPr lang="zh-CN" altLang="en-US" sz="1600" u="none" strike="noStrike" dirty="0" smtClean="0">
                          <a:effectLst/>
                          <a:latin typeface="微软雅黑" panose="020B0503020204020204" pitchFamily="34" charset="-122"/>
                          <a:ea typeface="微软雅黑" panose="020B0503020204020204" pitchFamily="34" charset="-122"/>
                        </a:rPr>
                        <a:t>；</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微软雅黑" panose="020B0503020204020204" pitchFamily="34" charset="-122"/>
                          <a:ea typeface="微软雅黑" panose="020B0503020204020204" pitchFamily="34" charset="-122"/>
                        </a:rPr>
                        <a:t>2.</a:t>
                      </a:r>
                      <a:r>
                        <a:rPr lang="zh-CN" altLang="en-US" sz="1600" u="none" strike="noStrike" dirty="0" smtClean="0">
                          <a:effectLst/>
                          <a:latin typeface="微软雅黑" panose="020B0503020204020204" pitchFamily="34" charset="-122"/>
                          <a:ea typeface="微软雅黑" panose="020B0503020204020204" pitchFamily="34" charset="-122"/>
                        </a:rPr>
                        <a:t>物流反馈货物丢失的聊天记录截图（菜鸟核实确认的）；</a:t>
                      </a: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微软雅黑" panose="020B0503020204020204" pitchFamily="34" charset="-122"/>
                          <a:ea typeface="微软雅黑" panose="020B0503020204020204" pitchFamily="34" charset="-122"/>
                        </a:rPr>
                        <a:t>3</a:t>
                      </a:r>
                      <a:r>
                        <a:rPr lang="zh-CN" altLang="en-US" sz="1600" u="none" strike="noStrike" dirty="0" smtClean="0">
                          <a:effectLst/>
                          <a:latin typeface="微软雅黑" panose="020B0503020204020204" pitchFamily="34" charset="-122"/>
                          <a:ea typeface="微软雅黑" panose="020B0503020204020204" pitchFamily="34" charset="-122"/>
                        </a:rPr>
                        <a:t>补发单号及相应的补发金额，消费者协商补发的聊天记录；</a:t>
                      </a: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6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微软雅黑" panose="020B0503020204020204" pitchFamily="34" charset="-122"/>
                          <a:ea typeface="微软雅黑" panose="020B0503020204020204" pitchFamily="34" charset="-122"/>
                        </a:rPr>
                        <a:t>4.</a:t>
                      </a:r>
                      <a:r>
                        <a:rPr lang="zh-CN" altLang="en-US" sz="1600" u="none" strike="noStrike" dirty="0" smtClean="0">
                          <a:effectLst/>
                          <a:latin typeface="微软雅黑" panose="020B0503020204020204" pitchFamily="34" charset="-122"/>
                          <a:ea typeface="微软雅黑" panose="020B0503020204020204" pitchFamily="34" charset="-122"/>
                        </a:rPr>
                        <a:t>其他有效凭证。</a:t>
                      </a:r>
                      <a:endParaRPr lang="zh-CN" altLang="en-US"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rtl="0" fontAlgn="ct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卖家与仓库交接过程中产生的丢失按照丢失货品的货值向卖家赔偿损失  </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2</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在配送环节产生的丢失赔偿责任： </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）货品整体丢失，菜鸟须按照货值向卖家赔偿损失；  </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2</a:t>
                      </a:r>
                      <a:r>
                        <a:rPr lang="zh-CN" altLang="en-US" sz="1600" u="none" strike="noStrike" dirty="0">
                          <a:effectLst/>
                          <a:latin typeface="微软雅黑" panose="020B0503020204020204" pitchFamily="34" charset="-122"/>
                          <a:ea typeface="微软雅黑" panose="020B0503020204020204" pitchFamily="34" charset="-122"/>
                        </a:rPr>
                        <a:t>）货品少件，菜鸟须按照少件部分的货值向卖家赔偿损失，但不超过整个订单的货值，相应物流费用由菜鸟承担。</a:t>
                      </a:r>
                      <a:br>
                        <a:rPr lang="zh-CN" altLang="en-US" sz="1600" u="none" strike="noStrike" dirty="0">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9696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组合 143"/>
          <p:cNvGrpSpPr/>
          <p:nvPr/>
        </p:nvGrpSpPr>
        <p:grpSpPr>
          <a:xfrm>
            <a:off x="7595782" y="1143873"/>
            <a:ext cx="4344364" cy="3050910"/>
            <a:chOff x="493486" y="1050482"/>
            <a:chExt cx="11051297" cy="5333961"/>
          </a:xfrm>
        </p:grpSpPr>
        <p:pic>
          <p:nvPicPr>
            <p:cNvPr id="145" name="图片 144"/>
            <p:cNvPicPr>
              <a:picLocks noChangeAspect="1"/>
            </p:cNvPicPr>
            <p:nvPr/>
          </p:nvPicPr>
          <p:blipFill>
            <a:blip r:embed="rId3"/>
            <a:stretch>
              <a:fillRect/>
            </a:stretch>
          </p:blipFill>
          <p:spPr>
            <a:xfrm>
              <a:off x="493486" y="1050482"/>
              <a:ext cx="11051297" cy="5333961"/>
            </a:xfrm>
            <a:prstGeom prst="rect">
              <a:avLst/>
            </a:prstGeom>
          </p:spPr>
        </p:pic>
        <p:sp>
          <p:nvSpPr>
            <p:cNvPr id="146" name="矩形 145"/>
            <p:cNvSpPr/>
            <p:nvPr/>
          </p:nvSpPr>
          <p:spPr>
            <a:xfrm>
              <a:off x="5704114" y="1161143"/>
              <a:ext cx="1436915" cy="203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9472869" y="1814285"/>
              <a:ext cx="1436915" cy="203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9472869" y="1516743"/>
              <a:ext cx="1436915" cy="203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9472869" y="1161143"/>
              <a:ext cx="1436915" cy="203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2085764" y="2786743"/>
              <a:ext cx="570350" cy="1959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9472869" y="2786742"/>
              <a:ext cx="570350" cy="1959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2231081" y="439807"/>
            <a:ext cx="4271749"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投诉场景：货物类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货物破损</a:t>
            </a:r>
            <a:endParaRPr lang="zh-CN" altLang="en-US" sz="2000" b="1" dirty="0">
              <a:latin typeface="微软雅黑" panose="020B0503020204020204" pitchFamily="34" charset="-122"/>
              <a:ea typeface="微软雅黑" panose="020B0503020204020204" pitchFamily="34" charset="-122"/>
            </a:endParaRPr>
          </a:p>
        </p:txBody>
      </p:sp>
      <p:sp>
        <p:nvSpPr>
          <p:cNvPr id="78" name="右箭头 77"/>
          <p:cNvSpPr/>
          <p:nvPr/>
        </p:nvSpPr>
        <p:spPr>
          <a:xfrm>
            <a:off x="1094975" y="2543313"/>
            <a:ext cx="4962476" cy="19840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581194" y="3061122"/>
            <a:ext cx="1541878" cy="738664"/>
          </a:xfrm>
          <a:prstGeom prst="rect">
            <a:avLst/>
          </a:prstGeom>
          <a:noFill/>
        </p:spPr>
        <p:txBody>
          <a:bodyPr wrap="square" rtlCol="0">
            <a:spAutoFit/>
          </a:bodyPr>
          <a:lstStyle/>
          <a:p>
            <a:r>
              <a:rPr lang="zh-CN" altLang="en-US" sz="1400" dirty="0" smtClean="0">
                <a:solidFill>
                  <a:srgbClr val="00B050"/>
                </a:solidFill>
                <a:latin typeface="微软雅黑" panose="020B0503020204020204" pitchFamily="34" charset="-122"/>
                <a:ea typeface="微软雅黑" panose="020B0503020204020204" pitchFamily="34" charset="-122"/>
              </a:rPr>
              <a:t>收到包裹严重破损，外包和内物都破损</a:t>
            </a:r>
            <a:r>
              <a:rPr lang="zh-CN" altLang="en-US" sz="1400" dirty="0">
                <a:solidFill>
                  <a:srgbClr val="00B050"/>
                </a:solidFill>
                <a:latin typeface="微软雅黑" panose="020B0503020204020204" pitchFamily="34" charset="-122"/>
                <a:ea typeface="微软雅黑" panose="020B0503020204020204" pitchFamily="34" charset="-122"/>
              </a:rPr>
              <a:t>了</a:t>
            </a:r>
            <a:r>
              <a:rPr lang="zh-CN" altLang="en-US" sz="1400" dirty="0" smtClean="0">
                <a:solidFill>
                  <a:srgbClr val="00B050"/>
                </a:solidFill>
                <a:latin typeface="微软雅黑" panose="020B0503020204020204" pitchFamily="34" charset="-122"/>
                <a:ea typeface="微软雅黑" panose="020B0503020204020204" pitchFamily="34" charset="-122"/>
              </a:rPr>
              <a:t>。？？？</a:t>
            </a:r>
            <a:endParaRPr lang="zh-CN" altLang="en-US" sz="1400" dirty="0">
              <a:solidFill>
                <a:srgbClr val="00B050"/>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003978" y="3088991"/>
            <a:ext cx="1970065" cy="954107"/>
          </a:xfrm>
          <a:prstGeom prst="rect">
            <a:avLst/>
          </a:prstGeom>
          <a:noFill/>
        </p:spPr>
        <p:txBody>
          <a:bodyPr wrap="square" rtlCol="0">
            <a:spAutoFit/>
          </a:bodyPr>
          <a:lstStyle/>
          <a:p>
            <a:r>
              <a:rPr lang="zh-CN" altLang="en-US" sz="1400" dirty="0" smtClean="0">
                <a:solidFill>
                  <a:srgbClr val="0066FF"/>
                </a:solidFill>
                <a:latin typeface="微软雅黑" panose="020B0503020204020204" pitchFamily="34" charset="-122"/>
                <a:ea typeface="微软雅黑" panose="020B0503020204020204" pitchFamily="34" charset="-122"/>
              </a:rPr>
              <a:t>亲，包裹面单看不清，麻烦拍一下面单照片，更方便我们投诉物流举证。</a:t>
            </a:r>
            <a:endParaRPr lang="zh-CN" altLang="en-US" sz="1400" dirty="0">
              <a:solidFill>
                <a:srgbClr val="0066FF"/>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1808039" y="1143873"/>
            <a:ext cx="1478295" cy="1338445"/>
          </a:xfrm>
          <a:prstGeom prst="rect">
            <a:avLst/>
          </a:prstGeom>
        </p:spPr>
      </p:pic>
      <p:grpSp>
        <p:nvGrpSpPr>
          <p:cNvPr id="140" name="组合 139"/>
          <p:cNvGrpSpPr/>
          <p:nvPr/>
        </p:nvGrpSpPr>
        <p:grpSpPr>
          <a:xfrm>
            <a:off x="3688649" y="1143873"/>
            <a:ext cx="1588793" cy="1335453"/>
            <a:chOff x="4124325" y="1543050"/>
            <a:chExt cx="3943350" cy="3771900"/>
          </a:xfrm>
        </p:grpSpPr>
        <p:pic>
          <p:nvPicPr>
            <p:cNvPr id="141" name="图片 140"/>
            <p:cNvPicPr>
              <a:picLocks noChangeAspect="1"/>
            </p:cNvPicPr>
            <p:nvPr/>
          </p:nvPicPr>
          <p:blipFill>
            <a:blip r:embed="rId5"/>
            <a:stretch>
              <a:fillRect/>
            </a:stretch>
          </p:blipFill>
          <p:spPr>
            <a:xfrm>
              <a:off x="4124325" y="1543050"/>
              <a:ext cx="3943350" cy="3771900"/>
            </a:xfrm>
            <a:prstGeom prst="rect">
              <a:avLst/>
            </a:prstGeom>
          </p:spPr>
        </p:pic>
        <p:sp>
          <p:nvSpPr>
            <p:cNvPr id="142" name="矩形 141"/>
            <p:cNvSpPr/>
            <p:nvPr/>
          </p:nvSpPr>
          <p:spPr>
            <a:xfrm rot="626920">
              <a:off x="5956300" y="2794000"/>
              <a:ext cx="647700" cy="203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p:cNvSpPr/>
            <p:nvPr/>
          </p:nvSpPr>
          <p:spPr>
            <a:xfrm rot="626920">
              <a:off x="4628061" y="2796066"/>
              <a:ext cx="323989" cy="2307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虚尾箭头 99"/>
          <p:cNvSpPr/>
          <p:nvPr/>
        </p:nvSpPr>
        <p:spPr>
          <a:xfrm>
            <a:off x="7062395" y="2366197"/>
            <a:ext cx="1227466" cy="473096"/>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发起投诉</a:t>
            </a:r>
            <a:endParaRPr lang="zh-CN" altLang="en-US" sz="1400" dirty="0"/>
          </a:p>
        </p:txBody>
      </p:sp>
      <p:grpSp>
        <p:nvGrpSpPr>
          <p:cNvPr id="153" name="组合 152"/>
          <p:cNvGrpSpPr/>
          <p:nvPr/>
        </p:nvGrpSpPr>
        <p:grpSpPr>
          <a:xfrm>
            <a:off x="2598892" y="2757638"/>
            <a:ext cx="1783347" cy="1339321"/>
            <a:chOff x="3691169" y="852487"/>
            <a:chExt cx="4295543" cy="5153025"/>
          </a:xfrm>
        </p:grpSpPr>
        <p:pic>
          <p:nvPicPr>
            <p:cNvPr id="154" name="图片 153"/>
            <p:cNvPicPr>
              <a:picLocks noChangeAspect="1"/>
            </p:cNvPicPr>
            <p:nvPr/>
          </p:nvPicPr>
          <p:blipFill>
            <a:blip r:embed="rId6"/>
            <a:stretch>
              <a:fillRect/>
            </a:stretch>
          </p:blipFill>
          <p:spPr>
            <a:xfrm>
              <a:off x="3691169" y="852487"/>
              <a:ext cx="4295543" cy="5153025"/>
            </a:xfrm>
            <a:prstGeom prst="rect">
              <a:avLst/>
            </a:prstGeom>
          </p:spPr>
        </p:pic>
        <p:sp>
          <p:nvSpPr>
            <p:cNvPr id="155" name="矩形 154"/>
            <p:cNvSpPr/>
            <p:nvPr/>
          </p:nvSpPr>
          <p:spPr>
            <a:xfrm>
              <a:off x="4076700" y="4762500"/>
              <a:ext cx="2971800" cy="317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6043452" y="2104454"/>
            <a:ext cx="985050" cy="996583"/>
            <a:chOff x="10923996" y="391535"/>
            <a:chExt cx="1027588" cy="1032357"/>
          </a:xfrm>
        </p:grpSpPr>
        <p:sp>
          <p:nvSpPr>
            <p:cNvPr id="72"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组合 90"/>
          <p:cNvGrpSpPr/>
          <p:nvPr/>
        </p:nvGrpSpPr>
        <p:grpSpPr>
          <a:xfrm>
            <a:off x="156060" y="2187545"/>
            <a:ext cx="913516" cy="888085"/>
            <a:chOff x="3800020" y="5434108"/>
            <a:chExt cx="1032357" cy="1032357"/>
          </a:xfrm>
        </p:grpSpPr>
        <p:sp>
          <p:nvSpPr>
            <p:cNvPr id="92"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2" name="文本框 101"/>
          <p:cNvSpPr txBox="1"/>
          <p:nvPr/>
        </p:nvSpPr>
        <p:spPr>
          <a:xfrm>
            <a:off x="168859" y="1881238"/>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103" name="文本框 102"/>
          <p:cNvSpPr txBox="1"/>
          <p:nvPr/>
        </p:nvSpPr>
        <p:spPr>
          <a:xfrm>
            <a:off x="6205245" y="1799976"/>
            <a:ext cx="744351" cy="369332"/>
          </a:xfrm>
          <a:prstGeom prst="rect">
            <a:avLst/>
          </a:prstGeom>
          <a:noFill/>
        </p:spPr>
        <p:txBody>
          <a:bodyPr wrap="square" rtlCol="0">
            <a:spAutoFit/>
          </a:bodyPr>
          <a:lstStyle/>
          <a:p>
            <a:r>
              <a:rPr lang="zh-CN" altLang="en-US" b="1" dirty="0"/>
              <a:t>商家</a:t>
            </a:r>
          </a:p>
        </p:txBody>
      </p:sp>
      <p:grpSp>
        <p:nvGrpSpPr>
          <p:cNvPr id="53" name="组合 52"/>
          <p:cNvGrpSpPr/>
          <p:nvPr/>
        </p:nvGrpSpPr>
        <p:grpSpPr>
          <a:xfrm>
            <a:off x="6248617" y="59493"/>
            <a:ext cx="5888510" cy="446366"/>
            <a:chOff x="3273347" y="5691967"/>
            <a:chExt cx="5888510" cy="446366"/>
          </a:xfrm>
        </p:grpSpPr>
        <p:sp>
          <p:nvSpPr>
            <p:cNvPr id="54" name="任意多边形 5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5" name="任意多边形 5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56" name="任意多边形 5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
        <p:nvSpPr>
          <p:cNvPr id="5" name="矩形 4"/>
          <p:cNvSpPr/>
          <p:nvPr/>
        </p:nvSpPr>
        <p:spPr>
          <a:xfrm>
            <a:off x="2182444" y="4922437"/>
            <a:ext cx="1446320" cy="1323439"/>
          </a:xfrm>
          <a:prstGeom prst="rect">
            <a:avLst/>
          </a:prstGeom>
          <a:ln>
            <a:solidFill>
              <a:schemeClr val="tx1"/>
            </a:solidFill>
          </a:ln>
        </p:spPr>
        <p:txBody>
          <a:bodyPr wrap="square">
            <a:spAutoFit/>
          </a:bodyPr>
          <a:lstStyle/>
          <a:p>
            <a:r>
              <a:rPr lang="zh-CN" altLang="en-US" sz="1600" dirty="0" smtClean="0">
                <a:solidFill>
                  <a:srgbClr val="000000"/>
                </a:solidFill>
                <a:latin typeface="微软雅黑" panose="020B0503020204020204" pitchFamily="34" charset="-122"/>
                <a:ea typeface="微软雅黑" panose="020B0503020204020204" pitchFamily="34" charset="-122"/>
              </a:rPr>
              <a:t>货品</a:t>
            </a:r>
            <a:r>
              <a:rPr lang="zh-CN" altLang="en-US" sz="1600" dirty="0">
                <a:solidFill>
                  <a:srgbClr val="000000"/>
                </a:solidFill>
                <a:latin typeface="微软雅黑" panose="020B0503020204020204" pitchFamily="34" charset="-122"/>
                <a:ea typeface="微软雅黑" panose="020B0503020204020204" pitchFamily="34" charset="-122"/>
              </a:rPr>
              <a:t>及外包装照片，如外包装破损，则同时提供外包装破损照片</a:t>
            </a:r>
            <a:endParaRPr lang="zh-CN" altLang="en-US" sz="1600" dirty="0"/>
          </a:p>
        </p:txBody>
      </p:sp>
      <p:sp>
        <p:nvSpPr>
          <p:cNvPr id="59" name="Oval 278"/>
          <p:cNvSpPr>
            <a:spLocks noChangeArrowheads="1"/>
          </p:cNvSpPr>
          <p:nvPr/>
        </p:nvSpPr>
        <p:spPr bwMode="auto">
          <a:xfrm>
            <a:off x="1583242" y="98151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60" name="Oval 278"/>
          <p:cNvSpPr>
            <a:spLocks noChangeArrowheads="1"/>
          </p:cNvSpPr>
          <p:nvPr/>
        </p:nvSpPr>
        <p:spPr bwMode="auto">
          <a:xfrm>
            <a:off x="3576213" y="950133"/>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61" name="Oval 278"/>
          <p:cNvSpPr>
            <a:spLocks noChangeArrowheads="1"/>
          </p:cNvSpPr>
          <p:nvPr/>
        </p:nvSpPr>
        <p:spPr bwMode="auto">
          <a:xfrm>
            <a:off x="1697329" y="4497475"/>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6" name="矩形 5"/>
          <p:cNvSpPr/>
          <p:nvPr/>
        </p:nvSpPr>
        <p:spPr>
          <a:xfrm>
            <a:off x="4510922" y="4392035"/>
            <a:ext cx="2683427" cy="338554"/>
          </a:xfrm>
          <a:prstGeom prst="rect">
            <a:avLst/>
          </a:prstGeom>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货物签收面单</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拣货单照片</a:t>
            </a:r>
            <a:endParaRPr lang="zh-CN" altLang="en-US" sz="1600" dirty="0"/>
          </a:p>
        </p:txBody>
      </p:sp>
      <p:sp>
        <p:nvSpPr>
          <p:cNvPr id="64" name="Oval 278"/>
          <p:cNvSpPr>
            <a:spLocks noChangeArrowheads="1"/>
          </p:cNvSpPr>
          <p:nvPr/>
        </p:nvSpPr>
        <p:spPr bwMode="auto">
          <a:xfrm>
            <a:off x="2590945" y="277086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409816" y="4720221"/>
            <a:ext cx="2918911" cy="1986290"/>
            <a:chOff x="2338978" y="1409700"/>
            <a:chExt cx="6414219" cy="6045200"/>
          </a:xfrm>
        </p:grpSpPr>
        <p:pic>
          <p:nvPicPr>
            <p:cNvPr id="6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978" y="1409700"/>
              <a:ext cx="6414219" cy="604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矩形 66"/>
            <p:cNvSpPr/>
            <p:nvPr/>
          </p:nvSpPr>
          <p:spPr>
            <a:xfrm>
              <a:off x="4051300" y="2197100"/>
              <a:ext cx="1336997" cy="19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4051300" y="3205182"/>
              <a:ext cx="1803400" cy="20476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318871" y="3469346"/>
              <a:ext cx="1336996" cy="19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0" name="图片 69"/>
          <p:cNvPicPr>
            <a:picLocks noChangeAspect="1"/>
          </p:cNvPicPr>
          <p:nvPr/>
        </p:nvPicPr>
        <p:blipFill>
          <a:blip r:embed="rId8"/>
          <a:stretch>
            <a:fillRect/>
          </a:stretch>
        </p:blipFill>
        <p:spPr>
          <a:xfrm>
            <a:off x="8694715" y="4445112"/>
            <a:ext cx="3070643" cy="2039383"/>
          </a:xfrm>
          <a:prstGeom prst="rect">
            <a:avLst/>
          </a:prstGeom>
        </p:spPr>
      </p:pic>
      <p:sp>
        <p:nvSpPr>
          <p:cNvPr id="7" name="矩形 6"/>
          <p:cNvSpPr/>
          <p:nvPr/>
        </p:nvSpPr>
        <p:spPr>
          <a:xfrm>
            <a:off x="7591347" y="4720221"/>
            <a:ext cx="1028532" cy="1569660"/>
          </a:xfrm>
          <a:prstGeom prst="rect">
            <a:avLst/>
          </a:prstGeom>
        </p:spPr>
        <p:txBody>
          <a:bodyPr wrap="square">
            <a:spAutoFit/>
          </a:bodyPr>
          <a:lstStyle/>
          <a:p>
            <a:r>
              <a:rPr lang="zh-CN" altLang="en-US" sz="1600" dirty="0">
                <a:solidFill>
                  <a:srgbClr val="000000"/>
                </a:solidFill>
                <a:latin typeface="微软雅黑" panose="020B0503020204020204" pitchFamily="34" charset="-122"/>
                <a:ea typeface="微软雅黑" panose="020B0503020204020204" pitchFamily="34" charset="-122"/>
              </a:rPr>
              <a:t>物流反馈货物破损的聊天记录截图（菜鸟核实确认的）</a:t>
            </a:r>
            <a:endParaRPr lang="zh-CN" altLang="en-US" sz="1600" dirty="0"/>
          </a:p>
        </p:txBody>
      </p:sp>
      <p:sp>
        <p:nvSpPr>
          <p:cNvPr id="104" name="Oval 278"/>
          <p:cNvSpPr>
            <a:spLocks noChangeArrowheads="1"/>
          </p:cNvSpPr>
          <p:nvPr/>
        </p:nvSpPr>
        <p:spPr bwMode="auto">
          <a:xfrm>
            <a:off x="8560337" y="4506078"/>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3</a:t>
            </a:r>
            <a:endParaRPr lang="zh-CN" altLang="en-US" sz="1600" b="1" dirty="0">
              <a:latin typeface="微软雅黑" panose="020B0503020204020204" pitchFamily="34" charset="-122"/>
              <a:ea typeface="微软雅黑" panose="020B0503020204020204" pitchFamily="34" charset="-122"/>
            </a:endParaRPr>
          </a:p>
        </p:txBody>
      </p:sp>
      <p:sp>
        <p:nvSpPr>
          <p:cNvPr id="63" name="Oval 278"/>
          <p:cNvSpPr>
            <a:spLocks noChangeArrowheads="1"/>
          </p:cNvSpPr>
          <p:nvPr/>
        </p:nvSpPr>
        <p:spPr bwMode="auto">
          <a:xfrm>
            <a:off x="4483234" y="4656969"/>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sp>
        <p:nvSpPr>
          <p:cNvPr id="105" name="标题 1"/>
          <p:cNvSpPr txBox="1">
            <a:spLocks/>
          </p:cNvSpPr>
          <p:nvPr/>
        </p:nvSpPr>
        <p:spPr>
          <a:xfrm>
            <a:off x="-727" y="4177722"/>
            <a:ext cx="1722876" cy="428625"/>
          </a:xfrm>
          <a:prstGeom prst="rect">
            <a:avLst/>
          </a:prstGeom>
          <a:ln>
            <a:solidFill>
              <a:srgbClr val="0066FF"/>
            </a:solidFill>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cxnSp>
        <p:nvCxnSpPr>
          <p:cNvPr id="4" name="直接连接符 3"/>
          <p:cNvCxnSpPr>
            <a:stCxn id="105" idx="3"/>
          </p:cNvCxnSpPr>
          <p:nvPr/>
        </p:nvCxnSpPr>
        <p:spPr>
          <a:xfrm>
            <a:off x="1722149" y="4392035"/>
            <a:ext cx="104698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839917"/>
            <a:ext cx="12192000" cy="3337805"/>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6242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186186458"/>
              </p:ext>
            </p:extLst>
          </p:nvPr>
        </p:nvGraphicFramePr>
        <p:xfrm>
          <a:off x="558368" y="1277654"/>
          <a:ext cx="11099800" cy="5124402"/>
        </p:xfrm>
        <a:graphic>
          <a:graphicData uri="http://schemas.openxmlformats.org/drawingml/2006/table">
            <a:tbl>
              <a:tblPr>
                <a:tableStyleId>{5C22544A-7EE6-4342-B048-85BDC9FD1C3A}</a:tableStyleId>
              </a:tblPr>
              <a:tblGrid>
                <a:gridCol w="1046647"/>
                <a:gridCol w="861094"/>
                <a:gridCol w="1058118"/>
                <a:gridCol w="2304641"/>
                <a:gridCol w="5829300"/>
              </a:tblGrid>
              <a:tr h="698007">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投诉场景</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360931">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货物类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货品破损</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外包破损内物破损、外包破损内物完好、外包完好内物破损等。</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400" u="none" strike="noStrike" dirty="0">
                          <a:effectLst/>
                          <a:latin typeface="微软雅黑" panose="020B0503020204020204" pitchFamily="34" charset="-122"/>
                          <a:ea typeface="微软雅黑" panose="020B0503020204020204" pitchFamily="34" charset="-122"/>
                        </a:rPr>
                        <a:t>1.</a:t>
                      </a:r>
                      <a:r>
                        <a:rPr lang="zh-CN" altLang="en-US" sz="1400" u="none" strike="noStrike" dirty="0">
                          <a:effectLst/>
                          <a:latin typeface="微软雅黑" panose="020B0503020204020204" pitchFamily="34" charset="-122"/>
                          <a:ea typeface="微软雅黑" panose="020B0503020204020204" pitchFamily="34" charset="-122"/>
                        </a:rPr>
                        <a:t>货品及外包装照片，如外包装破损，则同时提供外包装破损照片</a:t>
                      </a:r>
                      <a:r>
                        <a:rPr lang="zh-CN" altLang="en-US" sz="1400" u="none" strike="noStrike" dirty="0" smtClean="0">
                          <a:effectLst/>
                          <a:latin typeface="微软雅黑" panose="020B0503020204020204" pitchFamily="34" charset="-122"/>
                          <a:ea typeface="微软雅黑" panose="020B0503020204020204" pitchFamily="34" charset="-122"/>
                        </a:rPr>
                        <a:t>；</a:t>
                      </a:r>
                      <a:endParaRPr lang="en-US" altLang="zh-CN" sz="1400" u="none" strike="noStrike" dirty="0" smtClean="0">
                        <a:effectLst/>
                        <a:latin typeface="微软雅黑" panose="020B0503020204020204" pitchFamily="34" charset="-122"/>
                        <a:ea typeface="微软雅黑" panose="020B0503020204020204" pitchFamily="34" charset="-122"/>
                      </a:endParaRPr>
                    </a:p>
                    <a:p>
                      <a:pPr algn="l" rtl="0" fontAlgn="ctr"/>
                      <a:endParaRPr lang="en-US" altLang="zh-CN" sz="14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dirty="0" smtClean="0">
                          <a:effectLst/>
                          <a:latin typeface="微软雅黑" panose="020B0503020204020204" pitchFamily="34" charset="-122"/>
                          <a:ea typeface="微软雅黑" panose="020B0503020204020204" pitchFamily="34" charset="-122"/>
                        </a:rPr>
                        <a:t>2.</a:t>
                      </a:r>
                      <a:r>
                        <a:rPr lang="zh-CN" altLang="en-US" sz="1400" u="none" strike="noStrike" dirty="0" smtClean="0">
                          <a:effectLst/>
                          <a:latin typeface="微软雅黑" panose="020B0503020204020204" pitchFamily="34" charset="-122"/>
                          <a:ea typeface="微软雅黑" panose="020B0503020204020204" pitchFamily="34" charset="-122"/>
                        </a:rPr>
                        <a:t>如果签收，需提供货物签收面单</a:t>
                      </a:r>
                      <a:r>
                        <a:rPr lang="en-US" altLang="zh-CN" sz="1400" u="none" strike="noStrike" dirty="0" smtClean="0">
                          <a:effectLst/>
                          <a:latin typeface="微软雅黑" panose="020B0503020204020204" pitchFamily="34" charset="-122"/>
                          <a:ea typeface="微软雅黑" panose="020B0503020204020204" pitchFamily="34" charset="-122"/>
                        </a:rPr>
                        <a:t>/</a:t>
                      </a:r>
                      <a:r>
                        <a:rPr lang="zh-CN" altLang="en-US" sz="1400" u="none" strike="noStrike" dirty="0" smtClean="0">
                          <a:effectLst/>
                          <a:latin typeface="微软雅黑" panose="020B0503020204020204" pitchFamily="34" charset="-122"/>
                          <a:ea typeface="微软雅黑" panose="020B0503020204020204" pitchFamily="34" charset="-122"/>
                        </a:rPr>
                        <a:t>拣货单照片；</a:t>
                      </a:r>
                      <a:endParaRPr lang="en-US" altLang="zh-CN" sz="14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4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dirty="0" smtClean="0">
                          <a:effectLst/>
                          <a:latin typeface="微软雅黑" panose="020B0503020204020204" pitchFamily="34" charset="-122"/>
                          <a:ea typeface="微软雅黑" panose="020B0503020204020204" pitchFamily="34" charset="-122"/>
                        </a:rPr>
                        <a:t>3.</a:t>
                      </a:r>
                      <a:r>
                        <a:rPr lang="zh-CN" altLang="en-US" sz="1400" u="none" strike="noStrike" dirty="0" smtClean="0">
                          <a:effectLst/>
                          <a:latin typeface="微软雅黑" panose="020B0503020204020204" pitchFamily="34" charset="-122"/>
                          <a:ea typeface="微软雅黑" panose="020B0503020204020204" pitchFamily="34" charset="-122"/>
                        </a:rPr>
                        <a:t>物流反馈货物破损的聊天记录截图（菜鸟核实确认的）；</a:t>
                      </a:r>
                      <a:endParaRPr lang="en-US" altLang="zh-CN" sz="14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400" u="none" strike="noStrike" dirty="0" smtClean="0">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dirty="0" smtClean="0">
                          <a:effectLst/>
                          <a:latin typeface="微软雅黑" panose="020B0503020204020204" pitchFamily="34" charset="-122"/>
                          <a:ea typeface="微软雅黑" panose="020B0503020204020204" pitchFamily="34" charset="-122"/>
                        </a:rPr>
                        <a:t>4.</a:t>
                      </a:r>
                      <a:r>
                        <a:rPr lang="zh-CN" altLang="en-US" sz="1400" u="none" strike="noStrike" dirty="0" smtClean="0">
                          <a:effectLst/>
                          <a:latin typeface="微软雅黑" panose="020B0503020204020204" pitchFamily="34" charset="-122"/>
                          <a:ea typeface="微软雅黑" panose="020B0503020204020204" pitchFamily="34" charset="-122"/>
                        </a:rPr>
                        <a:t>其他有效破损凭证。</a:t>
                      </a:r>
                      <a:endPar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rtl="0" fontAlgn="ct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rtl="0" fontAlgn="ctr">
                        <a:buAutoNum type="arabicPeriod"/>
                      </a:pPr>
                      <a:r>
                        <a:rPr lang="zh-CN" altLang="en-US" sz="1200" u="none" strike="noStrike" dirty="0" smtClean="0">
                          <a:effectLst/>
                          <a:latin typeface="微软雅黑" panose="020B0503020204020204" pitchFamily="34" charset="-122"/>
                          <a:ea typeface="微软雅黑" panose="020B0503020204020204" pitchFamily="34" charset="-122"/>
                        </a:rPr>
                        <a:t>如</a:t>
                      </a:r>
                      <a:r>
                        <a:rPr lang="zh-CN" altLang="en-US" sz="1200" u="none" strike="noStrike" dirty="0">
                          <a:effectLst/>
                          <a:latin typeface="微软雅黑" panose="020B0503020204020204" pitchFamily="34" charset="-122"/>
                          <a:ea typeface="微软雅黑" panose="020B0503020204020204" pitchFamily="34" charset="-122"/>
                        </a:rPr>
                        <a:t>货品在库破损，货品销售包装破损影响二次销售的情形），则</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zh-CN" altLang="en-US"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1</a:t>
                      </a:r>
                      <a:r>
                        <a:rPr lang="zh-CN" altLang="en-US" sz="1200" u="none" strike="noStrike" dirty="0">
                          <a:effectLst/>
                          <a:latin typeface="微软雅黑" panose="020B0503020204020204" pitchFamily="34" charset="-122"/>
                          <a:ea typeface="微软雅黑" panose="020B0503020204020204" pitchFamily="34" charset="-122"/>
                        </a:rPr>
                        <a:t>） 如最小检视层破损（包含货品销售包装破损影响二次销售的情形），菜鸟按货值承担赔偿责任</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zh-CN" altLang="en-US"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rPr>
                        <a:t>）如最小检视层完好，但销售包装破损（货品销售包装破损影响二次销售的情形除外），菜鸟按照货值的</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赔偿，最高不超过</a:t>
                      </a:r>
                      <a:r>
                        <a:rPr lang="en-US" altLang="zh-CN" sz="1200" u="none" strike="noStrike" dirty="0">
                          <a:effectLst/>
                          <a:latin typeface="微软雅黑" panose="020B0503020204020204" pitchFamily="34" charset="-122"/>
                          <a:ea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rPr>
                        <a:t>元。 </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2</a:t>
                      </a:r>
                      <a:r>
                        <a:rPr lang="en-US" altLang="zh-CN" sz="1200" u="none" strike="noStrike" dirty="0">
                          <a:effectLst/>
                          <a:latin typeface="微软雅黑" panose="020B0503020204020204" pitchFamily="34" charset="-122"/>
                          <a:ea typeface="微软雅黑" panose="020B0503020204020204" pitchFamily="34" charset="-122"/>
                        </a:rPr>
                        <a:t>. </a:t>
                      </a:r>
                      <a:r>
                        <a:rPr lang="zh-CN" altLang="en-US" sz="1200" u="none" strike="noStrike" dirty="0">
                          <a:effectLst/>
                          <a:latin typeface="微软雅黑" panose="020B0503020204020204" pitchFamily="34" charset="-122"/>
                          <a:ea typeface="微软雅黑" panose="020B0503020204020204" pitchFamily="34" charset="-122"/>
                        </a:rPr>
                        <a:t>如货品出库后破损，则 </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 1</a:t>
                      </a:r>
                      <a:r>
                        <a:rPr lang="zh-CN" altLang="en-US" sz="1200" u="none" strike="noStrike" dirty="0">
                          <a:effectLst/>
                          <a:latin typeface="微软雅黑" panose="020B0503020204020204" pitchFamily="34" charset="-122"/>
                          <a:ea typeface="微软雅黑" panose="020B0503020204020204" pitchFamily="34" charset="-122"/>
                        </a:rPr>
                        <a:t>）货品物流包装破损</a:t>
                      </a:r>
                      <a:r>
                        <a:rPr lang="en-US" altLang="zh-CN" sz="1200" u="none" strike="noStrike" dirty="0">
                          <a:effectLst/>
                          <a:latin typeface="微软雅黑" panose="020B0503020204020204" pitchFamily="34" charset="-122"/>
                          <a:ea typeface="微软雅黑" panose="020B0503020204020204" pitchFamily="34" charset="-122"/>
                        </a:rPr>
                        <a:t>: </a:t>
                      </a:r>
                      <a:endParaRPr lang="en-US" altLang="zh-CN" sz="1200" u="none" strike="noStrike" dirty="0" smtClean="0">
                        <a:effectLst/>
                        <a:latin typeface="微软雅黑" panose="020B0503020204020204" pitchFamily="34" charset="-122"/>
                        <a:ea typeface="微软雅黑" panose="020B0503020204020204" pitchFamily="34" charset="-122"/>
                      </a:endParaRPr>
                    </a:p>
                    <a:p>
                      <a:pPr marL="342900" indent="-342900" algn="l" rtl="0" fontAlgn="ctr">
                        <a:buAutoNum type="arabicParenBoth"/>
                      </a:pPr>
                      <a:r>
                        <a:rPr lang="zh-CN" altLang="en-US" sz="1200" u="none" strike="noStrike" dirty="0" smtClean="0">
                          <a:effectLst/>
                          <a:latin typeface="微软雅黑" panose="020B0503020204020204" pitchFamily="34" charset="-122"/>
                          <a:ea typeface="微软雅黑" panose="020B0503020204020204" pitchFamily="34" charset="-122"/>
                        </a:rPr>
                        <a:t>如</a:t>
                      </a:r>
                      <a:r>
                        <a:rPr lang="zh-CN" altLang="en-US" sz="1200" u="none" strike="noStrike" dirty="0">
                          <a:effectLst/>
                          <a:latin typeface="微软雅黑" panose="020B0503020204020204" pitchFamily="34" charset="-122"/>
                          <a:ea typeface="微软雅黑" panose="020B0503020204020204" pitchFamily="34" charset="-122"/>
                        </a:rPr>
                        <a:t>货品破损（包含货品销售包装破损影响二次销售的情形）且销售包装符合要求，按照货值赔偿；如销售包装不符合要求，则菜鸟不予赔偿，但在此种情况下，如果物流包装为菜鸟提供，则按照货值的</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赔付，最高不超过</a:t>
                      </a:r>
                      <a:r>
                        <a:rPr lang="en-US" altLang="zh-CN" sz="1200" u="none" strike="noStrike" dirty="0">
                          <a:effectLst/>
                          <a:latin typeface="微软雅黑" panose="020B0503020204020204" pitchFamily="34" charset="-122"/>
                          <a:ea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rPr>
                        <a:t>元  </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rPr>
                        <a:t>2) </a:t>
                      </a:r>
                      <a:r>
                        <a:rPr lang="zh-CN" altLang="en-US" sz="1200" u="none" strike="noStrike" dirty="0">
                          <a:effectLst/>
                          <a:latin typeface="微软雅黑" panose="020B0503020204020204" pitchFamily="34" charset="-122"/>
                          <a:ea typeface="微软雅黑" panose="020B0503020204020204" pitchFamily="34" charset="-122"/>
                        </a:rPr>
                        <a:t>货品完好，按照货值的</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赔偿，最高不超过</a:t>
                      </a:r>
                      <a:r>
                        <a:rPr lang="en-US" altLang="zh-CN" sz="1200" u="none" strike="noStrike" dirty="0">
                          <a:effectLst/>
                          <a:latin typeface="微软雅黑" panose="020B0503020204020204" pitchFamily="34" charset="-122"/>
                          <a:ea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rPr>
                        <a:t>元，但在此种情况下，如物流包装即为销售包装，且不符合要求，则不予赔偿； 如卖家货品为销售包装直接发货出库的，在销售包装同时为最小检视层的情况下，如销售包装破损，货品完好，则菜鸟按照货值的</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赔付，最高不超过</a:t>
                      </a:r>
                      <a:r>
                        <a:rPr lang="en-US" altLang="zh-CN" sz="1200" u="none" strike="noStrike" dirty="0">
                          <a:effectLst/>
                          <a:latin typeface="微软雅黑" panose="020B0503020204020204" pitchFamily="34" charset="-122"/>
                          <a:ea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rPr>
                        <a:t>元</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zh-CN" altLang="en-US"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rPr>
                        <a:t>） 物流包装完好</a:t>
                      </a:r>
                      <a:r>
                        <a:rPr lang="en-US" altLang="zh-CN" sz="1200" u="none" strike="noStrike" dirty="0">
                          <a:effectLst/>
                          <a:latin typeface="微软雅黑" panose="020B0503020204020204" pitchFamily="34" charset="-122"/>
                          <a:ea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rPr>
                        <a:t>货品破损（不包含货品销售包装破损影响二次销售的情形）</a:t>
                      </a:r>
                      <a:r>
                        <a:rPr lang="en-US" altLang="zh-CN" sz="1200" u="none" strike="noStrike" dirty="0" smtClean="0">
                          <a:effectLst/>
                          <a:latin typeface="微软雅黑" panose="020B0503020204020204" pitchFamily="34" charset="-122"/>
                          <a:ea typeface="微软雅黑" panose="020B0503020204020204" pitchFamily="34" charset="-122"/>
                        </a:rPr>
                        <a:t>:</a:t>
                      </a: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(1) </a:t>
                      </a:r>
                      <a:r>
                        <a:rPr lang="zh-CN" altLang="en-US" sz="1200" u="none" strike="noStrike" dirty="0">
                          <a:effectLst/>
                          <a:latin typeface="微软雅黑" panose="020B0503020204020204" pitchFamily="34" charset="-122"/>
                          <a:ea typeface="微软雅黑" panose="020B0503020204020204" pitchFamily="34" charset="-122"/>
                        </a:rPr>
                        <a:t>最小检视层破损，销售包装符合要求，按货值赔偿；销售包装不符合要求，则不予赔偿</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rPr>
                        <a:t>2) </a:t>
                      </a:r>
                      <a:r>
                        <a:rPr lang="zh-CN" altLang="en-US" sz="1200" u="none" strike="noStrike" dirty="0">
                          <a:effectLst/>
                          <a:latin typeface="微软雅黑" panose="020B0503020204020204" pitchFamily="34" charset="-122"/>
                          <a:ea typeface="微软雅黑" panose="020B0503020204020204" pitchFamily="34" charset="-122"/>
                        </a:rPr>
                        <a:t>如最小检视层完好，则不予赔偿； </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en-US" altLang="zh-CN" sz="1200" u="none" strike="noStrike" dirty="0" smtClean="0">
                          <a:effectLst/>
                          <a:latin typeface="微软雅黑" panose="020B0503020204020204" pitchFamily="34" charset="-122"/>
                          <a:ea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rPr>
                        <a:t>3) </a:t>
                      </a:r>
                      <a:r>
                        <a:rPr lang="zh-CN" altLang="en-US" sz="1200" u="none" strike="noStrike" dirty="0">
                          <a:effectLst/>
                          <a:latin typeface="微软雅黑" panose="020B0503020204020204" pitchFamily="34" charset="-122"/>
                          <a:ea typeface="微软雅黑" panose="020B0503020204020204" pitchFamily="34" charset="-122"/>
                        </a:rPr>
                        <a:t>如物流包装完好，销售包装破损，最小检视层完好；按照货值的</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赔偿，最高不超过</a:t>
                      </a:r>
                      <a:r>
                        <a:rPr lang="en-US" altLang="zh-CN" sz="1200" u="none" strike="noStrike" dirty="0">
                          <a:effectLst/>
                          <a:latin typeface="微软雅黑" panose="020B0503020204020204" pitchFamily="34" charset="-122"/>
                          <a:ea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rPr>
                        <a:t>元</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zh-CN" altLang="en-US"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 物流包装完好</a:t>
                      </a:r>
                      <a:r>
                        <a:rPr lang="en-US" altLang="zh-CN" sz="1200" u="none" strike="noStrike" dirty="0">
                          <a:effectLst/>
                          <a:latin typeface="微软雅黑" panose="020B0503020204020204" pitchFamily="34" charset="-122"/>
                          <a:ea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rPr>
                        <a:t>品销售包装破损影响二次销售的，如销售包装破损，按照货值赔偿</a:t>
                      </a:r>
                      <a:r>
                        <a:rPr lang="zh-CN" altLang="en-US" sz="1200" u="none" strike="noStrike" dirty="0" smtClean="0">
                          <a:effectLst/>
                          <a:latin typeface="微软雅黑" panose="020B0503020204020204" pitchFamily="34" charset="-122"/>
                          <a:ea typeface="微软雅黑" panose="020B0503020204020204" pitchFamily="34" charset="-122"/>
                        </a:rPr>
                        <a:t>。</a:t>
                      </a:r>
                      <a:endParaRPr lang="en-US" altLang="zh-CN" sz="1200" u="none" strike="noStrike" dirty="0" smtClean="0">
                        <a:effectLst/>
                        <a:latin typeface="微软雅黑" panose="020B0503020204020204" pitchFamily="34" charset="-122"/>
                        <a:ea typeface="微软雅黑" panose="020B0503020204020204" pitchFamily="34" charset="-122"/>
                      </a:endParaRPr>
                    </a:p>
                    <a:p>
                      <a:pPr marL="0" indent="0" algn="l" rtl="0" fontAlgn="ctr">
                        <a:buNone/>
                      </a:pPr>
                      <a:r>
                        <a:rPr lang="zh-CN" altLang="en-US" sz="1200" u="none" strike="noStrike" dirty="0" smtClean="0">
                          <a:effectLst/>
                          <a:latin typeface="微软雅黑" panose="020B0503020204020204" pitchFamily="34" charset="-122"/>
                          <a:ea typeface="微软雅黑" panose="020B0503020204020204" pitchFamily="34" charset="-122"/>
                        </a:rPr>
                        <a:t> </a:t>
                      </a:r>
                      <a:r>
                        <a:rPr lang="en-US" altLang="zh-CN" sz="1200" u="none" strike="noStrike" dirty="0">
                          <a:effectLst/>
                          <a:latin typeface="微软雅黑" panose="020B0503020204020204" pitchFamily="34" charset="-122"/>
                          <a:ea typeface="微软雅黑" panose="020B0503020204020204" pitchFamily="34" charset="-122"/>
                        </a:rPr>
                        <a:t>4</a:t>
                      </a:r>
                      <a:r>
                        <a:rPr lang="zh-CN" altLang="en-US" sz="1200" u="none" strike="noStrike" dirty="0">
                          <a:effectLst/>
                          <a:latin typeface="微软雅黑" panose="020B0503020204020204" pitchFamily="34" charset="-122"/>
                          <a:ea typeface="微软雅黑" panose="020B0503020204020204" pitchFamily="34" charset="-122"/>
                        </a:rPr>
                        <a:t>）针对上述</a:t>
                      </a:r>
                      <a:r>
                        <a:rPr lang="en-US" altLang="zh-CN" sz="1200" u="none" strike="noStrike" dirty="0">
                          <a:effectLst/>
                          <a:latin typeface="微软雅黑" panose="020B0503020204020204" pitchFamily="34" charset="-122"/>
                          <a:ea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rPr>
                        <a:t>3</a:t>
                      </a:r>
                      <a:r>
                        <a:rPr lang="zh-CN" altLang="en-US" sz="1200" u="none" strike="noStrike" dirty="0">
                          <a:effectLst/>
                          <a:latin typeface="微软雅黑" panose="020B0503020204020204" pitchFamily="34" charset="-122"/>
                          <a:ea typeface="微软雅黑" panose="020B0503020204020204" pitchFamily="34" charset="-122"/>
                        </a:rPr>
                        <a:t>）的情况，在货品外包装完好、符合菜鸟仓库的包装方案，且无明显证据显示为菜鸟的责任的前提下，菜鸟对货物破损将不予赔付。</a:t>
                      </a:r>
                      <a:r>
                        <a:rPr lang="zh-CN" altLang="en-US" sz="1400" u="none" strike="noStrike" dirty="0">
                          <a:effectLst/>
                          <a:latin typeface="微软雅黑" panose="020B0503020204020204" pitchFamily="34" charset="-122"/>
                          <a:ea typeface="微软雅黑" panose="020B0503020204020204" pitchFamily="34" charset="-122"/>
                        </a:rPr>
                        <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95" marR="6795" marT="6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6248617" y="59493"/>
            <a:ext cx="5888510" cy="446366"/>
            <a:chOff x="3273347" y="5691967"/>
            <a:chExt cx="5888510" cy="446366"/>
          </a:xfrm>
        </p:grpSpPr>
        <p:sp>
          <p:nvSpPr>
            <p:cNvPr id="4" name="任意多边形 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 name="任意多边形 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6" name="任意多边形 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Tree>
    <p:extLst>
      <p:ext uri="{BB962C8B-B14F-4D97-AF65-F5344CB8AC3E}">
        <p14:creationId xmlns:p14="http://schemas.microsoft.com/office/powerpoint/2010/main" val="4020970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2072738" y="2254817"/>
            <a:ext cx="2388171" cy="1005072"/>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MH_Other_2"/>
          <p:cNvSpPr/>
          <p:nvPr>
            <p:custDataLst>
              <p:tags r:id="rId2"/>
            </p:custDataLst>
          </p:nvPr>
        </p:nvSpPr>
        <p:spPr>
          <a:xfrm>
            <a:off x="7460795" y="3481783"/>
            <a:ext cx="1916951" cy="1283400"/>
          </a:xfrm>
          <a:prstGeom prst="parallelogram">
            <a:avLst>
              <a:gd name="adj" fmla="val 54485"/>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7" name="MH_Other_3"/>
          <p:cNvSpPr/>
          <p:nvPr>
            <p:custDataLst>
              <p:tags r:id="rId3"/>
            </p:custDataLst>
          </p:nvPr>
        </p:nvSpPr>
        <p:spPr>
          <a:xfrm>
            <a:off x="7289888" y="3481783"/>
            <a:ext cx="904686" cy="1283400"/>
          </a:xfrm>
          <a:prstGeom prst="parallelogram">
            <a:avLst>
              <a:gd name="adj" fmla="val 54485"/>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8" name="MH_Other_4"/>
          <p:cNvSpPr>
            <a:spLocks noChangeAspect="1"/>
          </p:cNvSpPr>
          <p:nvPr>
            <p:custDataLst>
              <p:tags r:id="rId4"/>
            </p:custDataLst>
          </p:nvPr>
        </p:nvSpPr>
        <p:spPr>
          <a:xfrm>
            <a:off x="8898512" y="3189274"/>
            <a:ext cx="989860" cy="989860"/>
          </a:xfrm>
          <a:prstGeom prst="rect">
            <a:avLst/>
          </a:prstGeom>
          <a:solidFill>
            <a:srgbClr val="29ABE2"/>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9" name="MH_Other_5"/>
          <p:cNvSpPr/>
          <p:nvPr>
            <p:custDataLst>
              <p:tags r:id="rId5"/>
            </p:custDataLst>
          </p:nvPr>
        </p:nvSpPr>
        <p:spPr>
          <a:xfrm>
            <a:off x="4828877" y="3790236"/>
            <a:ext cx="1890473" cy="1292172"/>
          </a:xfrm>
          <a:prstGeom prst="parallelogram">
            <a:avLst>
              <a:gd name="adj" fmla="val 54485"/>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0" name="MH_Other_6"/>
          <p:cNvSpPr/>
          <p:nvPr>
            <p:custDataLst>
              <p:tags r:id="rId6"/>
            </p:custDataLst>
          </p:nvPr>
        </p:nvSpPr>
        <p:spPr>
          <a:xfrm>
            <a:off x="4533210" y="3790235"/>
            <a:ext cx="978954" cy="1292173"/>
          </a:xfrm>
          <a:prstGeom prst="parallelogram">
            <a:avLst>
              <a:gd name="adj" fmla="val 54485"/>
            </a:avLst>
          </a:prstGeom>
          <a:solidFill>
            <a:srgbClr val="A3D8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1" name="MH_Other_7"/>
          <p:cNvSpPr>
            <a:spLocks noChangeAspect="1"/>
          </p:cNvSpPr>
          <p:nvPr>
            <p:custDataLst>
              <p:tags r:id="rId7"/>
            </p:custDataLst>
          </p:nvPr>
        </p:nvSpPr>
        <p:spPr>
          <a:xfrm>
            <a:off x="6219516" y="3587658"/>
            <a:ext cx="963291" cy="963291"/>
          </a:xfrm>
          <a:prstGeom prst="rect">
            <a:avLst/>
          </a:prstGeom>
          <a:solidFill>
            <a:srgbClr val="A3D8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2" name="MH_Other_8"/>
          <p:cNvSpPr/>
          <p:nvPr>
            <p:custDataLst>
              <p:tags r:id="rId8"/>
            </p:custDataLst>
          </p:nvPr>
        </p:nvSpPr>
        <p:spPr>
          <a:xfrm>
            <a:off x="1648744" y="4287725"/>
            <a:ext cx="2114111" cy="1188139"/>
          </a:xfrm>
          <a:prstGeom prst="parallelogram">
            <a:avLst>
              <a:gd name="adj" fmla="val 54485"/>
            </a:avLst>
          </a:prstGeom>
          <a:solidFill>
            <a:schemeClr val="accent4">
              <a:lumMod val="40000"/>
              <a:lumOff val="60000"/>
            </a:scheme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3" name="MH_Other_9"/>
          <p:cNvSpPr>
            <a:spLocks noChangeAspect="1"/>
          </p:cNvSpPr>
          <p:nvPr>
            <p:custDataLst>
              <p:tags r:id="rId9"/>
            </p:custDataLst>
          </p:nvPr>
        </p:nvSpPr>
        <p:spPr>
          <a:xfrm>
            <a:off x="3206117" y="4162914"/>
            <a:ext cx="965985" cy="965985"/>
          </a:xfrm>
          <a:prstGeom prst="rect">
            <a:avLst/>
          </a:prstGeom>
          <a:solidFill>
            <a:srgbClr val="FB9E00"/>
          </a:solidFill>
          <a:ln w="12700" cap="flat" cmpd="sng" algn="ctr">
            <a:noFill/>
            <a:prstDash val="solid"/>
            <a:miter lim="800000"/>
          </a:ln>
          <a:effectLst/>
          <a:scene3d>
            <a:camera prst="orthographicFront">
              <a:rot lat="18373457" lon="17035655" rev="4800000"/>
            </a:camera>
            <a:lightRig rig="threePt" dir="t">
              <a:rot lat="0" lon="0" rev="13800000"/>
            </a:lightRig>
          </a:scene3d>
          <a:sp3d>
            <a:bevelT w="488950" h="1219200" prst="angle"/>
          </a:sp3d>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4" name="MH_Other_10"/>
          <p:cNvSpPr/>
          <p:nvPr>
            <p:custDataLst>
              <p:tags r:id="rId10"/>
            </p:custDataLst>
          </p:nvPr>
        </p:nvSpPr>
        <p:spPr>
          <a:xfrm>
            <a:off x="1455813" y="4287725"/>
            <a:ext cx="824749" cy="1188139"/>
          </a:xfrm>
          <a:prstGeom prst="parallelogram">
            <a:avLst>
              <a:gd name="adj" fmla="val 54485"/>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15" name="MH_Other_11"/>
          <p:cNvSpPr>
            <a:spLocks noChangeAspect="1" noEditPoints="1"/>
          </p:cNvSpPr>
          <p:nvPr>
            <p:custDataLst>
              <p:tags r:id="rId11"/>
            </p:custDataLst>
          </p:nvPr>
        </p:nvSpPr>
        <p:spPr bwMode="auto">
          <a:xfrm>
            <a:off x="8631443" y="3555602"/>
            <a:ext cx="325129" cy="328127"/>
          </a:xfrm>
          <a:custGeom>
            <a:avLst/>
            <a:gdLst>
              <a:gd name="T0" fmla="*/ 59 w 104"/>
              <a:gd name="T1" fmla="*/ 46 h 105"/>
              <a:gd name="T2" fmla="*/ 59 w 104"/>
              <a:gd name="T3" fmla="*/ 23 h 105"/>
              <a:gd name="T4" fmla="*/ 46 w 104"/>
              <a:gd name="T5" fmla="*/ 23 h 105"/>
              <a:gd name="T6" fmla="*/ 46 w 104"/>
              <a:gd name="T7" fmla="*/ 46 h 105"/>
              <a:gd name="T8" fmla="*/ 24 w 104"/>
              <a:gd name="T9" fmla="*/ 46 h 105"/>
              <a:gd name="T10" fmla="*/ 24 w 104"/>
              <a:gd name="T11" fmla="*/ 59 h 105"/>
              <a:gd name="T12" fmla="*/ 46 w 104"/>
              <a:gd name="T13" fmla="*/ 59 h 105"/>
              <a:gd name="T14" fmla="*/ 46 w 104"/>
              <a:gd name="T15" fmla="*/ 82 h 105"/>
              <a:gd name="T16" fmla="*/ 59 w 104"/>
              <a:gd name="T17" fmla="*/ 82 h 105"/>
              <a:gd name="T18" fmla="*/ 59 w 104"/>
              <a:gd name="T19" fmla="*/ 59 h 105"/>
              <a:gd name="T20" fmla="*/ 81 w 104"/>
              <a:gd name="T21" fmla="*/ 59 h 105"/>
              <a:gd name="T22" fmla="*/ 81 w 104"/>
              <a:gd name="T23" fmla="*/ 46 h 105"/>
              <a:gd name="T24" fmla="*/ 59 w 104"/>
              <a:gd name="T25" fmla="*/ 46 h 105"/>
              <a:gd name="T26" fmla="*/ 52 w 104"/>
              <a:gd name="T27" fmla="*/ 0 h 105"/>
              <a:gd name="T28" fmla="*/ 0 w 104"/>
              <a:gd name="T29" fmla="*/ 53 h 105"/>
              <a:gd name="T30" fmla="*/ 52 w 104"/>
              <a:gd name="T31" fmla="*/ 105 h 105"/>
              <a:gd name="T32" fmla="*/ 104 w 104"/>
              <a:gd name="T33" fmla="*/ 53 h 105"/>
              <a:gd name="T34" fmla="*/ 52 w 104"/>
              <a:gd name="T35" fmla="*/ 0 h 105"/>
              <a:gd name="T36" fmla="*/ 52 w 104"/>
              <a:gd name="T37" fmla="*/ 93 h 105"/>
              <a:gd name="T38" fmla="*/ 12 w 104"/>
              <a:gd name="T39" fmla="*/ 53 h 105"/>
              <a:gd name="T40" fmla="*/ 52 w 104"/>
              <a:gd name="T41" fmla="*/ 12 h 105"/>
              <a:gd name="T42" fmla="*/ 93 w 104"/>
              <a:gd name="T43" fmla="*/ 53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rgbClr val="29ABE2">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6" name="MH_Other_12"/>
          <p:cNvSpPr>
            <a:spLocks noChangeAspect="1" noEditPoints="1"/>
          </p:cNvSpPr>
          <p:nvPr>
            <p:custDataLst>
              <p:tags r:id="rId12"/>
            </p:custDataLst>
          </p:nvPr>
        </p:nvSpPr>
        <p:spPr bwMode="auto">
          <a:xfrm>
            <a:off x="5832440" y="3871199"/>
            <a:ext cx="451247" cy="260747"/>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rgbClr val="A3D800">
              <a:alpha val="88000"/>
            </a:srgbClr>
          </a:solidFill>
          <a:ln>
            <a:no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7" name="MH_Other_13"/>
          <p:cNvSpPr>
            <a:spLocks noChangeAspect="1" noEditPoints="1"/>
          </p:cNvSpPr>
          <p:nvPr>
            <p:custDataLst>
              <p:tags r:id="rId13"/>
            </p:custDataLst>
          </p:nvPr>
        </p:nvSpPr>
        <p:spPr bwMode="auto">
          <a:xfrm>
            <a:off x="2724044" y="4449378"/>
            <a:ext cx="439720" cy="393055"/>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rgbClr val="FB9E00"/>
          </a:solidFill>
          <a:ln w="12700">
            <a:solidFill>
              <a:srgbClr val="FB9E00"/>
            </a:solidFill>
          </a:ln>
        </p:spPr>
        <p:txBody>
          <a:bodyPr lIns="51435" tIns="25718" rIns="51435" bIns="25718"/>
          <a:lstStyle/>
          <a:p>
            <a:pP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18" name="MH_SubTitle_1"/>
          <p:cNvSpPr txBox="1">
            <a:spLocks noChangeArrowheads="1"/>
          </p:cNvSpPr>
          <p:nvPr>
            <p:custDataLst>
              <p:tags r:id="rId14"/>
            </p:custDataLst>
          </p:nvPr>
        </p:nvSpPr>
        <p:spPr bwMode="auto">
          <a:xfrm>
            <a:off x="1950959" y="4866497"/>
            <a:ext cx="1728948" cy="4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dirty="0" smtClean="0">
                <a:solidFill>
                  <a:srgbClr val="333333"/>
                </a:solidFill>
                <a:latin typeface="微软雅黑" panose="020B0503020204020204" pitchFamily="34" charset="-122"/>
              </a:rPr>
              <a:t>服务渠道介绍</a:t>
            </a:r>
            <a:endParaRPr lang="zh-CN" altLang="en-US" sz="1600" dirty="0">
              <a:solidFill>
                <a:srgbClr val="333333"/>
              </a:solidFill>
              <a:latin typeface="微软雅黑" panose="020B0503020204020204" pitchFamily="34" charset="-122"/>
            </a:endParaRPr>
          </a:p>
        </p:txBody>
      </p:sp>
      <p:sp>
        <p:nvSpPr>
          <p:cNvPr id="19" name="MH_Other_14"/>
          <p:cNvSpPr/>
          <p:nvPr>
            <p:custDataLst>
              <p:tags r:id="rId15"/>
            </p:custDataLst>
          </p:nvPr>
        </p:nvSpPr>
        <p:spPr>
          <a:xfrm>
            <a:off x="4763260" y="3480674"/>
            <a:ext cx="378619" cy="378619"/>
          </a:xfrm>
          <a:prstGeom prst="blockArc">
            <a:avLst>
              <a:gd name="adj1" fmla="val 4"/>
              <a:gd name="adj2" fmla="val 21555189"/>
              <a:gd name="adj3" fmla="val 10621"/>
            </a:avLst>
          </a:prstGeom>
          <a:solidFill>
            <a:sysClr val="window" lastClr="FFFFFF"/>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20" name="MH_Other_15"/>
          <p:cNvSpPr/>
          <p:nvPr>
            <p:custDataLst>
              <p:tags r:id="rId16"/>
            </p:custDataLst>
          </p:nvPr>
        </p:nvSpPr>
        <p:spPr>
          <a:xfrm>
            <a:off x="3578801" y="3788505"/>
            <a:ext cx="581725" cy="499220"/>
          </a:xfrm>
          <a:prstGeom prst="blockArc">
            <a:avLst>
              <a:gd name="adj1" fmla="val 7160119"/>
              <a:gd name="adj2" fmla="val 21555189"/>
              <a:gd name="adj3" fmla="val 10621"/>
            </a:avLst>
          </a:prstGeom>
          <a:solidFill>
            <a:srgbClr val="FB9E00"/>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1" name="MH_Other_16"/>
          <p:cNvSpPr/>
          <p:nvPr>
            <p:custDataLst>
              <p:tags r:id="rId17"/>
            </p:custDataLst>
          </p:nvPr>
        </p:nvSpPr>
        <p:spPr>
          <a:xfrm>
            <a:off x="6584916" y="3480674"/>
            <a:ext cx="657958" cy="609669"/>
          </a:xfrm>
          <a:prstGeom prst="blockArc">
            <a:avLst>
              <a:gd name="adj1" fmla="val 4"/>
              <a:gd name="adj2" fmla="val 21555189"/>
              <a:gd name="adj3" fmla="val 10621"/>
            </a:avLst>
          </a:prstGeom>
          <a:solidFill>
            <a:sysClr val="window" lastClr="FFFFFF"/>
          </a:solidFill>
          <a:ln w="12700" cap="flat" cmpd="sng" algn="ctr">
            <a:noFill/>
            <a:prstDash val="solid"/>
            <a:miter lim="800000"/>
          </a:ln>
          <a:effectLst/>
        </p:spPr>
        <p:txBody>
          <a:bodyPr anchor="ctr"/>
          <a:lstStyle/>
          <a:p>
            <a:pPr algn="ctr">
              <a:defRPr/>
            </a:pPr>
            <a:endParaRPr lang="zh-CN" altLang="en-US"/>
          </a:p>
        </p:txBody>
      </p:sp>
      <p:sp>
        <p:nvSpPr>
          <p:cNvPr id="22" name="MH_Other_17"/>
          <p:cNvSpPr/>
          <p:nvPr>
            <p:custDataLst>
              <p:tags r:id="rId18"/>
            </p:custDataLst>
          </p:nvPr>
        </p:nvSpPr>
        <p:spPr>
          <a:xfrm>
            <a:off x="6598040" y="3431213"/>
            <a:ext cx="571303" cy="563280"/>
          </a:xfrm>
          <a:prstGeom prst="blockArc">
            <a:avLst>
              <a:gd name="adj1" fmla="val 11845492"/>
              <a:gd name="adj2" fmla="val 21555189"/>
              <a:gd name="adj3" fmla="val 10621"/>
            </a:avLst>
          </a:prstGeom>
          <a:solidFill>
            <a:srgbClr val="A3D800"/>
          </a:solidFill>
          <a:ln w="12700" cap="flat" cmpd="sng" algn="ctr">
            <a:noFill/>
            <a:prstDash val="solid"/>
            <a:miter lim="800000"/>
          </a:ln>
          <a:effectLst/>
        </p:spPr>
        <p:txBody>
          <a:bodyPr wrap="none" anchor="ctr"/>
          <a:lstStyle/>
          <a:p>
            <a:pPr algn="ctr">
              <a:defRPr/>
            </a:pPr>
            <a:endParaRPr lang="en-US" altLang="zh-CN" sz="1600" kern="0" dirty="0">
              <a:solidFill>
                <a:prstClr val="black"/>
              </a:solidFill>
              <a:latin typeface="微软雅黑" panose="020B0503020204020204" pitchFamily="34" charset="-122"/>
              <a:ea typeface="微软雅黑" panose="020B0503020204020204" pitchFamily="34" charset="-122"/>
            </a:endParaRPr>
          </a:p>
        </p:txBody>
      </p:sp>
      <p:sp>
        <p:nvSpPr>
          <p:cNvPr id="23" name="MH_Other_18"/>
          <p:cNvSpPr/>
          <p:nvPr>
            <p:custDataLst>
              <p:tags r:id="rId19"/>
            </p:custDataLst>
          </p:nvPr>
        </p:nvSpPr>
        <p:spPr>
          <a:xfrm>
            <a:off x="9209831" y="3087412"/>
            <a:ext cx="713100" cy="701093"/>
          </a:xfrm>
          <a:prstGeom prst="blockArc">
            <a:avLst>
              <a:gd name="adj1" fmla="val 4"/>
              <a:gd name="adj2" fmla="val 21555189"/>
              <a:gd name="adj3" fmla="val 10621"/>
            </a:avLst>
          </a:prstGeom>
          <a:solidFill>
            <a:sysClr val="window" lastClr="FFFFFF"/>
          </a:solidFill>
          <a:ln w="12700" cap="flat" cmpd="sng" algn="ctr">
            <a:noFill/>
            <a:prstDash val="solid"/>
            <a:miter lim="800000"/>
          </a:ln>
          <a:effectLst/>
        </p:spPr>
        <p:txBody>
          <a:bodyPr wrap="none" anchor="ctr"/>
          <a:lstStyle/>
          <a:p>
            <a:pPr algn="ctr">
              <a:defRPr/>
            </a:pP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sp>
        <p:nvSpPr>
          <p:cNvPr id="24" name="MH_Other_19"/>
          <p:cNvSpPr/>
          <p:nvPr>
            <p:custDataLst>
              <p:tags r:id="rId20"/>
            </p:custDataLst>
          </p:nvPr>
        </p:nvSpPr>
        <p:spPr>
          <a:xfrm>
            <a:off x="9317074" y="3087412"/>
            <a:ext cx="533137" cy="518534"/>
          </a:xfrm>
          <a:prstGeom prst="blockArc">
            <a:avLst>
              <a:gd name="adj1" fmla="val 2719410"/>
              <a:gd name="adj2" fmla="val 21555189"/>
              <a:gd name="adj3" fmla="val 10621"/>
            </a:avLst>
          </a:prstGeom>
          <a:solidFill>
            <a:srgbClr val="29ABE2"/>
          </a:solidFill>
          <a:ln w="12700" cap="flat" cmpd="sng" algn="ctr">
            <a:noFill/>
            <a:prstDash val="solid"/>
            <a:miter lim="800000"/>
          </a:ln>
          <a:effectLst/>
        </p:spPr>
        <p:txBody>
          <a:bodyPr anchor="ctr"/>
          <a:lstStyle/>
          <a:p>
            <a:pPr algn="ctr">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25" name="MH_SubTitle_2"/>
          <p:cNvSpPr txBox="1">
            <a:spLocks noChangeArrowheads="1"/>
          </p:cNvSpPr>
          <p:nvPr>
            <p:custDataLst>
              <p:tags r:id="rId21"/>
            </p:custDataLst>
          </p:nvPr>
        </p:nvSpPr>
        <p:spPr bwMode="auto">
          <a:xfrm>
            <a:off x="4970079" y="4321063"/>
            <a:ext cx="1467276" cy="2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dirty="0" smtClean="0">
                <a:solidFill>
                  <a:srgbClr val="333333"/>
                </a:solidFill>
                <a:latin typeface="微软雅黑" panose="020B0503020204020204" pitchFamily="34" charset="-122"/>
              </a:rPr>
              <a:t>服务中心功能</a:t>
            </a:r>
            <a:endParaRPr lang="zh-CN" altLang="en-US" sz="1600" dirty="0">
              <a:solidFill>
                <a:srgbClr val="333333"/>
              </a:solidFill>
              <a:latin typeface="微软雅黑" panose="020B0503020204020204" pitchFamily="34" charset="-122"/>
            </a:endParaRPr>
          </a:p>
        </p:txBody>
      </p:sp>
      <p:sp>
        <p:nvSpPr>
          <p:cNvPr id="26" name="MH_SubTitle_3"/>
          <p:cNvSpPr txBox="1">
            <a:spLocks noChangeArrowheads="1"/>
          </p:cNvSpPr>
          <p:nvPr>
            <p:custDataLst>
              <p:tags r:id="rId22"/>
            </p:custDataLst>
          </p:nvPr>
        </p:nvSpPr>
        <p:spPr bwMode="auto">
          <a:xfrm>
            <a:off x="7570446" y="4004583"/>
            <a:ext cx="1497870" cy="3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600" dirty="0" smtClean="0">
                <a:solidFill>
                  <a:srgbClr val="333333"/>
                </a:solidFill>
                <a:latin typeface="微软雅黑" panose="020B0503020204020204" pitchFamily="34" charset="-122"/>
              </a:rPr>
              <a:t>服务中心权限</a:t>
            </a:r>
            <a:endParaRPr lang="zh-CN" altLang="en-US" sz="1600" dirty="0">
              <a:solidFill>
                <a:srgbClr val="333333"/>
              </a:solidFill>
              <a:latin typeface="微软雅黑" panose="020B0503020204020204" pitchFamily="34" charset="-122"/>
            </a:endParaRPr>
          </a:p>
        </p:txBody>
      </p:sp>
      <p:sp>
        <p:nvSpPr>
          <p:cNvPr id="27" name="MH_Other_20"/>
          <p:cNvSpPr/>
          <p:nvPr>
            <p:custDataLst>
              <p:tags r:id="rId23"/>
            </p:custDataLst>
          </p:nvPr>
        </p:nvSpPr>
        <p:spPr>
          <a:xfrm>
            <a:off x="4828877" y="1807408"/>
            <a:ext cx="2200406" cy="1024019"/>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8" name="MH_Other_21"/>
          <p:cNvSpPr/>
          <p:nvPr>
            <p:custDataLst>
              <p:tags r:id="rId24"/>
            </p:custDataLst>
          </p:nvPr>
        </p:nvSpPr>
        <p:spPr>
          <a:xfrm>
            <a:off x="7475111" y="1276004"/>
            <a:ext cx="2235203" cy="1081635"/>
          </a:xfrm>
          <a:prstGeom prst="roundRect">
            <a:avLst/>
          </a:prstGeom>
          <a:noFill/>
          <a:ln w="31750" cap="flat" cmpd="sng" algn="ctr">
            <a:solidFill>
              <a:srgbClr val="A5A5A5">
                <a:lumMod val="75000"/>
              </a:srgbClr>
            </a:solidFill>
            <a:prstDash val="dash"/>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29" name="MH_Other_22"/>
          <p:cNvSpPr/>
          <p:nvPr>
            <p:custDataLst>
              <p:tags r:id="rId25"/>
            </p:custDataLst>
          </p:nvPr>
        </p:nvSpPr>
        <p:spPr>
          <a:xfrm rot="5625943">
            <a:off x="4118794" y="4012128"/>
            <a:ext cx="10733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0" name="MH_Other_23"/>
          <p:cNvSpPr/>
          <p:nvPr>
            <p:custDataLst>
              <p:tags r:id="rId26"/>
            </p:custDataLst>
          </p:nvPr>
        </p:nvSpPr>
        <p:spPr>
          <a:xfrm rot="5625943">
            <a:off x="6190171" y="4204100"/>
            <a:ext cx="712022" cy="23734"/>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1" name="MH_Other_24"/>
          <p:cNvSpPr/>
          <p:nvPr>
            <p:custDataLst>
              <p:tags r:id="rId27"/>
            </p:custDataLst>
          </p:nvPr>
        </p:nvSpPr>
        <p:spPr>
          <a:xfrm rot="5625943">
            <a:off x="8765158" y="3975730"/>
            <a:ext cx="896016" cy="45719"/>
          </a:xfrm>
          <a:prstGeom prst="ellipse">
            <a:avLst/>
          </a:prstGeom>
          <a:gradFill flip="none" rotWithShape="1">
            <a:gsLst>
              <a:gs pos="100000">
                <a:sysClr val="window" lastClr="FFFFFF">
                  <a:alpha val="0"/>
                </a:sysClr>
              </a:gs>
              <a:gs pos="19000">
                <a:sysClr val="window" lastClr="FFFFFF"/>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2" name="MH_Other_25"/>
          <p:cNvSpPr/>
          <p:nvPr>
            <p:custDataLst>
              <p:tags r:id="rId28"/>
            </p:custDataLst>
          </p:nvPr>
        </p:nvSpPr>
        <p:spPr>
          <a:xfrm rot="3186707" flipH="1">
            <a:off x="6405348" y="4078229"/>
            <a:ext cx="322735" cy="914483"/>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3" name="MH_Other_26"/>
          <p:cNvSpPr/>
          <p:nvPr>
            <p:custDataLst>
              <p:tags r:id="rId29"/>
            </p:custDataLst>
          </p:nvPr>
        </p:nvSpPr>
        <p:spPr>
          <a:xfrm rot="3186707" flipH="1">
            <a:off x="3453133" y="4574817"/>
            <a:ext cx="281779" cy="878478"/>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4" name="MH_Other_27"/>
          <p:cNvSpPr/>
          <p:nvPr>
            <p:custDataLst>
              <p:tags r:id="rId30"/>
            </p:custDataLst>
          </p:nvPr>
        </p:nvSpPr>
        <p:spPr>
          <a:xfrm rot="3186707" flipH="1">
            <a:off x="9209347" y="3604300"/>
            <a:ext cx="235232" cy="916074"/>
          </a:xfrm>
          <a:custGeom>
            <a:avLst/>
            <a:gdLst>
              <a:gd name="connsiteX0" fmla="*/ 0 w 268777"/>
              <a:gd name="connsiteY0" fmla="*/ 991981 h 991981"/>
              <a:gd name="connsiteX1" fmla="*/ 67194 w 268777"/>
              <a:gd name="connsiteY1" fmla="*/ 0 h 991981"/>
              <a:gd name="connsiteX2" fmla="*/ 268777 w 268777"/>
              <a:gd name="connsiteY2" fmla="*/ 0 h 991981"/>
              <a:gd name="connsiteX3" fmla="*/ 201583 w 268777"/>
              <a:gd name="connsiteY3" fmla="*/ 991981 h 991981"/>
              <a:gd name="connsiteX4" fmla="*/ 0 w 268777"/>
              <a:gd name="connsiteY4" fmla="*/ 991981 h 991981"/>
              <a:gd name="connsiteX0" fmla="*/ 0 w 276216"/>
              <a:gd name="connsiteY0" fmla="*/ 1004212 h 1004212"/>
              <a:gd name="connsiteX1" fmla="*/ 67194 w 276216"/>
              <a:gd name="connsiteY1" fmla="*/ 12231 h 1004212"/>
              <a:gd name="connsiteX2" fmla="*/ 276216 w 276216"/>
              <a:gd name="connsiteY2" fmla="*/ 0 h 1004212"/>
              <a:gd name="connsiteX3" fmla="*/ 201583 w 276216"/>
              <a:gd name="connsiteY3" fmla="*/ 1004212 h 1004212"/>
              <a:gd name="connsiteX4" fmla="*/ 0 w 276216"/>
              <a:gd name="connsiteY4" fmla="*/ 1004212 h 1004212"/>
              <a:gd name="connsiteX0" fmla="*/ 0 w 276216"/>
              <a:gd name="connsiteY0" fmla="*/ 1004212 h 1004212"/>
              <a:gd name="connsiteX1" fmla="*/ 65603 w 276216"/>
              <a:gd name="connsiteY1" fmla="*/ 23396 h 1004212"/>
              <a:gd name="connsiteX2" fmla="*/ 276216 w 276216"/>
              <a:gd name="connsiteY2" fmla="*/ 0 h 1004212"/>
              <a:gd name="connsiteX3" fmla="*/ 201583 w 276216"/>
              <a:gd name="connsiteY3" fmla="*/ 1004212 h 1004212"/>
              <a:gd name="connsiteX4" fmla="*/ 0 w 276216"/>
              <a:gd name="connsiteY4" fmla="*/ 1004212 h 1004212"/>
              <a:gd name="connsiteX0" fmla="*/ 0 w 282590"/>
              <a:gd name="connsiteY0" fmla="*/ 1022288 h 1022288"/>
              <a:gd name="connsiteX1" fmla="*/ 71977 w 282590"/>
              <a:gd name="connsiteY1" fmla="*/ 23396 h 1022288"/>
              <a:gd name="connsiteX2" fmla="*/ 282590 w 282590"/>
              <a:gd name="connsiteY2" fmla="*/ 0 h 1022288"/>
              <a:gd name="connsiteX3" fmla="*/ 207957 w 282590"/>
              <a:gd name="connsiteY3" fmla="*/ 1004212 h 1022288"/>
              <a:gd name="connsiteX4" fmla="*/ 0 w 282590"/>
              <a:gd name="connsiteY4" fmla="*/ 1022288 h 1022288"/>
              <a:gd name="connsiteX0" fmla="*/ 0 w 282590"/>
              <a:gd name="connsiteY0" fmla="*/ 1022288 h 1199855"/>
              <a:gd name="connsiteX1" fmla="*/ 71977 w 282590"/>
              <a:gd name="connsiteY1" fmla="*/ 23396 h 1199855"/>
              <a:gd name="connsiteX2" fmla="*/ 282590 w 282590"/>
              <a:gd name="connsiteY2" fmla="*/ 0 h 1199855"/>
              <a:gd name="connsiteX3" fmla="*/ 195260 w 282590"/>
              <a:gd name="connsiteY3" fmla="*/ 1199855 h 1199855"/>
              <a:gd name="connsiteX4" fmla="*/ 0 w 282590"/>
              <a:gd name="connsiteY4" fmla="*/ 1022288 h 1199855"/>
              <a:gd name="connsiteX0" fmla="*/ 0 w 282590"/>
              <a:gd name="connsiteY0" fmla="*/ 1022288 h 1187102"/>
              <a:gd name="connsiteX1" fmla="*/ 71977 w 282590"/>
              <a:gd name="connsiteY1" fmla="*/ 23396 h 1187102"/>
              <a:gd name="connsiteX2" fmla="*/ 282590 w 282590"/>
              <a:gd name="connsiteY2" fmla="*/ 0 h 1187102"/>
              <a:gd name="connsiteX3" fmla="*/ 172395 w 282590"/>
              <a:gd name="connsiteY3" fmla="*/ 1187102 h 1187102"/>
              <a:gd name="connsiteX4" fmla="*/ 0 w 282590"/>
              <a:gd name="connsiteY4" fmla="*/ 1022288 h 1187102"/>
              <a:gd name="connsiteX0" fmla="*/ 0 w 282590"/>
              <a:gd name="connsiteY0" fmla="*/ 1022288 h 1181254"/>
              <a:gd name="connsiteX1" fmla="*/ 71977 w 282590"/>
              <a:gd name="connsiteY1" fmla="*/ 23396 h 1181254"/>
              <a:gd name="connsiteX2" fmla="*/ 282590 w 282590"/>
              <a:gd name="connsiteY2" fmla="*/ 0 h 1181254"/>
              <a:gd name="connsiteX3" fmla="*/ 171329 w 282590"/>
              <a:gd name="connsiteY3" fmla="*/ 1181254 h 1181254"/>
              <a:gd name="connsiteX4" fmla="*/ 0 w 282590"/>
              <a:gd name="connsiteY4" fmla="*/ 1022288 h 11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90" h="1181254">
                <a:moveTo>
                  <a:pt x="0" y="1022288"/>
                </a:moveTo>
                <a:lnTo>
                  <a:pt x="71977" y="23396"/>
                </a:lnTo>
                <a:lnTo>
                  <a:pt x="282590" y="0"/>
                </a:lnTo>
                <a:lnTo>
                  <a:pt x="171329" y="1181254"/>
                </a:lnTo>
                <a:lnTo>
                  <a:pt x="0" y="1022288"/>
                </a:lnTo>
                <a:close/>
              </a:path>
            </a:pathLst>
          </a:custGeom>
          <a:solidFill>
            <a:sysClr val="window" lastClr="FFFFFF">
              <a:alpha val="22000"/>
            </a:sysClr>
          </a:solidFill>
          <a:ln w="12700" cap="flat" cmpd="sng" algn="ctr">
            <a:noFill/>
            <a:prstDash val="solid"/>
            <a:miter lim="800000"/>
          </a:ln>
          <a:effectLst/>
        </p:spPr>
        <p:txBody>
          <a:bodyPr anchor="ctr"/>
          <a:lstStyle/>
          <a:p>
            <a:pPr algn="ctr">
              <a:defRPr/>
            </a:pP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35" name="MH_Text_1"/>
          <p:cNvSpPr txBox="1">
            <a:spLocks noChangeArrowheads="1"/>
          </p:cNvSpPr>
          <p:nvPr>
            <p:custDataLst>
              <p:tags r:id="rId31"/>
            </p:custDataLst>
          </p:nvPr>
        </p:nvSpPr>
        <p:spPr bwMode="auto">
          <a:xfrm>
            <a:off x="2427673" y="2258175"/>
            <a:ext cx="1913058" cy="906359"/>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lnSpc>
                <a:spcPct val="120000"/>
              </a:lnSpc>
            </a:pPr>
            <a:r>
              <a:rPr lang="zh-CN" altLang="en-US" sz="1600" dirty="0" smtClean="0">
                <a:solidFill>
                  <a:schemeClr val="tx1">
                    <a:lumMod val="65000"/>
                    <a:lumOff val="35000"/>
                  </a:schemeClr>
                </a:solidFill>
                <a:latin typeface="微软雅黑" panose="020B0503020204020204" pitchFamily="34" charset="-122"/>
              </a:rPr>
              <a:t>介绍服务渠道种类</a:t>
            </a:r>
            <a:endParaRPr lang="en-US" altLang="zh-CN" sz="1600" dirty="0" smtClean="0">
              <a:solidFill>
                <a:schemeClr val="tx1">
                  <a:lumMod val="65000"/>
                  <a:lumOff val="35000"/>
                </a:schemeClr>
              </a:solidFill>
              <a:latin typeface="微软雅黑" panose="020B0503020204020204" pitchFamily="34" charset="-122"/>
            </a:endParaRPr>
          </a:p>
        </p:txBody>
      </p:sp>
      <p:sp>
        <p:nvSpPr>
          <p:cNvPr id="36" name="MH_Other_28"/>
          <p:cNvSpPr txBox="1">
            <a:spLocks noChangeArrowheads="1"/>
          </p:cNvSpPr>
          <p:nvPr>
            <p:custDataLst>
              <p:tags r:id="rId32"/>
            </p:custDataLst>
          </p:nvPr>
        </p:nvSpPr>
        <p:spPr bwMode="auto">
          <a:xfrm>
            <a:off x="2100978" y="2369080"/>
            <a:ext cx="514460" cy="6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FB9E00"/>
                </a:solidFill>
                <a:latin typeface="微软雅黑" panose="020B0503020204020204" pitchFamily="34" charset="-122"/>
              </a:rPr>
              <a:t>01</a:t>
            </a:r>
            <a:endParaRPr lang="zh-CN" altLang="en-US" sz="1600" dirty="0">
              <a:solidFill>
                <a:srgbClr val="FB9E00"/>
              </a:solidFill>
              <a:latin typeface="微软雅黑" panose="020B0503020204020204" pitchFamily="34" charset="-122"/>
            </a:endParaRPr>
          </a:p>
        </p:txBody>
      </p:sp>
      <p:sp>
        <p:nvSpPr>
          <p:cNvPr id="37" name="MH_Text_2"/>
          <p:cNvSpPr txBox="1">
            <a:spLocks noChangeArrowheads="1"/>
          </p:cNvSpPr>
          <p:nvPr>
            <p:custDataLst>
              <p:tags r:id="rId33"/>
            </p:custDataLst>
          </p:nvPr>
        </p:nvSpPr>
        <p:spPr bwMode="auto">
          <a:xfrm>
            <a:off x="5162945" y="2187336"/>
            <a:ext cx="1882405" cy="459787"/>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lnSpc>
                <a:spcPct val="120000"/>
              </a:lnSpc>
            </a:pPr>
            <a:r>
              <a:rPr lang="zh-CN" altLang="en-US" sz="1600" dirty="0" smtClean="0">
                <a:solidFill>
                  <a:schemeClr val="tx1">
                    <a:lumMod val="65000"/>
                    <a:lumOff val="35000"/>
                  </a:schemeClr>
                </a:solidFill>
                <a:latin typeface="微软雅黑" panose="020B0503020204020204" pitchFamily="34" charset="-122"/>
              </a:rPr>
              <a:t>服务中心功能介绍</a:t>
            </a:r>
            <a:endParaRPr lang="en-US" altLang="zh-CN" sz="1600" dirty="0" smtClean="0">
              <a:solidFill>
                <a:schemeClr val="tx1">
                  <a:lumMod val="65000"/>
                  <a:lumOff val="35000"/>
                </a:schemeClr>
              </a:solidFill>
              <a:latin typeface="微软雅黑" panose="020B0503020204020204" pitchFamily="34" charset="-122"/>
            </a:endParaRPr>
          </a:p>
          <a:p>
            <a:pPr eaLnBrk="1" hangingPunct="1">
              <a:lnSpc>
                <a:spcPct val="120000"/>
              </a:lnSpc>
            </a:pPr>
            <a:endParaRPr lang="en-US" altLang="zh-CN" sz="1600" dirty="0" smtClean="0">
              <a:solidFill>
                <a:schemeClr val="tx1">
                  <a:lumMod val="65000"/>
                  <a:lumOff val="35000"/>
                </a:schemeClr>
              </a:solidFill>
              <a:latin typeface="微软雅黑" panose="020B0503020204020204" pitchFamily="34" charset="-122"/>
            </a:endParaRPr>
          </a:p>
        </p:txBody>
      </p:sp>
      <p:sp>
        <p:nvSpPr>
          <p:cNvPr id="38" name="MH_Other_29"/>
          <p:cNvSpPr txBox="1">
            <a:spLocks noChangeArrowheads="1"/>
          </p:cNvSpPr>
          <p:nvPr>
            <p:custDataLst>
              <p:tags r:id="rId34"/>
            </p:custDataLst>
          </p:nvPr>
        </p:nvSpPr>
        <p:spPr bwMode="auto">
          <a:xfrm>
            <a:off x="4842790" y="2102509"/>
            <a:ext cx="456009"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A3D800"/>
                </a:solidFill>
                <a:latin typeface="微软雅黑" panose="020B0503020204020204" pitchFamily="34" charset="-122"/>
              </a:rPr>
              <a:t>02</a:t>
            </a:r>
            <a:endParaRPr lang="zh-CN" altLang="en-US" sz="1600" dirty="0">
              <a:solidFill>
                <a:srgbClr val="A3D800"/>
              </a:solidFill>
              <a:latin typeface="微软雅黑" panose="020B0503020204020204" pitchFamily="34" charset="-122"/>
            </a:endParaRPr>
          </a:p>
        </p:txBody>
      </p:sp>
      <p:sp>
        <p:nvSpPr>
          <p:cNvPr id="39" name="MH_Text_3"/>
          <p:cNvSpPr txBox="1">
            <a:spLocks noChangeArrowheads="1"/>
          </p:cNvSpPr>
          <p:nvPr>
            <p:custDataLst>
              <p:tags r:id="rId35"/>
            </p:custDataLst>
          </p:nvPr>
        </p:nvSpPr>
        <p:spPr bwMode="auto">
          <a:xfrm>
            <a:off x="7866453" y="1372994"/>
            <a:ext cx="1836343" cy="882783"/>
          </a:xfrm>
          <a:prstGeom prst="rect">
            <a:avLst/>
          </a:prstGeom>
          <a:noFill/>
          <a:ln>
            <a:noFill/>
          </a:ln>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20000"/>
              </a:lnSpc>
            </a:pPr>
            <a:r>
              <a:rPr lang="zh-CN" altLang="en-US" sz="1600" dirty="0">
                <a:solidFill>
                  <a:schemeClr val="tx1">
                    <a:lumMod val="65000"/>
                    <a:lumOff val="35000"/>
                  </a:schemeClr>
                </a:solidFill>
                <a:latin typeface="微软雅黑" panose="020B0503020204020204" pitchFamily="34" charset="-122"/>
              </a:rPr>
              <a:t>服务中心权限配置</a:t>
            </a:r>
          </a:p>
        </p:txBody>
      </p:sp>
      <p:sp>
        <p:nvSpPr>
          <p:cNvPr id="40" name="MH_Other_30"/>
          <p:cNvSpPr txBox="1">
            <a:spLocks noChangeArrowheads="1"/>
          </p:cNvSpPr>
          <p:nvPr>
            <p:custDataLst>
              <p:tags r:id="rId36"/>
            </p:custDataLst>
          </p:nvPr>
        </p:nvSpPr>
        <p:spPr bwMode="auto">
          <a:xfrm>
            <a:off x="7505992" y="1523739"/>
            <a:ext cx="667287" cy="66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1600" dirty="0">
                <a:solidFill>
                  <a:srgbClr val="29ABE2"/>
                </a:solidFill>
                <a:latin typeface="微软雅黑" panose="020B0503020204020204" pitchFamily="34" charset="-122"/>
              </a:rPr>
              <a:t>03</a:t>
            </a:r>
            <a:endParaRPr lang="zh-CN" altLang="en-US" sz="1600" dirty="0">
              <a:solidFill>
                <a:srgbClr val="29ABE2"/>
              </a:solidFill>
              <a:latin typeface="微软雅黑" panose="020B0503020204020204" pitchFamily="34" charset="-122"/>
            </a:endParaRPr>
          </a:p>
        </p:txBody>
      </p:sp>
      <p:cxnSp>
        <p:nvCxnSpPr>
          <p:cNvPr id="41" name="MH_Other_31"/>
          <p:cNvCxnSpPr>
            <a:cxnSpLocks noChangeShapeType="1"/>
          </p:cNvCxnSpPr>
          <p:nvPr>
            <p:custDataLst>
              <p:tags r:id="rId37"/>
            </p:custDataLst>
          </p:nvPr>
        </p:nvCxnSpPr>
        <p:spPr bwMode="auto">
          <a:xfrm>
            <a:off x="2183998" y="3248520"/>
            <a:ext cx="1367633" cy="883426"/>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2" name="MH_Other_32"/>
          <p:cNvCxnSpPr>
            <a:cxnSpLocks noChangeShapeType="1"/>
          </p:cNvCxnSpPr>
          <p:nvPr>
            <p:custDataLst>
              <p:tags r:id="rId38"/>
            </p:custDataLst>
          </p:nvPr>
        </p:nvCxnSpPr>
        <p:spPr bwMode="auto">
          <a:xfrm>
            <a:off x="5503829" y="2831784"/>
            <a:ext cx="1078706" cy="877490"/>
          </a:xfrm>
          <a:prstGeom prst="bentConnector3">
            <a:avLst>
              <a:gd name="adj1" fmla="val 50000"/>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3" name="MH_Other_33"/>
          <p:cNvCxnSpPr>
            <a:cxnSpLocks noChangeShapeType="1"/>
          </p:cNvCxnSpPr>
          <p:nvPr>
            <p:custDataLst>
              <p:tags r:id="rId39"/>
            </p:custDataLst>
          </p:nvPr>
        </p:nvCxnSpPr>
        <p:spPr bwMode="auto">
          <a:xfrm>
            <a:off x="8182794" y="2408570"/>
            <a:ext cx="1169194" cy="973931"/>
          </a:xfrm>
          <a:prstGeom prst="bentConnector3">
            <a:avLst>
              <a:gd name="adj1" fmla="val -755"/>
            </a:avLst>
          </a:prstGeom>
          <a:noFill/>
          <a:ln w="22225" cap="rnd" algn="ctr">
            <a:solidFill>
              <a:srgbClr val="7C7C7C"/>
            </a:solidFill>
            <a:prstDash val="dash"/>
            <a:miter lim="800000"/>
            <a:headEnd type="oval" w="med" len="med"/>
            <a:tailEnd type="oval" w="med" len="med"/>
          </a:ln>
          <a:extLst>
            <a:ext uri="{909E8E84-426E-40DD-AFC4-6F175D3DCCD1}">
              <a14:hiddenFill xmlns:a14="http://schemas.microsoft.com/office/drawing/2010/main">
                <a:noFill/>
              </a14:hiddenFill>
            </a:ext>
          </a:extLst>
        </p:spPr>
      </p:cxnSp>
      <p:sp>
        <p:nvSpPr>
          <p:cNvPr id="44" name="任意多边形 43"/>
          <p:cNvSpPr/>
          <p:nvPr/>
        </p:nvSpPr>
        <p:spPr>
          <a:xfrm>
            <a:off x="3646" y="858225"/>
            <a:ext cx="619607" cy="663440"/>
          </a:xfrm>
          <a:custGeom>
            <a:avLst/>
            <a:gdLst>
              <a:gd name="connsiteX0" fmla="*/ 0 w 1389961"/>
              <a:gd name="connsiteY0" fmla="*/ 0 h 972972"/>
              <a:gd name="connsiteX1" fmla="*/ 903475 w 1389961"/>
              <a:gd name="connsiteY1" fmla="*/ 0 h 972972"/>
              <a:gd name="connsiteX2" fmla="*/ 1389961 w 1389961"/>
              <a:gd name="connsiteY2" fmla="*/ 486486 h 972972"/>
              <a:gd name="connsiteX3" fmla="*/ 903475 w 1389961"/>
              <a:gd name="connsiteY3" fmla="*/ 972972 h 972972"/>
              <a:gd name="connsiteX4" fmla="*/ 0 w 1389961"/>
              <a:gd name="connsiteY4" fmla="*/ 972972 h 972972"/>
              <a:gd name="connsiteX5" fmla="*/ 486486 w 1389961"/>
              <a:gd name="connsiteY5" fmla="*/ 486486 h 972972"/>
              <a:gd name="connsiteX6" fmla="*/ 0 w 1389961"/>
              <a:gd name="connsiteY6" fmla="*/ 0 h 9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961" h="972972">
                <a:moveTo>
                  <a:pt x="1389960" y="0"/>
                </a:moveTo>
                <a:lnTo>
                  <a:pt x="1389960" y="632432"/>
                </a:lnTo>
                <a:lnTo>
                  <a:pt x="694981" y="972972"/>
                </a:lnTo>
                <a:lnTo>
                  <a:pt x="1" y="632432"/>
                </a:lnTo>
                <a:lnTo>
                  <a:pt x="1" y="0"/>
                </a:lnTo>
                <a:lnTo>
                  <a:pt x="694981" y="340540"/>
                </a:lnTo>
                <a:lnTo>
                  <a:pt x="138996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1" tIns="501726" rIns="15240" bIns="501727" numCol="1" spcCol="1270" anchor="ctr" anchorCtr="0">
            <a:noAutofit/>
          </a:bodyPr>
          <a:lstStyle/>
          <a:p>
            <a:pPr lvl="0" algn="ctr" defTabSz="10668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p:txBody>
      </p:sp>
      <p:sp>
        <p:nvSpPr>
          <p:cNvPr id="45" name="任意多边形 44"/>
          <p:cNvSpPr/>
          <p:nvPr/>
        </p:nvSpPr>
        <p:spPr>
          <a:xfrm>
            <a:off x="623253" y="858227"/>
            <a:ext cx="2100791" cy="431425"/>
          </a:xfrm>
          <a:custGeom>
            <a:avLst/>
            <a:gdLst>
              <a:gd name="connsiteX0" fmla="*/ 150582 w 903474"/>
              <a:gd name="connsiteY0" fmla="*/ 0 h 5374752"/>
              <a:gd name="connsiteX1" fmla="*/ 752892 w 903474"/>
              <a:gd name="connsiteY1" fmla="*/ 0 h 5374752"/>
              <a:gd name="connsiteX2" fmla="*/ 903474 w 903474"/>
              <a:gd name="connsiteY2" fmla="*/ 150582 h 5374752"/>
              <a:gd name="connsiteX3" fmla="*/ 903474 w 903474"/>
              <a:gd name="connsiteY3" fmla="*/ 5374752 h 5374752"/>
              <a:gd name="connsiteX4" fmla="*/ 903474 w 903474"/>
              <a:gd name="connsiteY4" fmla="*/ 5374752 h 5374752"/>
              <a:gd name="connsiteX5" fmla="*/ 0 w 903474"/>
              <a:gd name="connsiteY5" fmla="*/ 5374752 h 5374752"/>
              <a:gd name="connsiteX6" fmla="*/ 0 w 903474"/>
              <a:gd name="connsiteY6" fmla="*/ 5374752 h 5374752"/>
              <a:gd name="connsiteX7" fmla="*/ 0 w 903474"/>
              <a:gd name="connsiteY7" fmla="*/ 150582 h 5374752"/>
              <a:gd name="connsiteX8" fmla="*/ 150582 w 903474"/>
              <a:gd name="connsiteY8" fmla="*/ 0 h 53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474" h="5374752">
                <a:moveTo>
                  <a:pt x="903474" y="895812"/>
                </a:moveTo>
                <a:lnTo>
                  <a:pt x="903474" y="4478940"/>
                </a:lnTo>
                <a:cubicBezTo>
                  <a:pt x="903474" y="4973681"/>
                  <a:pt x="892141" y="5374749"/>
                  <a:pt x="878162" y="5374749"/>
                </a:cubicBezTo>
                <a:lnTo>
                  <a:pt x="0" y="5374749"/>
                </a:lnTo>
                <a:lnTo>
                  <a:pt x="0" y="5374749"/>
                </a:lnTo>
                <a:lnTo>
                  <a:pt x="0" y="3"/>
                </a:lnTo>
                <a:lnTo>
                  <a:pt x="0" y="3"/>
                </a:lnTo>
                <a:lnTo>
                  <a:pt x="878162" y="3"/>
                </a:lnTo>
                <a:cubicBezTo>
                  <a:pt x="892141" y="3"/>
                  <a:pt x="903474" y="401071"/>
                  <a:pt x="903474" y="895812"/>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59344" rIns="59344" bIns="59344"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服务渠道篇</a:t>
            </a:r>
            <a:endParaRPr lang="zh-CN" altLang="en-US" sz="2400" kern="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9102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37305930"/>
              </p:ext>
            </p:extLst>
          </p:nvPr>
        </p:nvGraphicFramePr>
        <p:xfrm>
          <a:off x="614363" y="1068705"/>
          <a:ext cx="11329987" cy="5316839"/>
        </p:xfrm>
        <a:graphic>
          <a:graphicData uri="http://schemas.openxmlformats.org/drawingml/2006/table">
            <a:tbl>
              <a:tblPr>
                <a:tableStyleId>{5C22544A-7EE6-4342-B048-85BDC9FD1C3A}</a:tableStyleId>
              </a:tblPr>
              <a:tblGrid>
                <a:gridCol w="1054054"/>
                <a:gridCol w="849480"/>
                <a:gridCol w="2458495"/>
                <a:gridCol w="2728330"/>
                <a:gridCol w="4239628"/>
              </a:tblGrid>
              <a:tr h="766869">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场景（投诉原因）</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279351">
                <a:tc rowSpan="2">
                  <a:txBody>
                    <a:bodyPr/>
                    <a:lstStyle/>
                    <a:p>
                      <a:pPr algn="ctr" rtl="0" fontAlgn="ctr"/>
                      <a:r>
                        <a:rPr lang="zh-CN" altLang="en-US" sz="1400" u="none" strike="noStrike">
                          <a:effectLst/>
                          <a:latin typeface="微软雅黑" panose="020B0503020204020204" pitchFamily="34" charset="-122"/>
                          <a:ea typeface="微软雅黑" panose="020B0503020204020204" pitchFamily="34" charset="-122"/>
                        </a:rPr>
                        <a:t>货物类</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库存差异</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仓库盘亏、盘盈、残次。</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无</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rtl="0" fontAlgn="b">
                        <a:buAutoNum type="arabicPeriod"/>
                      </a:pPr>
                      <a:r>
                        <a:rPr lang="zh-CN" altLang="en-US" sz="1400" u="none" strike="noStrike" dirty="0" smtClean="0">
                          <a:effectLst/>
                          <a:latin typeface="微软雅黑" panose="020B0503020204020204" pitchFamily="34" charset="-122"/>
                          <a:ea typeface="微软雅黑" panose="020B0503020204020204" pitchFamily="34" charset="-122"/>
                        </a:rPr>
                        <a:t>如</a:t>
                      </a:r>
                      <a:r>
                        <a:rPr lang="zh-CN" altLang="en-US" sz="1400" u="none" strike="noStrike" dirty="0">
                          <a:effectLst/>
                          <a:latin typeface="微软雅黑" panose="020B0503020204020204" pitchFamily="34" charset="-122"/>
                          <a:ea typeface="微软雅黑" panose="020B0503020204020204" pitchFamily="34" charset="-122"/>
                        </a:rPr>
                        <a:t>当周期内货品库存差异率</a:t>
                      </a:r>
                      <a:r>
                        <a:rPr lang="en-US" altLang="zh-CN" sz="1400" u="none" strike="noStrike" dirty="0">
                          <a:effectLst/>
                          <a:latin typeface="微软雅黑" panose="020B0503020204020204" pitchFamily="34" charset="-122"/>
                          <a:ea typeface="微软雅黑" panose="020B0503020204020204" pitchFamily="34" charset="-122"/>
                        </a:rPr>
                        <a:t>&lt;=0.05%,</a:t>
                      </a:r>
                      <a:r>
                        <a:rPr lang="zh-CN" altLang="en-US" sz="1400" u="none" strike="noStrike" dirty="0">
                          <a:effectLst/>
                          <a:latin typeface="微软雅黑" panose="020B0503020204020204" pitchFamily="34" charset="-122"/>
                          <a:ea typeface="微软雅黑" panose="020B0503020204020204" pitchFamily="34" charset="-122"/>
                        </a:rPr>
                        <a:t>则菜鸟针对库存差异不予赔偿； 如当周期内货品库存差异率</a:t>
                      </a:r>
                      <a:r>
                        <a:rPr lang="en-US" altLang="zh-CN" sz="1400" u="none" strike="noStrike" dirty="0">
                          <a:effectLst/>
                          <a:latin typeface="微软雅黑" panose="020B0503020204020204" pitchFamily="34" charset="-122"/>
                          <a:ea typeface="微软雅黑" panose="020B0503020204020204" pitchFamily="34" charset="-122"/>
                        </a:rPr>
                        <a:t>&gt;0.05%, </a:t>
                      </a:r>
                      <a:r>
                        <a:rPr lang="zh-CN" altLang="en-US" sz="1400" u="none" strike="noStrike" dirty="0">
                          <a:effectLst/>
                          <a:latin typeface="微软雅黑" panose="020B0503020204020204" pitchFamily="34" charset="-122"/>
                          <a:ea typeface="微软雅黑" panose="020B0503020204020204" pitchFamily="34" charset="-122"/>
                        </a:rPr>
                        <a:t>菜鸟需向卖家以仓库为纬度赔偿</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盘亏货品件数*盘亏货品货值</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盘盈货品件数*盘盈货品货值</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。如盘亏金额大于盘盈金额，菜鸟需按</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盘亏货品件数*盘亏货品货值</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盘盈货品件数*盘盈货品货值</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赔偿给卖家，并依据实物库存调整库存数据；如盘亏金额小于盘盈金额，仅需依据实物库存对应调整库存数据，无需菜鸟赔偿； </a:t>
                      </a:r>
                      <a:endParaRPr lang="en-US" altLang="zh-CN" sz="1400" u="none" strike="noStrike" dirty="0" smtClean="0">
                        <a:effectLst/>
                        <a:latin typeface="微软雅黑" panose="020B0503020204020204" pitchFamily="34" charset="-122"/>
                        <a:ea typeface="微软雅黑" panose="020B0503020204020204" pitchFamily="34" charset="-122"/>
                      </a:endParaRPr>
                    </a:p>
                    <a:p>
                      <a:pPr marL="0" indent="0" algn="l" rtl="0" fontAlgn="b">
                        <a:buNone/>
                      </a:pPr>
                      <a:r>
                        <a:rPr lang="en-US" altLang="zh-CN" sz="1400" u="none" strike="noStrike" dirty="0" smtClean="0">
                          <a:effectLst/>
                          <a:latin typeface="微软雅黑" panose="020B0503020204020204" pitchFamily="34" charset="-122"/>
                          <a:ea typeface="微软雅黑" panose="020B0503020204020204" pitchFamily="34" charset="-122"/>
                        </a:rPr>
                        <a:t>2</a:t>
                      </a:r>
                      <a:r>
                        <a:rPr lang="zh-CN" altLang="en-US" sz="1400" u="none" strike="noStrike" dirty="0">
                          <a:effectLst/>
                          <a:latin typeface="微软雅黑" panose="020B0503020204020204" pitchFamily="34" charset="-122"/>
                          <a:ea typeface="微软雅黑" panose="020B0503020204020204" pitchFamily="34" charset="-122"/>
                        </a:rPr>
                        <a:t>． 除上述赔偿外，如因菜鸟库存不准导致订单超卖（即订单产生但库内无货），且</a:t>
                      </a:r>
                      <a:r>
                        <a:rPr lang="en-US" altLang="zh-CN" sz="1400" u="none" strike="noStrike" dirty="0">
                          <a:effectLst/>
                          <a:latin typeface="微软雅黑" panose="020B0503020204020204" pitchFamily="34" charset="-122"/>
                          <a:ea typeface="微软雅黑" panose="020B0503020204020204" pitchFamily="34" charset="-122"/>
                        </a:rPr>
                        <a:t>72</a:t>
                      </a:r>
                      <a:r>
                        <a:rPr lang="zh-CN" altLang="en-US" sz="1400" u="none" strike="noStrike" dirty="0">
                          <a:effectLst/>
                          <a:latin typeface="微软雅黑" panose="020B0503020204020204" pitchFamily="34" charset="-122"/>
                          <a:ea typeface="微软雅黑" panose="020B0503020204020204" pitchFamily="34" charset="-122"/>
                        </a:rPr>
                        <a:t>小时内未发货的，菜鸟需向卖家支付货值的</a:t>
                      </a:r>
                      <a:r>
                        <a:rPr lang="en-US" altLang="zh-CN" sz="1400" u="none" strike="noStrike" dirty="0">
                          <a:effectLst/>
                          <a:latin typeface="微软雅黑" panose="020B0503020204020204" pitchFamily="34" charset="-122"/>
                          <a:ea typeface="微软雅黑" panose="020B0503020204020204" pitchFamily="34" charset="-122"/>
                        </a:rPr>
                        <a:t>30%</a:t>
                      </a:r>
                      <a:r>
                        <a:rPr lang="zh-CN" altLang="en-US" sz="1400" u="none" strike="noStrike" dirty="0">
                          <a:effectLst/>
                          <a:latin typeface="微软雅黑" panose="020B0503020204020204" pitchFamily="34" charset="-122"/>
                          <a:ea typeface="微软雅黑" panose="020B0503020204020204" pitchFamily="34" charset="-122"/>
                        </a:rPr>
                        <a:t>，最高不超过</a:t>
                      </a:r>
                      <a:r>
                        <a:rPr lang="en-US" altLang="zh-CN" sz="1400" u="none" strike="noStrike" dirty="0">
                          <a:effectLst/>
                          <a:latin typeface="微软雅黑" panose="020B0503020204020204" pitchFamily="34" charset="-122"/>
                          <a:ea typeface="微软雅黑" panose="020B0503020204020204" pitchFamily="34" charset="-122"/>
                        </a:rPr>
                        <a:t>500</a:t>
                      </a:r>
                      <a:r>
                        <a:rPr lang="zh-CN" altLang="en-US" sz="1400" u="none" strike="noStrike" dirty="0">
                          <a:effectLst/>
                          <a:latin typeface="微软雅黑" panose="020B0503020204020204" pitchFamily="34" charset="-122"/>
                          <a:ea typeface="微软雅黑" panose="020B0503020204020204" pitchFamily="34" charset="-122"/>
                        </a:rPr>
                        <a:t>元的违约金。 </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619">
                <a:tc vMerge="1">
                  <a:txBody>
                    <a:bodyPr/>
                    <a:lstStyle/>
                    <a:p>
                      <a:endParaRPr lang="zh-CN" altLang="en-US"/>
                    </a:p>
                  </a:txBody>
                  <a:tcPr/>
                </a:tc>
                <a:tc>
                  <a:txBody>
                    <a:bodyPr/>
                    <a:lstStyle/>
                    <a:p>
                      <a:pPr algn="ctr" rtl="0" fontAlgn="ctr"/>
                      <a:r>
                        <a:rPr lang="zh-CN" altLang="en-US" sz="1400" u="none" strike="noStrike">
                          <a:effectLst/>
                          <a:latin typeface="微软雅黑" panose="020B0503020204020204" pitchFamily="34" charset="-122"/>
                          <a:ea typeface="微软雅黑" panose="020B0503020204020204" pitchFamily="34" charset="-122"/>
                        </a:rPr>
                        <a:t>发出货品过期</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a:effectLst/>
                          <a:latin typeface="微软雅黑" panose="020B0503020204020204" pitchFamily="34" charset="-122"/>
                          <a:ea typeface="微软雅黑" panose="020B0503020204020204" pitchFamily="34" charset="-122"/>
                        </a:rPr>
                        <a:t>由于菜鸟的原因导致货品过期仍发送给消费者。</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altLang="zh-CN" sz="1400" u="none" strike="noStrike" dirty="0">
                          <a:effectLst/>
                          <a:latin typeface="微软雅黑" panose="020B0503020204020204" pitchFamily="34" charset="-122"/>
                          <a:ea typeface="微软雅黑" panose="020B0503020204020204" pitchFamily="34" charset="-122"/>
                        </a:rPr>
                        <a:t>1.</a:t>
                      </a:r>
                      <a:r>
                        <a:rPr lang="zh-CN" altLang="en-US" sz="1400" u="none" strike="noStrike" dirty="0">
                          <a:effectLst/>
                          <a:latin typeface="微软雅黑" panose="020B0503020204020204" pitchFamily="34" charset="-122"/>
                          <a:ea typeface="微软雅黑" panose="020B0503020204020204" pitchFamily="34" charset="-122"/>
                        </a:rPr>
                        <a:t>签收面单</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拣货单照片</a:t>
                      </a:r>
                      <a:r>
                        <a:rPr lang="zh-CN" altLang="en-US" sz="1400" u="none" strike="noStrike" dirty="0" smtClean="0">
                          <a:effectLst/>
                          <a:latin typeface="微软雅黑" panose="020B0503020204020204" pitchFamily="34" charset="-122"/>
                          <a:ea typeface="微软雅黑" panose="020B0503020204020204" pitchFamily="34" charset="-122"/>
                        </a:rPr>
                        <a:t>；</a:t>
                      </a:r>
                      <a:endParaRPr lang="en-US" altLang="zh-CN" sz="1400" u="none" strike="noStrike" dirty="0" smtClean="0">
                        <a:effectLst/>
                        <a:latin typeface="微软雅黑" panose="020B0503020204020204" pitchFamily="34" charset="-122"/>
                        <a:ea typeface="微软雅黑" panose="020B0503020204020204" pitchFamily="34" charset="-122"/>
                      </a:endParaRPr>
                    </a:p>
                    <a:p>
                      <a:pPr algn="l" rtl="0" fontAlgn="b"/>
                      <a:r>
                        <a:rPr lang="en-US" altLang="zh-CN" sz="1400" u="none" strike="noStrike" dirty="0" smtClean="0">
                          <a:effectLst/>
                          <a:latin typeface="微软雅黑" panose="020B0503020204020204" pitchFamily="34" charset="-122"/>
                          <a:ea typeface="微软雅黑" panose="020B0503020204020204" pitchFamily="34" charset="-122"/>
                        </a:rPr>
                        <a:t>2</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聊天记录截图（菜鸟核实确认的） </a:t>
                      </a:r>
                      <a:r>
                        <a:rPr lang="en-US" altLang="zh-CN" sz="1400" u="none" strike="noStrike" dirty="0">
                          <a:effectLst/>
                          <a:latin typeface="微软雅黑" panose="020B0503020204020204" pitchFamily="34" charset="-122"/>
                          <a:ea typeface="微软雅黑" panose="020B0503020204020204" pitchFamily="34" charset="-122"/>
                        </a:rPr>
                        <a:t>3.</a:t>
                      </a:r>
                      <a:r>
                        <a:rPr lang="zh-CN" altLang="en-US" sz="1400" u="none" strike="noStrike" dirty="0">
                          <a:effectLst/>
                          <a:latin typeface="微软雅黑" panose="020B0503020204020204" pitchFamily="34" charset="-122"/>
                          <a:ea typeface="微软雅黑" panose="020B0503020204020204" pitchFamily="34" charset="-122"/>
                        </a:rPr>
                        <a:t>实物照片，照片中需显示过期货品的生产日期或失效日期</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zh-CN" altLang="en-US" sz="1400" u="none" strike="noStrike" dirty="0">
                          <a:effectLst/>
                          <a:latin typeface="微软雅黑" panose="020B0503020204020204" pitchFamily="34" charset="-122"/>
                          <a:ea typeface="微软雅黑" panose="020B0503020204020204" pitchFamily="34" charset="-122"/>
                        </a:rPr>
                        <a:t>菜鸟按照货值向卖家赔付</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6248617" y="59493"/>
            <a:ext cx="5888510" cy="446366"/>
            <a:chOff x="3273347" y="5691967"/>
            <a:chExt cx="5888510" cy="446366"/>
          </a:xfrm>
        </p:grpSpPr>
        <p:sp>
          <p:nvSpPr>
            <p:cNvPr id="4" name="任意多边形 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 name="任意多边形 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6" name="任意多边形 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Tree>
    <p:extLst>
      <p:ext uri="{BB962C8B-B14F-4D97-AF65-F5344CB8AC3E}">
        <p14:creationId xmlns:p14="http://schemas.microsoft.com/office/powerpoint/2010/main" val="2217881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792844013"/>
              </p:ext>
            </p:extLst>
          </p:nvPr>
        </p:nvGraphicFramePr>
        <p:xfrm>
          <a:off x="671514" y="4045990"/>
          <a:ext cx="10872791" cy="2140497"/>
        </p:xfrm>
        <a:graphic>
          <a:graphicData uri="http://schemas.openxmlformats.org/drawingml/2006/table">
            <a:tbl>
              <a:tblPr>
                <a:tableStyleId>{5C22544A-7EE6-4342-B048-85BDC9FD1C3A}</a:tableStyleId>
              </a:tblPr>
              <a:tblGrid>
                <a:gridCol w="1016751"/>
                <a:gridCol w="1020330"/>
                <a:gridCol w="1891980"/>
                <a:gridCol w="4129088"/>
                <a:gridCol w="2814642"/>
              </a:tblGrid>
              <a:tr h="718084">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场景（投诉原因）</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422413">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时效类</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600" u="none" strike="noStrike" dirty="0">
                          <a:effectLst/>
                          <a:latin typeface="微软雅黑" panose="020B0503020204020204" pitchFamily="34" charset="-122"/>
                          <a:ea typeface="微软雅黑" panose="020B0503020204020204" pitchFamily="34" charset="-122"/>
                        </a:rPr>
                        <a:t>上架延迟</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600" u="none" strike="noStrike" dirty="0">
                          <a:effectLst/>
                          <a:latin typeface="微软雅黑" panose="020B0503020204020204" pitchFamily="34" charset="-122"/>
                          <a:ea typeface="微软雅黑" panose="020B0503020204020204" pitchFamily="34" charset="-122"/>
                        </a:rPr>
                        <a:t>菜鸟未在约定时间内完成入库上架。</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600" u="none" strike="noStrike" dirty="0">
                          <a:effectLst/>
                          <a:latin typeface="微软雅黑" panose="020B0503020204020204" pitchFamily="34" charset="-122"/>
                          <a:ea typeface="微软雅黑" panose="020B0503020204020204" pitchFamily="34" charset="-122"/>
                        </a:rPr>
                        <a:t>1.CAINIAO</a:t>
                      </a:r>
                      <a:r>
                        <a:rPr lang="zh-CN" altLang="en-US" sz="1600" u="none" strike="noStrike" dirty="0">
                          <a:effectLst/>
                          <a:latin typeface="微软雅黑" panose="020B0503020204020204" pitchFamily="34" charset="-122"/>
                          <a:ea typeface="微软雅黑" panose="020B0503020204020204" pitchFamily="34" charset="-122"/>
                        </a:rPr>
                        <a:t>系统记录的相应操作时间截图； </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2</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货品送至仓库时间截图</a:t>
                      </a:r>
                      <a:r>
                        <a:rPr lang="zh-CN" altLang="en-US" sz="1600" u="none" strike="noStrike" dirty="0" smtClean="0">
                          <a:effectLst/>
                          <a:latin typeface="微软雅黑" panose="020B0503020204020204" pitchFamily="34" charset="-122"/>
                          <a:ea typeface="微软雅黑" panose="020B0503020204020204" pitchFamily="34" charset="-122"/>
                        </a:rPr>
                        <a:t>；</a:t>
                      </a:r>
                      <a:endParaRPr lang="en-US" altLang="zh-CN" sz="1600" u="none" strike="noStrike" dirty="0" smtClean="0">
                        <a:effectLst/>
                        <a:latin typeface="微软雅黑" panose="020B0503020204020204" pitchFamily="34" charset="-122"/>
                        <a:ea typeface="微软雅黑" panose="020B0503020204020204" pitchFamily="34" charset="-122"/>
                      </a:endParaRPr>
                    </a:p>
                    <a:p>
                      <a:pPr algn="l" rtl="0" fontAlgn="ctr"/>
                      <a:r>
                        <a:rPr lang="en-US" altLang="zh-CN" sz="1600" u="none" strike="noStrike" dirty="0" smtClean="0">
                          <a:effectLst/>
                          <a:latin typeface="微软雅黑" panose="020B0503020204020204" pitchFamily="34" charset="-122"/>
                          <a:ea typeface="微软雅黑" panose="020B0503020204020204" pitchFamily="34" charset="-122"/>
                        </a:rPr>
                        <a:t>3</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其他有效的损失凭证</a:t>
                      </a:r>
                      <a:br>
                        <a:rPr lang="zh-CN" altLang="en-US" sz="1600" u="none" strike="noStrike" dirty="0">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菜鸟赔付违约金</a:t>
                      </a:r>
                      <a:r>
                        <a:rPr lang="en-US" altLang="zh-CN" sz="1600" u="none" strike="noStrike" dirty="0">
                          <a:effectLst/>
                          <a:latin typeface="微软雅黑" panose="020B0503020204020204" pitchFamily="34" charset="-122"/>
                          <a:ea typeface="微软雅黑" panose="020B0503020204020204" pitchFamily="34" charset="-122"/>
                        </a:rPr>
                        <a:t>100</a:t>
                      </a:r>
                      <a:r>
                        <a:rPr lang="zh-CN" altLang="en-US" sz="1600" u="none" strike="noStrike" dirty="0">
                          <a:effectLst/>
                          <a:latin typeface="微软雅黑" panose="020B0503020204020204" pitchFamily="34" charset="-122"/>
                          <a:ea typeface="微软雅黑" panose="020B0503020204020204" pitchFamily="34" charset="-122"/>
                        </a:rPr>
                        <a:t>元</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入库单</a:t>
                      </a:r>
                      <a:r>
                        <a:rPr lang="en-US" altLang="zh-CN" sz="1600" u="none" strike="noStrike" dirty="0">
                          <a:effectLst/>
                          <a:latin typeface="微软雅黑" panose="020B0503020204020204" pitchFamily="34" charset="-122"/>
                          <a:ea typeface="微软雅黑" panose="020B0503020204020204" pitchFamily="34" charset="-122"/>
                        </a:rPr>
                        <a:t>/</a:t>
                      </a:r>
                      <a:r>
                        <a:rPr lang="zh-CN" altLang="en-US" sz="1600" u="none" strike="noStrike" dirty="0">
                          <a:effectLst/>
                          <a:latin typeface="微软雅黑" panose="020B0503020204020204" pitchFamily="34" charset="-122"/>
                          <a:ea typeface="微软雅黑" panose="020B0503020204020204" pitchFamily="34" charset="-122"/>
                        </a:rPr>
                        <a:t>天，最高不超过</a:t>
                      </a:r>
                      <a:r>
                        <a:rPr lang="en-US" altLang="zh-CN" sz="1600" u="none" strike="noStrike" dirty="0">
                          <a:effectLst/>
                          <a:latin typeface="微软雅黑" panose="020B0503020204020204" pitchFamily="34" charset="-122"/>
                          <a:ea typeface="微软雅黑" panose="020B0503020204020204" pitchFamily="34" charset="-122"/>
                        </a:rPr>
                        <a:t>500</a:t>
                      </a:r>
                      <a:r>
                        <a:rPr lang="zh-CN" altLang="en-US" sz="1600" u="none" strike="noStrike" dirty="0">
                          <a:effectLst/>
                          <a:latin typeface="微软雅黑" panose="020B0503020204020204" pitchFamily="34" charset="-122"/>
                          <a:ea typeface="微软雅黑" panose="020B0503020204020204" pitchFamily="34" charset="-122"/>
                        </a:rPr>
                        <a:t>元。</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6248617" y="59493"/>
            <a:ext cx="5888510" cy="446366"/>
            <a:chOff x="3273347" y="5691967"/>
            <a:chExt cx="5888510" cy="446366"/>
          </a:xfrm>
        </p:grpSpPr>
        <p:sp>
          <p:nvSpPr>
            <p:cNvPr id="4" name="任意多边形 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5" name="任意多边形 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6" name="任意多边形 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sp>
        <p:nvSpPr>
          <p:cNvPr id="7" name="矩形 6"/>
          <p:cNvSpPr/>
          <p:nvPr/>
        </p:nvSpPr>
        <p:spPr>
          <a:xfrm>
            <a:off x="861438" y="1723444"/>
            <a:ext cx="5987858" cy="584775"/>
          </a:xfrm>
          <a:prstGeom prst="rect">
            <a:avLst/>
          </a:prstGeom>
        </p:spPr>
        <p:txBody>
          <a:bodyPr wrap="none">
            <a:spAutoFit/>
          </a:bodyPr>
          <a:lstStyle/>
          <a:p>
            <a:r>
              <a:rPr lang="en-US" altLang="zh-CN" sz="1600" dirty="0" smtClean="0">
                <a:solidFill>
                  <a:srgbClr val="000000"/>
                </a:solidFill>
                <a:latin typeface="微软雅黑" panose="020B0503020204020204" pitchFamily="34" charset="-122"/>
                <a:ea typeface="微软雅黑" panose="020B0503020204020204" pitchFamily="34" charset="-122"/>
              </a:rPr>
              <a:t>CAINIAO</a:t>
            </a:r>
            <a:r>
              <a:rPr lang="zh-CN" altLang="en-US" sz="1600" dirty="0">
                <a:solidFill>
                  <a:srgbClr val="000000"/>
                </a:solidFill>
                <a:latin typeface="微软雅黑" panose="020B0503020204020204" pitchFamily="34" charset="-122"/>
                <a:ea typeface="微软雅黑" panose="020B0503020204020204" pitchFamily="34" charset="-122"/>
              </a:rPr>
              <a:t>系统记录的相应操作时间截</a:t>
            </a:r>
            <a:r>
              <a:rPr lang="zh-CN" altLang="en-US" sz="1600" dirty="0" smtClean="0">
                <a:solidFill>
                  <a:srgbClr val="000000"/>
                </a:solidFill>
                <a:latin typeface="微软雅黑" panose="020B0503020204020204" pitchFamily="34" charset="-122"/>
                <a:ea typeface="微软雅黑" panose="020B0503020204020204" pitchFamily="34" charset="-122"/>
              </a:rPr>
              <a:t>图、</a:t>
            </a:r>
            <a:r>
              <a:rPr lang="zh-CN" altLang="en-US" sz="1600" dirty="0">
                <a:latin typeface="微软雅黑" panose="020B0503020204020204" pitchFamily="34" charset="-122"/>
                <a:ea typeface="微软雅黑" panose="020B0503020204020204" pitchFamily="34" charset="-122"/>
              </a:rPr>
              <a:t>货品送至仓库时间截图</a:t>
            </a:r>
            <a:endParaRPr lang="zh-CN" altLang="en-US" sz="1600" dirty="0"/>
          </a:p>
          <a:p>
            <a:endParaRPr lang="zh-CN" altLang="en-US"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709038" y="2061998"/>
            <a:ext cx="10617376" cy="1138402"/>
          </a:xfrm>
          <a:prstGeom prst="rect">
            <a:avLst/>
          </a:prstGeom>
        </p:spPr>
      </p:pic>
      <p:sp>
        <p:nvSpPr>
          <p:cNvPr id="10" name="标题 1"/>
          <p:cNvSpPr txBox="1">
            <a:spLocks/>
          </p:cNvSpPr>
          <p:nvPr/>
        </p:nvSpPr>
        <p:spPr>
          <a:xfrm>
            <a:off x="0" y="1204122"/>
            <a:ext cx="1722876" cy="4286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8" name="Oval 278"/>
          <p:cNvSpPr>
            <a:spLocks noChangeArrowheads="1"/>
          </p:cNvSpPr>
          <p:nvPr/>
        </p:nvSpPr>
        <p:spPr bwMode="auto">
          <a:xfrm>
            <a:off x="709038" y="2079864"/>
            <a:ext cx="468566" cy="48391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sz="1600" b="1" dirty="0" smtClean="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231081" y="439807"/>
            <a:ext cx="456550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a:t>
            </a:r>
            <a:r>
              <a:rPr lang="zh-CN" altLang="en-US" sz="2000" b="1" dirty="0">
                <a:latin typeface="微软雅黑" panose="020B0503020204020204" pitchFamily="34" charset="-122"/>
                <a:ea typeface="微软雅黑" panose="020B0503020204020204" pitchFamily="34" charset="-122"/>
              </a:rPr>
              <a:t>时效</a:t>
            </a:r>
            <a:r>
              <a:rPr lang="zh-CN" altLang="en-US" sz="2000" b="1" dirty="0" smtClean="0">
                <a:latin typeface="微软雅黑" panose="020B0503020204020204" pitchFamily="34" charset="-122"/>
                <a:ea typeface="微软雅黑" panose="020B0503020204020204" pitchFamily="34" charset="-122"/>
              </a:rPr>
              <a:t>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上架</a:t>
            </a:r>
            <a:r>
              <a:rPr lang="zh-CN" altLang="en-US" sz="2000" b="1" dirty="0" smtClean="0">
                <a:latin typeface="微软雅黑" panose="020B0503020204020204" pitchFamily="34" charset="-122"/>
                <a:ea typeface="微软雅黑" panose="020B0503020204020204" pitchFamily="34" charset="-122"/>
              </a:rPr>
              <a:t>延迟</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0263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780714" y="965242"/>
            <a:ext cx="2257425" cy="1352550"/>
          </a:xfrm>
          <a:prstGeom prst="rect">
            <a:avLst/>
          </a:prstGeom>
        </p:spPr>
      </p:pic>
      <p:pic>
        <p:nvPicPr>
          <p:cNvPr id="35" name="图片 34"/>
          <p:cNvPicPr>
            <a:picLocks noChangeAspect="1"/>
          </p:cNvPicPr>
          <p:nvPr/>
        </p:nvPicPr>
        <p:blipFill>
          <a:blip r:embed="rId3"/>
          <a:stretch>
            <a:fillRect/>
          </a:stretch>
        </p:blipFill>
        <p:spPr>
          <a:xfrm>
            <a:off x="4475496" y="2434925"/>
            <a:ext cx="2615697" cy="1880788"/>
          </a:xfrm>
          <a:prstGeom prst="rect">
            <a:avLst/>
          </a:prstGeom>
        </p:spPr>
      </p:pic>
      <p:sp>
        <p:nvSpPr>
          <p:cNvPr id="32" name="文本框 31"/>
          <p:cNvSpPr txBox="1"/>
          <p:nvPr/>
        </p:nvSpPr>
        <p:spPr>
          <a:xfrm>
            <a:off x="2231081" y="439807"/>
            <a:ext cx="456550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a:t>
            </a:r>
            <a:r>
              <a:rPr lang="zh-CN" altLang="en-US" sz="2000" b="1" dirty="0">
                <a:latin typeface="微软雅黑" panose="020B0503020204020204" pitchFamily="34" charset="-122"/>
                <a:ea typeface="微软雅黑" panose="020B0503020204020204" pitchFamily="34" charset="-122"/>
              </a:rPr>
              <a:t>时效</a:t>
            </a:r>
            <a:r>
              <a:rPr lang="zh-CN" altLang="en-US" sz="2000" b="1" dirty="0" smtClean="0">
                <a:latin typeface="微软雅黑" panose="020B0503020204020204" pitchFamily="34" charset="-122"/>
                <a:ea typeface="微软雅黑" panose="020B0503020204020204" pitchFamily="34" charset="-122"/>
              </a:rPr>
              <a:t>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发货延迟</a:t>
            </a:r>
            <a:endParaRPr lang="zh-CN" altLang="en-US" sz="2000" b="1" dirty="0">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842535" y="2530387"/>
            <a:ext cx="2406116" cy="1815907"/>
            <a:chOff x="387232" y="1048645"/>
            <a:chExt cx="7596708" cy="5652406"/>
          </a:xfrm>
        </p:grpSpPr>
        <p:pic>
          <p:nvPicPr>
            <p:cNvPr id="7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232" y="1048645"/>
              <a:ext cx="7596708" cy="5652406"/>
            </a:xfrm>
            <a:prstGeom prst="rect">
              <a:avLst/>
            </a:prstGeom>
            <a:noFill/>
            <a:ln>
              <a:noFill/>
            </a:ln>
            <a:extLst/>
          </p:spPr>
        </p:pic>
        <p:sp>
          <p:nvSpPr>
            <p:cNvPr id="74" name="矩形 73"/>
            <p:cNvSpPr/>
            <p:nvPr/>
          </p:nvSpPr>
          <p:spPr>
            <a:xfrm>
              <a:off x="1228299" y="1419367"/>
              <a:ext cx="1173707" cy="2320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p:cNvPicPr>
            <a:picLocks noChangeAspect="1"/>
          </p:cNvPicPr>
          <p:nvPr/>
        </p:nvPicPr>
        <p:blipFill>
          <a:blip r:embed="rId5"/>
          <a:stretch>
            <a:fillRect/>
          </a:stretch>
        </p:blipFill>
        <p:spPr>
          <a:xfrm>
            <a:off x="2086574" y="2468504"/>
            <a:ext cx="2513029" cy="1819453"/>
          </a:xfrm>
          <a:prstGeom prst="rect">
            <a:avLst/>
          </a:prstGeom>
        </p:spPr>
      </p:pic>
      <p:pic>
        <p:nvPicPr>
          <p:cNvPr id="36" name="图片 35"/>
          <p:cNvPicPr>
            <a:picLocks noChangeAspect="1"/>
          </p:cNvPicPr>
          <p:nvPr/>
        </p:nvPicPr>
        <p:blipFill>
          <a:blip r:embed="rId6"/>
          <a:stretch>
            <a:fillRect/>
          </a:stretch>
        </p:blipFill>
        <p:spPr>
          <a:xfrm>
            <a:off x="4290350" y="839917"/>
            <a:ext cx="2413570" cy="1331924"/>
          </a:xfrm>
          <a:prstGeom prst="rect">
            <a:avLst/>
          </a:prstGeom>
        </p:spPr>
      </p:pic>
      <p:sp>
        <p:nvSpPr>
          <p:cNvPr id="37" name="右箭头 36"/>
          <p:cNvSpPr/>
          <p:nvPr/>
        </p:nvSpPr>
        <p:spPr>
          <a:xfrm>
            <a:off x="2845629" y="2200644"/>
            <a:ext cx="5944780" cy="19790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8815549" y="1798802"/>
            <a:ext cx="985050" cy="996583"/>
            <a:chOff x="10923996" y="391535"/>
            <a:chExt cx="1027588" cy="1032357"/>
          </a:xfrm>
        </p:grpSpPr>
        <p:sp>
          <p:nvSpPr>
            <p:cNvPr id="39"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837625" y="1848883"/>
            <a:ext cx="913516" cy="888085"/>
            <a:chOff x="3800020" y="5434108"/>
            <a:chExt cx="1032357" cy="1032357"/>
          </a:xfrm>
        </p:grpSpPr>
        <p:sp>
          <p:nvSpPr>
            <p:cNvPr id="56"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5" name="文本框 64"/>
          <p:cNvSpPr txBox="1"/>
          <p:nvPr/>
        </p:nvSpPr>
        <p:spPr>
          <a:xfrm>
            <a:off x="1850424" y="1542576"/>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66" name="文本框 65"/>
          <p:cNvSpPr txBox="1"/>
          <p:nvPr/>
        </p:nvSpPr>
        <p:spPr>
          <a:xfrm>
            <a:off x="8977342" y="1494324"/>
            <a:ext cx="744351" cy="369332"/>
          </a:xfrm>
          <a:prstGeom prst="rect">
            <a:avLst/>
          </a:prstGeom>
          <a:noFill/>
        </p:spPr>
        <p:txBody>
          <a:bodyPr wrap="square" rtlCol="0">
            <a:spAutoFit/>
          </a:bodyPr>
          <a:lstStyle/>
          <a:p>
            <a:r>
              <a:rPr lang="zh-CN" altLang="en-US" b="1" dirty="0"/>
              <a:t>商家</a:t>
            </a:r>
          </a:p>
        </p:txBody>
      </p:sp>
      <p:sp>
        <p:nvSpPr>
          <p:cNvPr id="67" name="文本框 66"/>
          <p:cNvSpPr txBox="1"/>
          <p:nvPr/>
        </p:nvSpPr>
        <p:spPr>
          <a:xfrm>
            <a:off x="464277" y="1057899"/>
            <a:ext cx="1708641" cy="830997"/>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这么久没有发货信息，我要申请退款和投诉！</a:t>
            </a:r>
            <a:endParaRPr lang="zh-CN" altLang="en-US" sz="1600" dirty="0">
              <a:latin typeface="微软雅黑" panose="020B0503020204020204" pitchFamily="34" charset="-122"/>
              <a:ea typeface="微软雅黑" panose="020B0503020204020204" pitchFamily="34" charset="-122"/>
            </a:endParaRPr>
          </a:p>
        </p:txBody>
      </p:sp>
      <p:grpSp>
        <p:nvGrpSpPr>
          <p:cNvPr id="68" name="组合 67"/>
          <p:cNvGrpSpPr/>
          <p:nvPr/>
        </p:nvGrpSpPr>
        <p:grpSpPr>
          <a:xfrm>
            <a:off x="6248617" y="59493"/>
            <a:ext cx="5888510" cy="446366"/>
            <a:chOff x="3273347" y="5691967"/>
            <a:chExt cx="5888510" cy="446366"/>
          </a:xfrm>
        </p:grpSpPr>
        <p:sp>
          <p:nvSpPr>
            <p:cNvPr id="69" name="任意多边形 68"/>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70" name="任意多边形 69"/>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71" name="任意多边形 70"/>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graphicFrame>
        <p:nvGraphicFramePr>
          <p:cNvPr id="3" name="表格 2"/>
          <p:cNvGraphicFramePr>
            <a:graphicFrameLocks noGrp="1"/>
          </p:cNvGraphicFramePr>
          <p:nvPr>
            <p:extLst>
              <p:ext uri="{D42A27DB-BD31-4B8C-83A1-F6EECF244321}">
                <p14:modId xmlns:p14="http://schemas.microsoft.com/office/powerpoint/2010/main" val="1850545453"/>
              </p:ext>
            </p:extLst>
          </p:nvPr>
        </p:nvGraphicFramePr>
        <p:xfrm>
          <a:off x="652246" y="4391891"/>
          <a:ext cx="11192741" cy="2270222"/>
        </p:xfrm>
        <a:graphic>
          <a:graphicData uri="http://schemas.openxmlformats.org/drawingml/2006/table">
            <a:tbl>
              <a:tblPr>
                <a:tableStyleId>{5C22544A-7EE6-4342-B048-85BDC9FD1C3A}</a:tableStyleId>
              </a:tblPr>
              <a:tblGrid>
                <a:gridCol w="901403"/>
                <a:gridCol w="904577"/>
                <a:gridCol w="1244190"/>
                <a:gridCol w="3307334"/>
                <a:gridCol w="4835237"/>
              </a:tblGrid>
              <a:tr h="553817">
                <a:tc>
                  <a:txBody>
                    <a:bodyPr/>
                    <a:lstStyle/>
                    <a:p>
                      <a:pPr algn="ctr" rtl="0" fontAlgn="ctr"/>
                      <a:r>
                        <a:rPr lang="zh-CN" altLang="en-US" sz="1400" b="1" u="none" strike="noStrike" dirty="0">
                          <a:solidFill>
                            <a:schemeClr val="bg1"/>
                          </a:solidFill>
                          <a:effectLst/>
                          <a:latin typeface="微软雅黑" panose="020B0503020204020204" pitchFamily="34" charset="-122"/>
                          <a:ea typeface="微软雅黑" panose="020B0503020204020204" pitchFamily="34" charset="-122"/>
                        </a:rPr>
                        <a:t>投诉类型（一级）</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u="none" strike="noStrike" dirty="0">
                          <a:solidFill>
                            <a:schemeClr val="bg1"/>
                          </a:solidFill>
                          <a:effectLst/>
                          <a:latin typeface="微软雅黑" panose="020B0503020204020204" pitchFamily="34" charset="-122"/>
                          <a:ea typeface="微软雅黑" panose="020B0503020204020204" pitchFamily="34" charset="-122"/>
                        </a:rPr>
                        <a:t>投诉类型（二级）</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u="none" strike="noStrike" dirty="0">
                          <a:solidFill>
                            <a:schemeClr val="bg1"/>
                          </a:solidFill>
                          <a:effectLst/>
                          <a:latin typeface="微软雅黑" panose="020B0503020204020204" pitchFamily="34" charset="-122"/>
                          <a:ea typeface="微软雅黑" panose="020B0503020204020204" pitchFamily="34" charset="-122"/>
                        </a:rPr>
                        <a:t>场景（投诉原因）</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u="none" strike="noStrike" dirty="0">
                          <a:solidFill>
                            <a:schemeClr val="bg1"/>
                          </a:solidFill>
                          <a:effectLst/>
                          <a:latin typeface="微软雅黑" panose="020B0503020204020204" pitchFamily="34" charset="-122"/>
                          <a:ea typeface="微软雅黑" panose="020B0503020204020204" pitchFamily="34" charset="-122"/>
                        </a:rPr>
                        <a:t>投诉举证</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u="none" strike="noStrike" dirty="0">
                          <a:solidFill>
                            <a:schemeClr val="bg1"/>
                          </a:solidFill>
                          <a:effectLst/>
                          <a:latin typeface="微软雅黑" panose="020B0503020204020204" pitchFamily="34" charset="-122"/>
                          <a:ea typeface="微软雅黑" panose="020B0503020204020204" pitchFamily="34" charset="-122"/>
                        </a:rPr>
                        <a:t>赔付标准</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52575">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时效类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400" u="none" strike="noStrike" dirty="0">
                          <a:effectLst/>
                          <a:latin typeface="微软雅黑" panose="020B0503020204020204" pitchFamily="34" charset="-122"/>
                          <a:ea typeface="微软雅黑" panose="020B0503020204020204" pitchFamily="34" charset="-122"/>
                        </a:rPr>
                        <a:t>发货延迟</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菜鸟未在服务承诺时效内完成发货。</a:t>
                      </a:r>
                      <a:b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u="none" strike="noStrike" dirty="0">
                          <a:effectLst/>
                          <a:latin typeface="微软雅黑" panose="020B0503020204020204" pitchFamily="34" charset="-122"/>
                          <a:ea typeface="微软雅黑" panose="020B0503020204020204" pitchFamily="34" charset="-122"/>
                        </a:rPr>
                        <a:t>1.CAINIAO</a:t>
                      </a:r>
                      <a:r>
                        <a:rPr lang="zh-CN" altLang="en-US" sz="1400" u="none" strike="noStrike" dirty="0">
                          <a:effectLst/>
                          <a:latin typeface="微软雅黑" panose="020B0503020204020204" pitchFamily="34" charset="-122"/>
                          <a:ea typeface="微软雅黑" panose="020B0503020204020204" pitchFamily="34" charset="-122"/>
                        </a:rPr>
                        <a:t>系统记录的相应操作时间截图；  </a:t>
                      </a:r>
                      <a:endParaRPr lang="en-US" altLang="zh-CN" sz="1400" u="none" strike="noStrike" dirty="0" smtClean="0">
                        <a:effectLst/>
                        <a:latin typeface="微软雅黑" panose="020B0503020204020204" pitchFamily="34" charset="-122"/>
                        <a:ea typeface="微软雅黑" panose="020B0503020204020204" pitchFamily="34" charset="-122"/>
                      </a:endParaRPr>
                    </a:p>
                    <a:p>
                      <a:pPr algn="l" fontAlgn="ctr"/>
                      <a:r>
                        <a:rPr lang="en-US" altLang="zh-CN" sz="1400" u="none" strike="noStrike" dirty="0" smtClean="0">
                          <a:effectLst/>
                          <a:latin typeface="微软雅黑" panose="020B0503020204020204" pitchFamily="34" charset="-122"/>
                          <a:ea typeface="微软雅黑" panose="020B0503020204020204" pitchFamily="34" charset="-122"/>
                        </a:rPr>
                        <a:t>2</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平台判定退款截图</a:t>
                      </a:r>
                      <a:r>
                        <a:rPr lang="zh-CN" altLang="en-US" sz="1400" u="none" strike="noStrike" dirty="0" smtClean="0">
                          <a:effectLst/>
                          <a:latin typeface="微软雅黑" panose="020B0503020204020204" pitchFamily="34" charset="-122"/>
                          <a:ea typeface="微软雅黑" panose="020B0503020204020204" pitchFamily="34" charset="-122"/>
                        </a:rPr>
                        <a:t>；</a:t>
                      </a:r>
                      <a:endParaRPr lang="en-US" altLang="zh-CN" sz="1400" u="none" strike="noStrike" dirty="0" smtClean="0">
                        <a:effectLst/>
                        <a:latin typeface="微软雅黑" panose="020B0503020204020204" pitchFamily="34" charset="-122"/>
                        <a:ea typeface="微软雅黑" panose="020B0503020204020204" pitchFamily="34" charset="-122"/>
                      </a:endParaRPr>
                    </a:p>
                    <a:p>
                      <a:pPr algn="l" fontAlgn="ctr"/>
                      <a:r>
                        <a:rPr lang="en-US" altLang="zh-CN" sz="1400" u="none" strike="noStrike" dirty="0" smtClean="0">
                          <a:effectLst/>
                          <a:latin typeface="微软雅黑" panose="020B0503020204020204" pitchFamily="34" charset="-122"/>
                          <a:ea typeface="微软雅黑" panose="020B0503020204020204" pitchFamily="34" charset="-122"/>
                        </a:rPr>
                        <a:t>3</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平台处罚截图（由于延迟发货被判定直接退款的情况下）。</a:t>
                      </a:r>
                      <a:br>
                        <a:rPr lang="zh-CN" altLang="en-US" sz="1400" u="none" strike="noStrike" dirty="0">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fontAlgn="b">
                        <a:buAutoNum type="arabicPeriod"/>
                      </a:pPr>
                      <a:r>
                        <a:rPr lang="zh-CN" altLang="en-US" sz="1400" u="none" strike="noStrike" dirty="0" smtClean="0">
                          <a:effectLst/>
                          <a:latin typeface="微软雅黑" panose="020B0503020204020204" pitchFamily="34" charset="-122"/>
                          <a:ea typeface="微软雅黑" panose="020B0503020204020204" pitchFamily="34" charset="-122"/>
                        </a:rPr>
                        <a:t>菜</a:t>
                      </a:r>
                      <a:r>
                        <a:rPr lang="zh-CN" altLang="en-US" sz="1400" u="none" strike="noStrike" dirty="0">
                          <a:effectLst/>
                          <a:latin typeface="微软雅黑" panose="020B0503020204020204" pitchFamily="34" charset="-122"/>
                          <a:ea typeface="微软雅黑" panose="020B0503020204020204" pitchFamily="34" charset="-122"/>
                        </a:rPr>
                        <a:t>鸟需向卖家赔付</a:t>
                      </a:r>
                      <a:r>
                        <a:rPr lang="en-US" altLang="zh-CN" sz="1400" u="none" strike="noStrike" dirty="0">
                          <a:effectLst/>
                          <a:latin typeface="微软雅黑" panose="020B0503020204020204" pitchFamily="34" charset="-122"/>
                          <a:ea typeface="微软雅黑" panose="020B0503020204020204" pitchFamily="34" charset="-122"/>
                        </a:rPr>
                        <a:t>10</a:t>
                      </a:r>
                      <a:r>
                        <a:rPr lang="zh-CN" altLang="en-US" sz="1400" u="none" strike="noStrike" dirty="0">
                          <a:effectLst/>
                          <a:latin typeface="微软雅黑" panose="020B0503020204020204" pitchFamily="34" charset="-122"/>
                          <a:ea typeface="微软雅黑" panose="020B0503020204020204" pitchFamily="34" charset="-122"/>
                        </a:rPr>
                        <a:t>元</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单违约金，由于发货延迟导致卖家被判定直接退款的，菜鸟承担相应物流费用</a:t>
                      </a:r>
                      <a:r>
                        <a:rPr lang="zh-CN" altLang="en-US" sz="1400" u="none" strike="noStrike" dirty="0" smtClean="0">
                          <a:effectLst/>
                          <a:latin typeface="微软雅黑" panose="020B0503020204020204" pitchFamily="34" charset="-122"/>
                          <a:ea typeface="微软雅黑" panose="020B0503020204020204" pitchFamily="34" charset="-122"/>
                        </a:rPr>
                        <a:t>。</a:t>
                      </a:r>
                      <a:endParaRPr lang="en-US" altLang="zh-CN" sz="1400" u="none" strike="noStrike" dirty="0" smtClean="0">
                        <a:effectLst/>
                        <a:latin typeface="微软雅黑" panose="020B0503020204020204" pitchFamily="34" charset="-122"/>
                        <a:ea typeface="微软雅黑" panose="020B0503020204020204" pitchFamily="34" charset="-122"/>
                      </a:endParaRPr>
                    </a:p>
                    <a:p>
                      <a:pPr marL="0" indent="0" algn="l" fontAlgn="b">
                        <a:buNone/>
                      </a:pPr>
                      <a:r>
                        <a:rPr lang="zh-CN" altLang="en-US" sz="1400" u="none" strike="noStrike" dirty="0" smtClean="0">
                          <a:effectLst/>
                          <a:latin typeface="微软雅黑" panose="020B0503020204020204" pitchFamily="34" charset="-122"/>
                          <a:ea typeface="微软雅黑" panose="020B0503020204020204" pitchFamily="34" charset="-122"/>
                        </a:rPr>
                        <a:t> </a:t>
                      </a:r>
                      <a:r>
                        <a:rPr lang="en-US" altLang="zh-CN" sz="1400" u="none" strike="noStrike" dirty="0">
                          <a:effectLst/>
                          <a:latin typeface="微软雅黑" panose="020B0503020204020204" pitchFamily="34" charset="-122"/>
                          <a:ea typeface="微软雅黑" panose="020B0503020204020204" pitchFamily="34" charset="-122"/>
                        </a:rPr>
                        <a:t>2. </a:t>
                      </a:r>
                      <a:r>
                        <a:rPr lang="zh-CN" altLang="en-US" sz="1400" u="none" strike="noStrike" dirty="0">
                          <a:effectLst/>
                          <a:latin typeface="微软雅黑" panose="020B0503020204020204" pitchFamily="34" charset="-122"/>
                          <a:ea typeface="微软雅黑" panose="020B0503020204020204" pitchFamily="34" charset="-122"/>
                        </a:rPr>
                        <a:t>如果仓库发货延迟超过</a:t>
                      </a:r>
                      <a:r>
                        <a:rPr lang="en-US" altLang="zh-CN" sz="1400" u="none" strike="noStrike" dirty="0">
                          <a:effectLst/>
                          <a:latin typeface="微软雅黑" panose="020B0503020204020204" pitchFamily="34" charset="-122"/>
                          <a:ea typeface="微软雅黑" panose="020B0503020204020204" pitchFamily="34" charset="-122"/>
                        </a:rPr>
                        <a:t>48</a:t>
                      </a:r>
                      <a:r>
                        <a:rPr lang="zh-CN" altLang="en-US" sz="1400" u="none" strike="noStrike" dirty="0">
                          <a:effectLst/>
                          <a:latin typeface="微软雅黑" panose="020B0503020204020204" pitchFamily="34" charset="-122"/>
                          <a:ea typeface="微软雅黑" panose="020B0503020204020204" pitchFamily="34" charset="-122"/>
                        </a:rPr>
                        <a:t>小时</a:t>
                      </a:r>
                      <a:r>
                        <a:rPr lang="zh-CN" altLang="en-US" sz="1400" u="none" strike="noStrike" dirty="0">
                          <a:solidFill>
                            <a:srgbClr val="FF0000"/>
                          </a:solidFill>
                          <a:effectLst/>
                          <a:latin typeface="微软雅黑" panose="020B0503020204020204" pitchFamily="34" charset="-122"/>
                          <a:ea typeface="微软雅黑" panose="020B0503020204020204" pitchFamily="34" charset="-122"/>
                        </a:rPr>
                        <a:t>（商家需确保在订单成交后</a:t>
                      </a:r>
                      <a:r>
                        <a:rPr lang="en-US" altLang="zh-CN" sz="1400" u="none" strike="noStrike" dirty="0">
                          <a:solidFill>
                            <a:srgbClr val="FF0000"/>
                          </a:solidFill>
                          <a:effectLst/>
                          <a:latin typeface="微软雅黑" panose="020B0503020204020204" pitchFamily="34" charset="-122"/>
                          <a:ea typeface="微软雅黑" panose="020B0503020204020204" pitchFamily="34" charset="-122"/>
                        </a:rPr>
                        <a:t>2</a:t>
                      </a:r>
                      <a:r>
                        <a:rPr lang="zh-CN" altLang="en-US" sz="1400" u="none" strike="noStrike" dirty="0">
                          <a:solidFill>
                            <a:srgbClr val="FF0000"/>
                          </a:solidFill>
                          <a:effectLst/>
                          <a:latin typeface="微软雅黑" panose="020B0503020204020204" pitchFamily="34" charset="-122"/>
                          <a:ea typeface="微软雅黑" panose="020B0503020204020204" pitchFamily="34" charset="-122"/>
                        </a:rPr>
                        <a:t>个小时内将销售订单流转至菜鸟，成交时间在</a:t>
                      </a:r>
                      <a:r>
                        <a:rPr lang="en-US" altLang="zh-CN" sz="1400" u="none" strike="noStrike" dirty="0">
                          <a:solidFill>
                            <a:srgbClr val="FF0000"/>
                          </a:solidFill>
                          <a:effectLst/>
                          <a:latin typeface="微软雅黑" panose="020B0503020204020204" pitchFamily="34" charset="-122"/>
                          <a:ea typeface="微软雅黑" panose="020B0503020204020204" pitchFamily="34" charset="-122"/>
                        </a:rPr>
                        <a:t>17:00-</a:t>
                      </a:r>
                      <a:r>
                        <a:rPr lang="zh-CN" altLang="en-US" sz="1400" u="none" strike="noStrike" dirty="0">
                          <a:solidFill>
                            <a:srgbClr val="FF0000"/>
                          </a:solidFill>
                          <a:effectLst/>
                          <a:latin typeface="微软雅黑" panose="020B0503020204020204" pitchFamily="34" charset="-122"/>
                          <a:ea typeface="微软雅黑" panose="020B0503020204020204" pitchFamily="34" charset="-122"/>
                        </a:rPr>
                        <a:t>次日</a:t>
                      </a:r>
                      <a:r>
                        <a:rPr lang="en-US" altLang="zh-CN" sz="1400" u="none" strike="noStrike" dirty="0">
                          <a:solidFill>
                            <a:srgbClr val="FF0000"/>
                          </a:solidFill>
                          <a:effectLst/>
                          <a:latin typeface="微软雅黑" panose="020B0503020204020204" pitchFamily="34" charset="-122"/>
                          <a:ea typeface="微软雅黑" panose="020B0503020204020204" pitchFamily="34" charset="-122"/>
                        </a:rPr>
                        <a:t>9:00</a:t>
                      </a:r>
                      <a:r>
                        <a:rPr lang="zh-CN" altLang="en-US" sz="1400" u="none" strike="noStrike" dirty="0">
                          <a:solidFill>
                            <a:srgbClr val="FF0000"/>
                          </a:solidFill>
                          <a:effectLst/>
                          <a:latin typeface="微软雅黑" panose="020B0503020204020204" pitchFamily="34" charset="-122"/>
                          <a:ea typeface="微软雅黑" panose="020B0503020204020204" pitchFamily="34" charset="-122"/>
                        </a:rPr>
                        <a:t>期间的订单，需于次日</a:t>
                      </a:r>
                      <a:r>
                        <a:rPr lang="en-US" altLang="zh-CN" sz="1400" u="none" strike="noStrike" dirty="0">
                          <a:solidFill>
                            <a:srgbClr val="FF0000"/>
                          </a:solidFill>
                          <a:effectLst/>
                          <a:latin typeface="微软雅黑" panose="020B0503020204020204" pitchFamily="34" charset="-122"/>
                          <a:ea typeface="微软雅黑" panose="020B0503020204020204" pitchFamily="34" charset="-122"/>
                        </a:rPr>
                        <a:t>11</a:t>
                      </a:r>
                      <a:r>
                        <a:rPr lang="zh-CN" altLang="en-US" sz="1400" u="none" strike="noStrike" dirty="0">
                          <a:solidFill>
                            <a:srgbClr val="FF0000"/>
                          </a:solidFill>
                          <a:effectLst/>
                          <a:latin typeface="微软雅黑" panose="020B0503020204020204" pitchFamily="34" charset="-122"/>
                          <a:ea typeface="微软雅黑" panose="020B0503020204020204" pitchFamily="34" charset="-122"/>
                        </a:rPr>
                        <a:t>点前推送至菜鸟。），</a:t>
                      </a:r>
                      <a:r>
                        <a:rPr lang="zh-CN" altLang="en-US" sz="1400" u="none" strike="noStrike" dirty="0">
                          <a:effectLst/>
                          <a:latin typeface="微软雅黑" panose="020B0503020204020204" pitchFamily="34" charset="-122"/>
                          <a:ea typeface="微软雅黑" panose="020B0503020204020204" pitchFamily="34" charset="-122"/>
                        </a:rPr>
                        <a:t>则菜鸟需按照货值的</a:t>
                      </a:r>
                      <a:r>
                        <a:rPr lang="en-US" altLang="zh-CN" sz="1400" u="none" strike="noStrike" dirty="0">
                          <a:effectLst/>
                          <a:latin typeface="微软雅黑" panose="020B0503020204020204" pitchFamily="34" charset="-122"/>
                          <a:ea typeface="微软雅黑" panose="020B0503020204020204" pitchFamily="34" charset="-122"/>
                        </a:rPr>
                        <a:t>30%</a:t>
                      </a:r>
                      <a:r>
                        <a:rPr lang="zh-CN" altLang="en-US" sz="1400" u="none" strike="noStrike" dirty="0">
                          <a:effectLst/>
                          <a:latin typeface="微软雅黑" panose="020B0503020204020204" pitchFamily="34" charset="-122"/>
                          <a:ea typeface="微软雅黑" panose="020B0503020204020204" pitchFamily="34" charset="-122"/>
                        </a:rPr>
                        <a:t>向卖家承担赔偿责任，最高不超过</a:t>
                      </a:r>
                      <a:r>
                        <a:rPr lang="en-US" altLang="zh-CN" sz="1400" u="none" strike="noStrike" dirty="0">
                          <a:effectLst/>
                          <a:latin typeface="微软雅黑" panose="020B0503020204020204" pitchFamily="34" charset="-122"/>
                          <a:ea typeface="微软雅黑" panose="020B0503020204020204" pitchFamily="34" charset="-122"/>
                        </a:rPr>
                        <a:t>500</a:t>
                      </a:r>
                      <a:r>
                        <a:rPr lang="zh-CN" altLang="en-US" sz="1400" u="none" strike="noStrike" dirty="0">
                          <a:effectLst/>
                          <a:latin typeface="微软雅黑" panose="020B0503020204020204" pitchFamily="34" charset="-122"/>
                          <a:ea typeface="微软雅黑" panose="020B0503020204020204" pitchFamily="34" charset="-122"/>
                        </a:rPr>
                        <a:t>元</a:t>
                      </a:r>
                      <a:r>
                        <a:rPr lang="en-US" altLang="zh-CN" sz="1400" u="none" strike="noStrike" dirty="0">
                          <a:effectLst/>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rPr>
                        <a:t>单，如卖家未向买家赔付，则菜鸟将不予赔付。如卖家未被平台处罚该违约金，则菜鸟不承担此赔偿责任。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1481574" y="2926323"/>
            <a:ext cx="634536" cy="954107"/>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平台判定退款截图</a:t>
            </a:r>
            <a:endParaRPr lang="zh-CN" altLang="en-US" sz="1400" dirty="0"/>
          </a:p>
        </p:txBody>
      </p:sp>
      <p:sp>
        <p:nvSpPr>
          <p:cNvPr id="75" name="Oval 278"/>
          <p:cNvSpPr>
            <a:spLocks noChangeArrowheads="1"/>
          </p:cNvSpPr>
          <p:nvPr/>
        </p:nvSpPr>
        <p:spPr bwMode="auto">
          <a:xfrm>
            <a:off x="2289714" y="3880430"/>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sp>
        <p:nvSpPr>
          <p:cNvPr id="76" name="Oval 278"/>
          <p:cNvSpPr>
            <a:spLocks noChangeArrowheads="1"/>
          </p:cNvSpPr>
          <p:nvPr/>
        </p:nvSpPr>
        <p:spPr bwMode="auto">
          <a:xfrm>
            <a:off x="4643908" y="3853255"/>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sp>
        <p:nvSpPr>
          <p:cNvPr id="77" name="Oval 278"/>
          <p:cNvSpPr>
            <a:spLocks noChangeArrowheads="1"/>
          </p:cNvSpPr>
          <p:nvPr/>
        </p:nvSpPr>
        <p:spPr bwMode="auto">
          <a:xfrm>
            <a:off x="6958989" y="2561541"/>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3</a:t>
            </a:r>
            <a:endParaRPr lang="zh-CN" altLang="en-US" sz="1600" b="1" dirty="0">
              <a:latin typeface="微软雅黑" panose="020B0503020204020204" pitchFamily="34" charset="-122"/>
              <a:ea typeface="微软雅黑" panose="020B0503020204020204" pitchFamily="34" charset="-122"/>
            </a:endParaRPr>
          </a:p>
        </p:txBody>
      </p:sp>
      <p:sp>
        <p:nvSpPr>
          <p:cNvPr id="78" name="Oval 278"/>
          <p:cNvSpPr>
            <a:spLocks noChangeArrowheads="1"/>
          </p:cNvSpPr>
          <p:nvPr/>
        </p:nvSpPr>
        <p:spPr bwMode="auto">
          <a:xfrm>
            <a:off x="6712374" y="633376"/>
            <a:ext cx="396553" cy="429053"/>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6" name="矩形 5"/>
          <p:cNvSpPr/>
          <p:nvPr/>
        </p:nvSpPr>
        <p:spPr>
          <a:xfrm>
            <a:off x="7058905" y="667998"/>
            <a:ext cx="2852063"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系统记录的相应操作时间截图</a:t>
            </a:r>
            <a:endParaRPr lang="zh-CN" altLang="en-US" sz="1600" dirty="0"/>
          </a:p>
        </p:txBody>
      </p:sp>
      <p:sp>
        <p:nvSpPr>
          <p:cNvPr id="79" name="标题 1"/>
          <p:cNvSpPr txBox="1">
            <a:spLocks/>
          </p:cNvSpPr>
          <p:nvPr/>
        </p:nvSpPr>
        <p:spPr>
          <a:xfrm>
            <a:off x="0" y="3853683"/>
            <a:ext cx="1722876" cy="4286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174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1081" y="439807"/>
            <a:ext cx="456550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a:t>
            </a:r>
            <a:r>
              <a:rPr lang="zh-CN" altLang="en-US" sz="2000" b="1" dirty="0">
                <a:latin typeface="微软雅黑" panose="020B0503020204020204" pitchFamily="34" charset="-122"/>
                <a:ea typeface="微软雅黑" panose="020B0503020204020204" pitchFamily="34" charset="-122"/>
              </a:rPr>
              <a:t>时效</a:t>
            </a:r>
            <a:r>
              <a:rPr lang="zh-CN" altLang="en-US" sz="2000" b="1" dirty="0" smtClean="0">
                <a:latin typeface="微软雅黑" panose="020B0503020204020204" pitchFamily="34" charset="-122"/>
                <a:ea typeface="微软雅黑" panose="020B0503020204020204" pitchFamily="34" charset="-122"/>
              </a:rPr>
              <a:t>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配送</a:t>
            </a:r>
            <a:r>
              <a:rPr lang="zh-CN" altLang="en-US" sz="2000" b="1" dirty="0" smtClean="0">
                <a:latin typeface="微软雅黑" panose="020B0503020204020204" pitchFamily="34" charset="-122"/>
                <a:ea typeface="微软雅黑" panose="020B0503020204020204" pitchFamily="34" charset="-122"/>
              </a:rPr>
              <a:t>延迟</a:t>
            </a:r>
            <a:endParaRPr lang="zh-CN" altLang="en-US" sz="2000" b="1" dirty="0">
              <a:latin typeface="微软雅黑" panose="020B0503020204020204" pitchFamily="34" charset="-122"/>
              <a:ea typeface="微软雅黑" panose="020B0503020204020204" pitchFamily="34" charset="-122"/>
            </a:endParaRPr>
          </a:p>
        </p:txBody>
      </p:sp>
      <p:sp>
        <p:nvSpPr>
          <p:cNvPr id="3" name="右箭头 2"/>
          <p:cNvSpPr/>
          <p:nvPr/>
        </p:nvSpPr>
        <p:spPr>
          <a:xfrm>
            <a:off x="2613617" y="3462053"/>
            <a:ext cx="5944780" cy="19790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583537" y="3005619"/>
            <a:ext cx="985050" cy="996583"/>
            <a:chOff x="10923996" y="391535"/>
            <a:chExt cx="1027588" cy="1032357"/>
          </a:xfrm>
        </p:grpSpPr>
        <p:sp>
          <p:nvSpPr>
            <p:cNvPr id="5"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1605613" y="3055700"/>
            <a:ext cx="913516" cy="888085"/>
            <a:chOff x="3800020" y="5434108"/>
            <a:chExt cx="1032357" cy="1032357"/>
          </a:xfrm>
        </p:grpSpPr>
        <p:sp>
          <p:nvSpPr>
            <p:cNvPr id="22"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文本框 30"/>
          <p:cNvSpPr txBox="1"/>
          <p:nvPr/>
        </p:nvSpPr>
        <p:spPr>
          <a:xfrm>
            <a:off x="1618412" y="2749393"/>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32" name="文本框 31"/>
          <p:cNvSpPr txBox="1"/>
          <p:nvPr/>
        </p:nvSpPr>
        <p:spPr>
          <a:xfrm>
            <a:off x="8745330" y="2701141"/>
            <a:ext cx="744351" cy="369332"/>
          </a:xfrm>
          <a:prstGeom prst="rect">
            <a:avLst/>
          </a:prstGeom>
          <a:noFill/>
        </p:spPr>
        <p:txBody>
          <a:bodyPr wrap="square" rtlCol="0">
            <a:spAutoFit/>
          </a:bodyPr>
          <a:lstStyle/>
          <a:p>
            <a:r>
              <a:rPr lang="zh-CN" altLang="en-US" b="1" dirty="0"/>
              <a:t>商家</a:t>
            </a:r>
          </a:p>
        </p:txBody>
      </p:sp>
      <p:sp>
        <p:nvSpPr>
          <p:cNvPr id="33" name="文本框 32"/>
          <p:cNvSpPr txBox="1"/>
          <p:nvPr/>
        </p:nvSpPr>
        <p:spPr>
          <a:xfrm>
            <a:off x="1024926" y="2102872"/>
            <a:ext cx="230063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同</a:t>
            </a:r>
            <a:r>
              <a:rPr lang="zh-CN" altLang="en-US" sz="1600" dirty="0" smtClean="0">
                <a:latin typeface="微软雅黑" panose="020B0503020204020204" pitchFamily="34" charset="-122"/>
                <a:ea typeface="微软雅黑" panose="020B0503020204020204" pitchFamily="34" charset="-122"/>
              </a:rPr>
              <a:t>城的还要等这么久才收到包裹，等的不开心！</a:t>
            </a:r>
            <a:endParaRPr lang="zh-CN" altLang="en-US" sz="16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808644" y="911861"/>
            <a:ext cx="4186018" cy="2464311"/>
            <a:chOff x="1104898" y="1515026"/>
            <a:chExt cx="9144002" cy="5342974"/>
          </a:xfrm>
        </p:grpSpPr>
        <p:pic>
          <p:nvPicPr>
            <p:cNvPr id="3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04898" y="1515026"/>
              <a:ext cx="9144002" cy="5342974"/>
            </a:xfrm>
            <a:prstGeom prst="rect">
              <a:avLst/>
            </a:prstGeom>
            <a:noFill/>
            <a:ln>
              <a:noFill/>
            </a:ln>
            <a:extLst/>
          </p:spPr>
        </p:pic>
        <p:sp>
          <p:nvSpPr>
            <p:cNvPr id="38" name="矩形 37"/>
            <p:cNvSpPr/>
            <p:nvPr/>
          </p:nvSpPr>
          <p:spPr>
            <a:xfrm>
              <a:off x="1485900" y="1803400"/>
              <a:ext cx="1422400" cy="190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97000" y="2743200"/>
              <a:ext cx="1422400" cy="190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Oval 278"/>
          <p:cNvSpPr>
            <a:spLocks noChangeArrowheads="1"/>
          </p:cNvSpPr>
          <p:nvPr/>
        </p:nvSpPr>
        <p:spPr bwMode="auto">
          <a:xfrm>
            <a:off x="3875964" y="2016859"/>
            <a:ext cx="474364" cy="483916"/>
          </a:xfrm>
          <a:prstGeom prst="ellipse">
            <a:avLst/>
          </a:pr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sz="1600" b="1" dirty="0" smtClean="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248617" y="59493"/>
            <a:ext cx="5888510" cy="446366"/>
            <a:chOff x="3273347" y="5691967"/>
            <a:chExt cx="5888510" cy="446366"/>
          </a:xfrm>
        </p:grpSpPr>
        <p:sp>
          <p:nvSpPr>
            <p:cNvPr id="42" name="任意多边形 41"/>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43" name="任意多边形 42"/>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44" name="任意多边形 43"/>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graphicFrame>
        <p:nvGraphicFramePr>
          <p:cNvPr id="34" name="表格 33"/>
          <p:cNvGraphicFramePr>
            <a:graphicFrameLocks noGrp="1"/>
          </p:cNvGraphicFramePr>
          <p:nvPr>
            <p:extLst>
              <p:ext uri="{D42A27DB-BD31-4B8C-83A1-F6EECF244321}">
                <p14:modId xmlns:p14="http://schemas.microsoft.com/office/powerpoint/2010/main" val="2915597330"/>
              </p:ext>
            </p:extLst>
          </p:nvPr>
        </p:nvGraphicFramePr>
        <p:xfrm>
          <a:off x="471055" y="4577554"/>
          <a:ext cx="11222182" cy="1843356"/>
        </p:xfrm>
        <a:graphic>
          <a:graphicData uri="http://schemas.openxmlformats.org/drawingml/2006/table">
            <a:tbl>
              <a:tblPr/>
              <a:tblGrid>
                <a:gridCol w="972980"/>
                <a:gridCol w="976405"/>
                <a:gridCol w="1342986"/>
                <a:gridCol w="3893260"/>
                <a:gridCol w="4036551"/>
              </a:tblGrid>
              <a:tr h="677112">
                <a:tc>
                  <a:txBody>
                    <a:bodyPr/>
                    <a:lstStyle/>
                    <a:p>
                      <a:pPr algn="ctr" rtl="0"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投诉类型（一级）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投诉类型（二级）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场景（投诉原因）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投诉举证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赔付标准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66244">
                <a:tc>
                  <a:txBody>
                    <a:bodyPr/>
                    <a:lstStyle/>
                    <a:p>
                      <a:pPr algn="ctr"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时效类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配送延迟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l"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超承诺的配送时效未送达。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l"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1.CAINIAO</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系统记录的相应操作时间截图； </a:t>
                      </a:r>
                      <a:endPar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b"/>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平台判定退款截图； </a:t>
                      </a:r>
                      <a:endPar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b"/>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3</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其他有效凭证。</a:t>
                      </a:r>
                      <a:b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l" rtl="0"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 </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菜鸟需向卖家赔付</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单违约金，由于配送延迟导致卖家被判定直接退款的，菜鸟承担相应物流费用。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r>
            </a:tbl>
          </a:graphicData>
        </a:graphic>
      </p:graphicFrame>
      <p:sp>
        <p:nvSpPr>
          <p:cNvPr id="45" name="标题 1"/>
          <p:cNvSpPr txBox="1">
            <a:spLocks/>
          </p:cNvSpPr>
          <p:nvPr/>
        </p:nvSpPr>
        <p:spPr>
          <a:xfrm>
            <a:off x="-104464" y="3997598"/>
            <a:ext cx="1722876" cy="4286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3661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2"/>
          <a:stretch>
            <a:fillRect/>
          </a:stretch>
        </p:blipFill>
        <p:spPr>
          <a:xfrm>
            <a:off x="3207224" y="1382349"/>
            <a:ext cx="5682255" cy="2126624"/>
          </a:xfrm>
          <a:prstGeom prst="rect">
            <a:avLst/>
          </a:prstGeom>
        </p:spPr>
      </p:pic>
      <p:grpSp>
        <p:nvGrpSpPr>
          <p:cNvPr id="4" name="组合 3"/>
          <p:cNvGrpSpPr/>
          <p:nvPr/>
        </p:nvGrpSpPr>
        <p:grpSpPr>
          <a:xfrm>
            <a:off x="9632813" y="2496503"/>
            <a:ext cx="985050" cy="996583"/>
            <a:chOff x="10923996" y="391535"/>
            <a:chExt cx="1027588" cy="1032357"/>
          </a:xfrm>
        </p:grpSpPr>
        <p:sp>
          <p:nvSpPr>
            <p:cNvPr id="5"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1735057" y="2514858"/>
            <a:ext cx="913516" cy="888085"/>
            <a:chOff x="3800020" y="5434108"/>
            <a:chExt cx="1032357" cy="1032357"/>
          </a:xfrm>
        </p:grpSpPr>
        <p:sp>
          <p:nvSpPr>
            <p:cNvPr id="22"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文本框 30"/>
          <p:cNvSpPr txBox="1"/>
          <p:nvPr/>
        </p:nvSpPr>
        <p:spPr>
          <a:xfrm>
            <a:off x="1758081" y="2151949"/>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32" name="文本框 31"/>
          <p:cNvSpPr txBox="1"/>
          <p:nvPr/>
        </p:nvSpPr>
        <p:spPr>
          <a:xfrm>
            <a:off x="9722539" y="2151949"/>
            <a:ext cx="744351" cy="369332"/>
          </a:xfrm>
          <a:prstGeom prst="rect">
            <a:avLst/>
          </a:prstGeom>
          <a:noFill/>
        </p:spPr>
        <p:txBody>
          <a:bodyPr wrap="square" rtlCol="0">
            <a:spAutoFit/>
          </a:bodyPr>
          <a:lstStyle/>
          <a:p>
            <a:r>
              <a:rPr lang="zh-CN" altLang="en-US" b="1" dirty="0"/>
              <a:t>商家</a:t>
            </a:r>
          </a:p>
        </p:txBody>
      </p:sp>
      <p:sp>
        <p:nvSpPr>
          <p:cNvPr id="34" name="文本框 33"/>
          <p:cNvSpPr txBox="1"/>
          <p:nvPr/>
        </p:nvSpPr>
        <p:spPr>
          <a:xfrm>
            <a:off x="2231081" y="452507"/>
            <a:ext cx="456550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a:t>
            </a:r>
            <a:r>
              <a:rPr lang="zh-CN" altLang="en-US" sz="2000" b="1" dirty="0">
                <a:latin typeface="微软雅黑" panose="020B0503020204020204" pitchFamily="34" charset="-122"/>
                <a:ea typeface="微软雅黑" panose="020B0503020204020204" pitchFamily="34" charset="-122"/>
              </a:rPr>
              <a:t>服务</a:t>
            </a:r>
            <a:r>
              <a:rPr lang="zh-CN" altLang="en-US" sz="2000" b="1" dirty="0" smtClean="0">
                <a:latin typeface="微软雅黑" panose="020B0503020204020204" pitchFamily="34" charset="-122"/>
                <a:ea typeface="微软雅黑" panose="020B0503020204020204" pitchFamily="34" charset="-122"/>
              </a:rPr>
              <a:t>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非</a:t>
            </a:r>
            <a:r>
              <a:rPr lang="zh-CN" altLang="en-US" sz="2000" b="1" dirty="0" smtClean="0">
                <a:latin typeface="微软雅黑" panose="020B0503020204020204" pitchFamily="34" charset="-122"/>
                <a:ea typeface="微软雅黑" panose="020B0503020204020204" pitchFamily="34" charset="-122"/>
              </a:rPr>
              <a:t>正常签收</a:t>
            </a:r>
            <a:endParaRPr lang="zh-CN" altLang="en-US" sz="2000" b="1" dirty="0">
              <a:latin typeface="微软雅黑" panose="020B0503020204020204" pitchFamily="34" charset="-122"/>
              <a:ea typeface="微软雅黑" panose="020B0503020204020204" pitchFamily="34" charset="-122"/>
            </a:endParaRPr>
          </a:p>
        </p:txBody>
      </p:sp>
      <p:sp>
        <p:nvSpPr>
          <p:cNvPr id="3" name="右箭头 2"/>
          <p:cNvSpPr/>
          <p:nvPr/>
        </p:nvSpPr>
        <p:spPr>
          <a:xfrm>
            <a:off x="2700435" y="2928148"/>
            <a:ext cx="6845530" cy="15861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45563" y="1441674"/>
            <a:ext cx="2094145" cy="830997"/>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我的包裹为什么没有经过我的允许就由门卫代收了呢？</a:t>
            </a:r>
            <a:endParaRPr lang="zh-CN" altLang="en-US"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248617" y="59493"/>
            <a:ext cx="5888510" cy="446366"/>
            <a:chOff x="3273347" y="5691967"/>
            <a:chExt cx="5888510" cy="446366"/>
          </a:xfrm>
        </p:grpSpPr>
        <p:sp>
          <p:nvSpPr>
            <p:cNvPr id="38" name="任意多边形 37"/>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39" name="任意多边形 38"/>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40" name="任意多边形 39"/>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graphicFrame>
        <p:nvGraphicFramePr>
          <p:cNvPr id="33" name="表格 32"/>
          <p:cNvGraphicFramePr>
            <a:graphicFrameLocks noGrp="1"/>
          </p:cNvGraphicFramePr>
          <p:nvPr>
            <p:extLst>
              <p:ext uri="{D42A27DB-BD31-4B8C-83A1-F6EECF244321}">
                <p14:modId xmlns:p14="http://schemas.microsoft.com/office/powerpoint/2010/main" val="1357538122"/>
              </p:ext>
            </p:extLst>
          </p:nvPr>
        </p:nvGraphicFramePr>
        <p:xfrm>
          <a:off x="588977" y="4047420"/>
          <a:ext cx="10660914" cy="2385315"/>
        </p:xfrm>
        <a:graphic>
          <a:graphicData uri="http://schemas.openxmlformats.org/drawingml/2006/table">
            <a:tbl>
              <a:tblPr/>
              <a:tblGrid>
                <a:gridCol w="996937"/>
                <a:gridCol w="1000448"/>
                <a:gridCol w="2481956"/>
                <a:gridCol w="2991083"/>
                <a:gridCol w="3190490"/>
              </a:tblGrid>
              <a:tr h="795105">
                <a:tc>
                  <a:txBody>
                    <a:bodyPr/>
                    <a:lstStyle/>
                    <a:p>
                      <a:pPr algn="ctr" rtl="0" fontAlgn="ctr"/>
                      <a:r>
                        <a:rPr lang="zh-CN" altLang="en-US" sz="1600" b="0" i="0" u="none" strike="noStrike" dirty="0">
                          <a:solidFill>
                            <a:srgbClr val="FFFFFF"/>
                          </a:solidFill>
                          <a:effectLst/>
                          <a:latin typeface="微软雅黑" panose="020B0503020204020204" pitchFamily="34" charset="-122"/>
                          <a:ea typeface="微软雅黑" panose="020B0503020204020204" pitchFamily="34" charset="-122"/>
                        </a:rPr>
                        <a:t>投诉类型（一级）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0" fontAlgn="ctr"/>
                      <a:r>
                        <a:rPr lang="zh-CN" altLang="en-US" sz="1600" b="0" i="0" u="none" strike="noStrike" dirty="0">
                          <a:solidFill>
                            <a:srgbClr val="FFFFFF"/>
                          </a:solidFill>
                          <a:effectLst/>
                          <a:latin typeface="微软雅黑" panose="020B0503020204020204" pitchFamily="34" charset="-122"/>
                          <a:ea typeface="微软雅黑" panose="020B0503020204020204" pitchFamily="34" charset="-122"/>
                        </a:rPr>
                        <a:t>投诉类型（二级）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0" i="0" u="none" strike="noStrike" dirty="0">
                          <a:solidFill>
                            <a:srgbClr val="FFFFFF"/>
                          </a:solidFill>
                          <a:effectLst/>
                          <a:latin typeface="微软雅黑" panose="020B0503020204020204" pitchFamily="34" charset="-122"/>
                          <a:ea typeface="微软雅黑" panose="020B0503020204020204" pitchFamily="34" charset="-122"/>
                        </a:rPr>
                        <a:t>场景（投诉原因）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投诉举证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600" b="0" i="0" u="none" strike="noStrike" dirty="0">
                          <a:solidFill>
                            <a:srgbClr val="FFFFFF"/>
                          </a:solidFill>
                          <a:effectLst/>
                          <a:latin typeface="微软雅黑" panose="020B0503020204020204" pitchFamily="34" charset="-122"/>
                          <a:ea typeface="微软雅黑" panose="020B0503020204020204" pitchFamily="34" charset="-122"/>
                        </a:rPr>
                        <a:t>赔付标准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90210">
                <a:tc>
                  <a:txBody>
                    <a:bodyPr/>
                    <a:lstStyle/>
                    <a:p>
                      <a:pPr algn="ctr"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服务类</a:t>
                      </a:r>
                      <a:b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非正常签收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非正常签收，物流信息显示收到但消费者实际未收到。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聊天记录截图（菜鸟核实确认的）。</a:t>
                      </a:r>
                      <a:b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rtl="0"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 </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菜鸟支付 </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单违约金。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r>
            </a:tbl>
          </a:graphicData>
        </a:graphic>
      </p:graphicFrame>
      <p:sp>
        <p:nvSpPr>
          <p:cNvPr id="41" name="标题 1"/>
          <p:cNvSpPr txBox="1">
            <a:spLocks/>
          </p:cNvSpPr>
          <p:nvPr/>
        </p:nvSpPr>
        <p:spPr>
          <a:xfrm>
            <a:off x="35205" y="3528652"/>
            <a:ext cx="1722876" cy="4286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4934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1081" y="452507"/>
            <a:ext cx="4565504"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投诉场景：</a:t>
            </a:r>
            <a:r>
              <a:rPr lang="zh-CN" altLang="en-US" sz="2000" b="1" dirty="0">
                <a:latin typeface="微软雅黑" panose="020B0503020204020204" pitchFamily="34" charset="-122"/>
                <a:ea typeface="微软雅黑" panose="020B0503020204020204" pitchFamily="34" charset="-122"/>
              </a:rPr>
              <a:t>服务</a:t>
            </a:r>
            <a:r>
              <a:rPr lang="zh-CN" altLang="en-US" sz="2000" b="1" dirty="0" smtClean="0">
                <a:latin typeface="微软雅黑" panose="020B0503020204020204" pitchFamily="34" charset="-122"/>
                <a:ea typeface="微软雅黑" panose="020B0503020204020204" pitchFamily="34" charset="-122"/>
              </a:rPr>
              <a:t>类</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服务态度</a:t>
            </a:r>
            <a:endParaRPr lang="zh-CN" altLang="en-US" sz="2000" b="1" dirty="0">
              <a:latin typeface="微软雅黑" panose="020B0503020204020204" pitchFamily="34" charset="-122"/>
              <a:ea typeface="微软雅黑" panose="020B0503020204020204" pitchFamily="34" charset="-122"/>
            </a:endParaRPr>
          </a:p>
        </p:txBody>
      </p:sp>
      <p:sp>
        <p:nvSpPr>
          <p:cNvPr id="3" name="右箭头 2"/>
          <p:cNvSpPr/>
          <p:nvPr/>
        </p:nvSpPr>
        <p:spPr>
          <a:xfrm>
            <a:off x="2743858" y="3029614"/>
            <a:ext cx="6845530" cy="18846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632813" y="2496503"/>
            <a:ext cx="985050" cy="996583"/>
            <a:chOff x="10923996" y="391535"/>
            <a:chExt cx="1027588" cy="1032357"/>
          </a:xfrm>
        </p:grpSpPr>
        <p:sp>
          <p:nvSpPr>
            <p:cNvPr id="5" name="Oval 153"/>
            <p:cNvSpPr>
              <a:spLocks noChangeArrowheads="1"/>
            </p:cNvSpPr>
            <p:nvPr/>
          </p:nvSpPr>
          <p:spPr bwMode="auto">
            <a:xfrm>
              <a:off x="10923996" y="391535"/>
              <a:ext cx="1027588" cy="1032357"/>
            </a:xfrm>
            <a:prstGeom prst="ellipse">
              <a:avLst/>
            </a:prstGeom>
            <a:solidFill>
              <a:srgbClr val="93A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54"/>
            <p:cNvSpPr>
              <a:spLocks/>
            </p:cNvSpPr>
            <p:nvPr/>
          </p:nvSpPr>
          <p:spPr bwMode="auto">
            <a:xfrm>
              <a:off x="11381761" y="656181"/>
              <a:ext cx="536444" cy="767711"/>
            </a:xfrm>
            <a:custGeom>
              <a:avLst/>
              <a:gdLst>
                <a:gd name="T0" fmla="*/ 45 w 95"/>
                <a:gd name="T1" fmla="*/ 0 h 136"/>
                <a:gd name="T2" fmla="*/ 95 w 95"/>
                <a:gd name="T3" fmla="*/ 78 h 136"/>
                <a:gd name="T4" fmla="*/ 10 w 95"/>
                <a:gd name="T5" fmla="*/ 136 h 136"/>
                <a:gd name="T6" fmla="*/ 10 w 95"/>
                <a:gd name="T7" fmla="*/ 136 h 136"/>
                <a:gd name="T8" fmla="*/ 0 w 95"/>
                <a:gd name="T9" fmla="*/ 50 h 136"/>
                <a:gd name="T10" fmla="*/ 45 w 95"/>
                <a:gd name="T11" fmla="*/ 0 h 136"/>
              </a:gdLst>
              <a:ahLst/>
              <a:cxnLst>
                <a:cxn ang="0">
                  <a:pos x="T0" y="T1"/>
                </a:cxn>
                <a:cxn ang="0">
                  <a:pos x="T2" y="T3"/>
                </a:cxn>
                <a:cxn ang="0">
                  <a:pos x="T4" y="T5"/>
                </a:cxn>
                <a:cxn ang="0">
                  <a:pos x="T6" y="T7"/>
                </a:cxn>
                <a:cxn ang="0">
                  <a:pos x="T8" y="T9"/>
                </a:cxn>
                <a:cxn ang="0">
                  <a:pos x="T10" y="T11"/>
                </a:cxn>
              </a:cxnLst>
              <a:rect l="0" t="0" r="r" b="b"/>
              <a:pathLst>
                <a:path w="95" h="136">
                  <a:moveTo>
                    <a:pt x="45" y="0"/>
                  </a:moveTo>
                  <a:cubicBezTo>
                    <a:pt x="95" y="78"/>
                    <a:pt x="95" y="78"/>
                    <a:pt x="95" y="78"/>
                  </a:cubicBezTo>
                  <a:cubicBezTo>
                    <a:pt x="82" y="111"/>
                    <a:pt x="49" y="136"/>
                    <a:pt x="10" y="136"/>
                  </a:cubicBezTo>
                  <a:cubicBezTo>
                    <a:pt x="10" y="136"/>
                    <a:pt x="10" y="136"/>
                    <a:pt x="10" y="136"/>
                  </a:cubicBezTo>
                  <a:cubicBezTo>
                    <a:pt x="0" y="50"/>
                    <a:pt x="0" y="50"/>
                    <a:pt x="0" y="50"/>
                  </a:cubicBezTo>
                  <a:cubicBezTo>
                    <a:pt x="45" y="0"/>
                    <a:pt x="45" y="0"/>
                    <a:pt x="45" y="0"/>
                  </a:cubicBezTo>
                  <a:close/>
                </a:path>
              </a:pathLst>
            </a:custGeom>
            <a:solidFill>
              <a:srgbClr val="768D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55"/>
            <p:cNvSpPr>
              <a:spLocks/>
            </p:cNvSpPr>
            <p:nvPr/>
          </p:nvSpPr>
          <p:spPr bwMode="auto">
            <a:xfrm>
              <a:off x="11155263" y="1040036"/>
              <a:ext cx="553133" cy="350477"/>
            </a:xfrm>
            <a:custGeom>
              <a:avLst/>
              <a:gdLst>
                <a:gd name="T0" fmla="*/ 0 w 98"/>
                <a:gd name="T1" fmla="*/ 52 h 62"/>
                <a:gd name="T2" fmla="*/ 38 w 98"/>
                <a:gd name="T3" fmla="*/ 16 h 62"/>
                <a:gd name="T4" fmla="*/ 38 w 98"/>
                <a:gd name="T5" fmla="*/ 0 h 62"/>
                <a:gd name="T6" fmla="*/ 49 w 98"/>
                <a:gd name="T7" fmla="*/ 0 h 62"/>
                <a:gd name="T8" fmla="*/ 49 w 98"/>
                <a:gd name="T9" fmla="*/ 0 h 62"/>
                <a:gd name="T10" fmla="*/ 60 w 98"/>
                <a:gd name="T11" fmla="*/ 0 h 62"/>
                <a:gd name="T12" fmla="*/ 60 w 98"/>
                <a:gd name="T13" fmla="*/ 16 h 62"/>
                <a:gd name="T14" fmla="*/ 98 w 98"/>
                <a:gd name="T15" fmla="*/ 54 h 62"/>
                <a:gd name="T16" fmla="*/ 81 w 98"/>
                <a:gd name="T17" fmla="*/ 62 h 62"/>
                <a:gd name="T18" fmla="*/ 49 w 98"/>
                <a:gd name="T19" fmla="*/ 62 h 62"/>
                <a:gd name="T20" fmla="*/ 49 w 98"/>
                <a:gd name="T21" fmla="*/ 62 h 62"/>
                <a:gd name="T22" fmla="*/ 19 w 98"/>
                <a:gd name="T23" fmla="*/ 62 h 62"/>
                <a:gd name="T24" fmla="*/ 0 w 98"/>
                <a:gd name="T2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2">
                  <a:moveTo>
                    <a:pt x="0" y="52"/>
                  </a:moveTo>
                  <a:cubicBezTo>
                    <a:pt x="0" y="35"/>
                    <a:pt x="1" y="19"/>
                    <a:pt x="38" y="16"/>
                  </a:cubicBezTo>
                  <a:cubicBezTo>
                    <a:pt x="38" y="15"/>
                    <a:pt x="38" y="2"/>
                    <a:pt x="38" y="0"/>
                  </a:cubicBezTo>
                  <a:cubicBezTo>
                    <a:pt x="49" y="0"/>
                    <a:pt x="49" y="0"/>
                    <a:pt x="49" y="0"/>
                  </a:cubicBezTo>
                  <a:cubicBezTo>
                    <a:pt x="49" y="0"/>
                    <a:pt x="49" y="0"/>
                    <a:pt x="49" y="0"/>
                  </a:cubicBezTo>
                  <a:cubicBezTo>
                    <a:pt x="60" y="0"/>
                    <a:pt x="60" y="0"/>
                    <a:pt x="60" y="0"/>
                  </a:cubicBezTo>
                  <a:cubicBezTo>
                    <a:pt x="60" y="2"/>
                    <a:pt x="60" y="15"/>
                    <a:pt x="60" y="16"/>
                  </a:cubicBezTo>
                  <a:cubicBezTo>
                    <a:pt x="97" y="19"/>
                    <a:pt x="98" y="36"/>
                    <a:pt x="98" y="54"/>
                  </a:cubicBezTo>
                  <a:cubicBezTo>
                    <a:pt x="93" y="57"/>
                    <a:pt x="87" y="60"/>
                    <a:pt x="81" y="62"/>
                  </a:cubicBezTo>
                  <a:cubicBezTo>
                    <a:pt x="49" y="62"/>
                    <a:pt x="49" y="62"/>
                    <a:pt x="49" y="62"/>
                  </a:cubicBezTo>
                  <a:cubicBezTo>
                    <a:pt x="49" y="62"/>
                    <a:pt x="49" y="62"/>
                    <a:pt x="49" y="62"/>
                  </a:cubicBezTo>
                  <a:cubicBezTo>
                    <a:pt x="19" y="62"/>
                    <a:pt x="19" y="62"/>
                    <a:pt x="19" y="62"/>
                  </a:cubicBezTo>
                  <a:cubicBezTo>
                    <a:pt x="12" y="60"/>
                    <a:pt x="6" y="56"/>
                    <a:pt x="0" y="52"/>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56"/>
            <p:cNvSpPr>
              <a:spLocks/>
            </p:cNvSpPr>
            <p:nvPr/>
          </p:nvSpPr>
          <p:spPr bwMode="auto">
            <a:xfrm>
              <a:off x="11369840" y="1044805"/>
              <a:ext cx="123978" cy="52452"/>
            </a:xfrm>
            <a:custGeom>
              <a:avLst/>
              <a:gdLst>
                <a:gd name="T0" fmla="*/ 22 w 22"/>
                <a:gd name="T1" fmla="*/ 0 h 9"/>
                <a:gd name="T2" fmla="*/ 0 w 22"/>
                <a:gd name="T3" fmla="*/ 0 h 9"/>
                <a:gd name="T4" fmla="*/ 22 w 22"/>
                <a:gd name="T5" fmla="*/ 0 h 9"/>
              </a:gdLst>
              <a:ahLst/>
              <a:cxnLst>
                <a:cxn ang="0">
                  <a:pos x="T0" y="T1"/>
                </a:cxn>
                <a:cxn ang="0">
                  <a:pos x="T2" y="T3"/>
                </a:cxn>
                <a:cxn ang="0">
                  <a:pos x="T4" y="T5"/>
                </a:cxn>
              </a:cxnLst>
              <a:rect l="0" t="0" r="r" b="b"/>
              <a:pathLst>
                <a:path w="22" h="9">
                  <a:moveTo>
                    <a:pt x="22" y="0"/>
                  </a:moveTo>
                  <a:cubicBezTo>
                    <a:pt x="0" y="0"/>
                    <a:pt x="0" y="0"/>
                    <a:pt x="0" y="0"/>
                  </a:cubicBezTo>
                  <a:cubicBezTo>
                    <a:pt x="2" y="9"/>
                    <a:pt x="19" y="9"/>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57"/>
            <p:cNvSpPr>
              <a:spLocks/>
            </p:cNvSpPr>
            <p:nvPr/>
          </p:nvSpPr>
          <p:spPr bwMode="auto">
            <a:xfrm>
              <a:off x="11229173" y="639491"/>
              <a:ext cx="400545" cy="424387"/>
            </a:xfrm>
            <a:custGeom>
              <a:avLst/>
              <a:gdLst>
                <a:gd name="T0" fmla="*/ 5 w 71"/>
                <a:gd name="T1" fmla="*/ 33 h 75"/>
                <a:gd name="T2" fmla="*/ 9 w 71"/>
                <a:gd name="T3" fmla="*/ 55 h 75"/>
                <a:gd name="T4" fmla="*/ 36 w 71"/>
                <a:gd name="T5" fmla="*/ 75 h 75"/>
                <a:gd name="T6" fmla="*/ 63 w 71"/>
                <a:gd name="T7" fmla="*/ 55 h 75"/>
                <a:gd name="T8" fmla="*/ 66 w 71"/>
                <a:gd name="T9" fmla="*/ 33 h 75"/>
                <a:gd name="T10" fmla="*/ 37 w 71"/>
                <a:gd name="T11" fmla="*/ 0 h 75"/>
                <a:gd name="T12" fmla="*/ 5 w 71"/>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1" h="75">
                  <a:moveTo>
                    <a:pt x="5" y="33"/>
                  </a:moveTo>
                  <a:cubicBezTo>
                    <a:pt x="0" y="33"/>
                    <a:pt x="2" y="55"/>
                    <a:pt x="9" y="55"/>
                  </a:cubicBezTo>
                  <a:cubicBezTo>
                    <a:pt x="14" y="66"/>
                    <a:pt x="23" y="75"/>
                    <a:pt x="36" y="75"/>
                  </a:cubicBezTo>
                  <a:cubicBezTo>
                    <a:pt x="49" y="75"/>
                    <a:pt x="58" y="66"/>
                    <a:pt x="63" y="55"/>
                  </a:cubicBezTo>
                  <a:cubicBezTo>
                    <a:pt x="69" y="55"/>
                    <a:pt x="71" y="33"/>
                    <a:pt x="66" y="33"/>
                  </a:cubicBezTo>
                  <a:cubicBezTo>
                    <a:pt x="67" y="10"/>
                    <a:pt x="60"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58"/>
            <p:cNvSpPr>
              <a:spLocks/>
            </p:cNvSpPr>
            <p:nvPr/>
          </p:nvSpPr>
          <p:spPr bwMode="auto">
            <a:xfrm>
              <a:off x="11155263" y="1130636"/>
              <a:ext cx="553133" cy="293256"/>
            </a:xfrm>
            <a:custGeom>
              <a:avLst/>
              <a:gdLst>
                <a:gd name="T0" fmla="*/ 0 w 98"/>
                <a:gd name="T1" fmla="*/ 36 h 52"/>
                <a:gd name="T2" fmla="*/ 38 w 98"/>
                <a:gd name="T3" fmla="*/ 0 h 52"/>
                <a:gd name="T4" fmla="*/ 49 w 98"/>
                <a:gd name="T5" fmla="*/ 37 h 52"/>
                <a:gd name="T6" fmla="*/ 60 w 98"/>
                <a:gd name="T7" fmla="*/ 0 h 52"/>
                <a:gd name="T8" fmla="*/ 98 w 98"/>
                <a:gd name="T9" fmla="*/ 38 h 52"/>
                <a:gd name="T10" fmla="*/ 50 w 98"/>
                <a:gd name="T11" fmla="*/ 52 h 52"/>
                <a:gd name="T12" fmla="*/ 0 w 98"/>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98" h="52">
                  <a:moveTo>
                    <a:pt x="0" y="36"/>
                  </a:moveTo>
                  <a:cubicBezTo>
                    <a:pt x="0" y="19"/>
                    <a:pt x="1" y="3"/>
                    <a:pt x="38" y="0"/>
                  </a:cubicBezTo>
                  <a:cubicBezTo>
                    <a:pt x="49" y="37"/>
                    <a:pt x="49" y="37"/>
                    <a:pt x="49" y="37"/>
                  </a:cubicBezTo>
                  <a:cubicBezTo>
                    <a:pt x="60" y="0"/>
                    <a:pt x="60" y="0"/>
                    <a:pt x="60" y="0"/>
                  </a:cubicBezTo>
                  <a:cubicBezTo>
                    <a:pt x="97" y="3"/>
                    <a:pt x="98" y="20"/>
                    <a:pt x="98" y="38"/>
                  </a:cubicBezTo>
                  <a:cubicBezTo>
                    <a:pt x="84" y="46"/>
                    <a:pt x="68" y="52"/>
                    <a:pt x="50" y="52"/>
                  </a:cubicBezTo>
                  <a:cubicBezTo>
                    <a:pt x="31" y="52"/>
                    <a:pt x="14" y="46"/>
                    <a:pt x="0" y="36"/>
                  </a:cubicBezTo>
                  <a:close/>
                </a:path>
              </a:pathLst>
            </a:custGeom>
            <a:solidFill>
              <a:srgbClr val="8B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59"/>
            <p:cNvSpPr>
              <a:spLocks/>
            </p:cNvSpPr>
            <p:nvPr/>
          </p:nvSpPr>
          <p:spPr bwMode="auto">
            <a:xfrm>
              <a:off x="11500971" y="1135404"/>
              <a:ext cx="207425" cy="283719"/>
            </a:xfrm>
            <a:custGeom>
              <a:avLst/>
              <a:gdLst>
                <a:gd name="T0" fmla="*/ 6 w 37"/>
                <a:gd name="T1" fmla="*/ 0 h 50"/>
                <a:gd name="T2" fmla="*/ 37 w 37"/>
                <a:gd name="T3" fmla="*/ 37 h 50"/>
                <a:gd name="T4" fmla="*/ 0 w 37"/>
                <a:gd name="T5" fmla="*/ 50 h 50"/>
                <a:gd name="T6" fmla="*/ 6 w 37"/>
                <a:gd name="T7" fmla="*/ 0 h 50"/>
              </a:gdLst>
              <a:ahLst/>
              <a:cxnLst>
                <a:cxn ang="0">
                  <a:pos x="T0" y="T1"/>
                </a:cxn>
                <a:cxn ang="0">
                  <a:pos x="T2" y="T3"/>
                </a:cxn>
                <a:cxn ang="0">
                  <a:pos x="T4" y="T5"/>
                </a:cxn>
                <a:cxn ang="0">
                  <a:pos x="T6" y="T7"/>
                </a:cxn>
              </a:cxnLst>
              <a:rect l="0" t="0" r="r" b="b"/>
              <a:pathLst>
                <a:path w="37" h="50">
                  <a:moveTo>
                    <a:pt x="6" y="0"/>
                  </a:moveTo>
                  <a:cubicBezTo>
                    <a:pt x="36" y="5"/>
                    <a:pt x="37" y="20"/>
                    <a:pt x="37" y="37"/>
                  </a:cubicBezTo>
                  <a:cubicBezTo>
                    <a:pt x="26" y="44"/>
                    <a:pt x="13" y="48"/>
                    <a:pt x="0" y="50"/>
                  </a:cubicBezTo>
                  <a:cubicBezTo>
                    <a:pt x="6" y="0"/>
                    <a:pt x="6" y="0"/>
                    <a:pt x="6"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60"/>
            <p:cNvSpPr>
              <a:spLocks/>
            </p:cNvSpPr>
            <p:nvPr/>
          </p:nvSpPr>
          <p:spPr bwMode="auto">
            <a:xfrm>
              <a:off x="11155263" y="1135404"/>
              <a:ext cx="209809" cy="283719"/>
            </a:xfrm>
            <a:custGeom>
              <a:avLst/>
              <a:gdLst>
                <a:gd name="T0" fmla="*/ 31 w 37"/>
                <a:gd name="T1" fmla="*/ 0 h 50"/>
                <a:gd name="T2" fmla="*/ 37 w 37"/>
                <a:gd name="T3" fmla="*/ 50 h 50"/>
                <a:gd name="T4" fmla="*/ 0 w 37"/>
                <a:gd name="T5" fmla="*/ 35 h 50"/>
                <a:gd name="T6" fmla="*/ 31 w 37"/>
                <a:gd name="T7" fmla="*/ 0 h 50"/>
              </a:gdLst>
              <a:ahLst/>
              <a:cxnLst>
                <a:cxn ang="0">
                  <a:pos x="T0" y="T1"/>
                </a:cxn>
                <a:cxn ang="0">
                  <a:pos x="T2" y="T3"/>
                </a:cxn>
                <a:cxn ang="0">
                  <a:pos x="T4" y="T5"/>
                </a:cxn>
                <a:cxn ang="0">
                  <a:pos x="T6" y="T7"/>
                </a:cxn>
              </a:cxnLst>
              <a:rect l="0" t="0" r="r" b="b"/>
              <a:pathLst>
                <a:path w="37" h="50">
                  <a:moveTo>
                    <a:pt x="31" y="0"/>
                  </a:moveTo>
                  <a:cubicBezTo>
                    <a:pt x="37" y="50"/>
                    <a:pt x="37" y="50"/>
                    <a:pt x="37" y="50"/>
                  </a:cubicBezTo>
                  <a:cubicBezTo>
                    <a:pt x="24" y="48"/>
                    <a:pt x="11" y="43"/>
                    <a:pt x="0" y="35"/>
                  </a:cubicBezTo>
                  <a:cubicBezTo>
                    <a:pt x="0" y="19"/>
                    <a:pt x="1" y="4"/>
                    <a:pt x="31" y="0"/>
                  </a:cubicBezTo>
                  <a:close/>
                </a:path>
              </a:pathLst>
            </a:custGeom>
            <a:solidFill>
              <a:srgbClr val="4A6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61"/>
            <p:cNvSpPr>
              <a:spLocks/>
            </p:cNvSpPr>
            <p:nvPr/>
          </p:nvSpPr>
          <p:spPr bwMode="auto">
            <a:xfrm>
              <a:off x="11529581" y="1295145"/>
              <a:ext cx="95368" cy="50068"/>
            </a:xfrm>
            <a:custGeom>
              <a:avLst/>
              <a:gdLst>
                <a:gd name="T0" fmla="*/ 40 w 40"/>
                <a:gd name="T1" fmla="*/ 4 h 21"/>
                <a:gd name="T2" fmla="*/ 2 w 40"/>
                <a:gd name="T3" fmla="*/ 0 h 21"/>
                <a:gd name="T4" fmla="*/ 0 w 40"/>
                <a:gd name="T5" fmla="*/ 16 h 21"/>
                <a:gd name="T6" fmla="*/ 37 w 40"/>
                <a:gd name="T7" fmla="*/ 21 h 21"/>
                <a:gd name="T8" fmla="*/ 40 w 40"/>
                <a:gd name="T9" fmla="*/ 4 h 21"/>
                <a:gd name="T10" fmla="*/ 40 w 40"/>
                <a:gd name="T11" fmla="*/ 4 h 21"/>
              </a:gdLst>
              <a:ahLst/>
              <a:cxnLst>
                <a:cxn ang="0">
                  <a:pos x="T0" y="T1"/>
                </a:cxn>
                <a:cxn ang="0">
                  <a:pos x="T2" y="T3"/>
                </a:cxn>
                <a:cxn ang="0">
                  <a:pos x="T4" y="T5"/>
                </a:cxn>
                <a:cxn ang="0">
                  <a:pos x="T6" y="T7"/>
                </a:cxn>
                <a:cxn ang="0">
                  <a:pos x="T8" y="T9"/>
                </a:cxn>
                <a:cxn ang="0">
                  <a:pos x="T10" y="T11"/>
                </a:cxn>
              </a:cxnLst>
              <a:rect l="0" t="0" r="r" b="b"/>
              <a:pathLst>
                <a:path w="40" h="21">
                  <a:moveTo>
                    <a:pt x="40" y="4"/>
                  </a:moveTo>
                  <a:lnTo>
                    <a:pt x="2" y="0"/>
                  </a:lnTo>
                  <a:lnTo>
                    <a:pt x="0" y="16"/>
                  </a:lnTo>
                  <a:lnTo>
                    <a:pt x="37" y="21"/>
                  </a:lnTo>
                  <a:lnTo>
                    <a:pt x="40" y="4"/>
                  </a:lnTo>
                  <a:lnTo>
                    <a:pt x="4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2"/>
            <p:cNvSpPr>
              <a:spLocks/>
            </p:cNvSpPr>
            <p:nvPr/>
          </p:nvSpPr>
          <p:spPr bwMode="auto">
            <a:xfrm>
              <a:off x="11138573" y="544124"/>
              <a:ext cx="610354" cy="433924"/>
            </a:xfrm>
            <a:custGeom>
              <a:avLst/>
              <a:gdLst>
                <a:gd name="T0" fmla="*/ 52 w 108"/>
                <a:gd name="T1" fmla="*/ 0 h 77"/>
                <a:gd name="T2" fmla="*/ 21 w 108"/>
                <a:gd name="T3" fmla="*/ 77 h 77"/>
                <a:gd name="T4" fmla="*/ 22 w 108"/>
                <a:gd name="T5" fmla="*/ 50 h 77"/>
                <a:gd name="T6" fmla="*/ 70 w 108"/>
                <a:gd name="T7" fmla="*/ 31 h 77"/>
                <a:gd name="T8" fmla="*/ 82 w 108"/>
                <a:gd name="T9" fmla="*/ 50 h 77"/>
                <a:gd name="T10" fmla="*/ 83 w 108"/>
                <a:gd name="T11" fmla="*/ 77 h 77"/>
                <a:gd name="T12" fmla="*/ 52 w 108"/>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8" h="77">
                  <a:moveTo>
                    <a:pt x="52" y="0"/>
                  </a:moveTo>
                  <a:cubicBezTo>
                    <a:pt x="11" y="1"/>
                    <a:pt x="0" y="50"/>
                    <a:pt x="21" y="77"/>
                  </a:cubicBezTo>
                  <a:cubicBezTo>
                    <a:pt x="21" y="69"/>
                    <a:pt x="20" y="59"/>
                    <a:pt x="22" y="50"/>
                  </a:cubicBezTo>
                  <a:cubicBezTo>
                    <a:pt x="70" y="31"/>
                    <a:pt x="70" y="31"/>
                    <a:pt x="70" y="31"/>
                  </a:cubicBezTo>
                  <a:cubicBezTo>
                    <a:pt x="82" y="50"/>
                    <a:pt x="82" y="50"/>
                    <a:pt x="82" y="50"/>
                  </a:cubicBezTo>
                  <a:cubicBezTo>
                    <a:pt x="83" y="59"/>
                    <a:pt x="83" y="69"/>
                    <a:pt x="83" y="77"/>
                  </a:cubicBezTo>
                  <a:cubicBezTo>
                    <a:pt x="108" y="41"/>
                    <a:pt x="90" y="0"/>
                    <a:pt x="52"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3"/>
            <p:cNvSpPr>
              <a:spLocks/>
            </p:cNvSpPr>
            <p:nvPr/>
          </p:nvSpPr>
          <p:spPr bwMode="auto">
            <a:xfrm>
              <a:off x="11653560" y="808769"/>
              <a:ext cx="95368" cy="169278"/>
            </a:xfrm>
            <a:custGeom>
              <a:avLst/>
              <a:gdLst>
                <a:gd name="T0" fmla="*/ 6 w 17"/>
                <a:gd name="T1" fmla="*/ 0 h 30"/>
                <a:gd name="T2" fmla="*/ 4 w 17"/>
                <a:gd name="T3" fmla="*/ 0 h 30"/>
                <a:gd name="T4" fmla="*/ 0 w 17"/>
                <a:gd name="T5" fmla="*/ 29 h 30"/>
                <a:gd name="T6" fmla="*/ 2 w 17"/>
                <a:gd name="T7" fmla="*/ 29 h 30"/>
                <a:gd name="T8" fmla="*/ 16 w 17"/>
                <a:gd name="T9" fmla="*/ 16 h 30"/>
                <a:gd name="T10" fmla="*/ 6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6" y="0"/>
                  </a:moveTo>
                  <a:cubicBezTo>
                    <a:pt x="5" y="0"/>
                    <a:pt x="5" y="0"/>
                    <a:pt x="4" y="0"/>
                  </a:cubicBezTo>
                  <a:cubicBezTo>
                    <a:pt x="0" y="29"/>
                    <a:pt x="0" y="29"/>
                    <a:pt x="0" y="29"/>
                  </a:cubicBezTo>
                  <a:cubicBezTo>
                    <a:pt x="1" y="29"/>
                    <a:pt x="1" y="29"/>
                    <a:pt x="2" y="29"/>
                  </a:cubicBezTo>
                  <a:cubicBezTo>
                    <a:pt x="9" y="30"/>
                    <a:pt x="15" y="24"/>
                    <a:pt x="16" y="16"/>
                  </a:cubicBezTo>
                  <a:cubicBezTo>
                    <a:pt x="17" y="8"/>
                    <a:pt x="13"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4"/>
            <p:cNvSpPr>
              <a:spLocks/>
            </p:cNvSpPr>
            <p:nvPr/>
          </p:nvSpPr>
          <p:spPr bwMode="auto">
            <a:xfrm>
              <a:off x="11584418" y="775390"/>
              <a:ext cx="102520" cy="224114"/>
            </a:xfrm>
            <a:custGeom>
              <a:avLst/>
              <a:gdLst>
                <a:gd name="T0" fmla="*/ 13 w 18"/>
                <a:gd name="T1" fmla="*/ 1 h 40"/>
                <a:gd name="T2" fmla="*/ 10 w 18"/>
                <a:gd name="T3" fmla="*/ 0 h 40"/>
                <a:gd name="T4" fmla="*/ 4 w 18"/>
                <a:gd name="T5" fmla="*/ 4 h 40"/>
                <a:gd name="T6" fmla="*/ 0 w 18"/>
                <a:gd name="T7" fmla="*/ 34 h 40"/>
                <a:gd name="T8" fmla="*/ 4 w 18"/>
                <a:gd name="T9" fmla="*/ 40 h 40"/>
                <a:gd name="T10" fmla="*/ 8 w 18"/>
                <a:gd name="T11" fmla="*/ 40 h 40"/>
                <a:gd name="T12" fmla="*/ 14 w 18"/>
                <a:gd name="T13" fmla="*/ 36 h 40"/>
                <a:gd name="T14" fmla="*/ 18 w 18"/>
                <a:gd name="T15" fmla="*/ 6 h 40"/>
                <a:gd name="T16" fmla="*/ 13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13" y="1"/>
                  </a:moveTo>
                  <a:cubicBezTo>
                    <a:pt x="10" y="0"/>
                    <a:pt x="10" y="0"/>
                    <a:pt x="10" y="0"/>
                  </a:cubicBezTo>
                  <a:cubicBezTo>
                    <a:pt x="7" y="0"/>
                    <a:pt x="4" y="2"/>
                    <a:pt x="4" y="4"/>
                  </a:cubicBezTo>
                  <a:cubicBezTo>
                    <a:pt x="0" y="34"/>
                    <a:pt x="0" y="34"/>
                    <a:pt x="0" y="34"/>
                  </a:cubicBezTo>
                  <a:cubicBezTo>
                    <a:pt x="0" y="37"/>
                    <a:pt x="2" y="39"/>
                    <a:pt x="4" y="40"/>
                  </a:cubicBezTo>
                  <a:cubicBezTo>
                    <a:pt x="8" y="40"/>
                    <a:pt x="8" y="40"/>
                    <a:pt x="8" y="40"/>
                  </a:cubicBezTo>
                  <a:cubicBezTo>
                    <a:pt x="11" y="40"/>
                    <a:pt x="13" y="38"/>
                    <a:pt x="14" y="36"/>
                  </a:cubicBezTo>
                  <a:cubicBezTo>
                    <a:pt x="18" y="6"/>
                    <a:pt x="18" y="6"/>
                    <a:pt x="18" y="6"/>
                  </a:cubicBezTo>
                  <a:cubicBezTo>
                    <a:pt x="18" y="3"/>
                    <a:pt x="16" y="1"/>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5"/>
            <p:cNvSpPr>
              <a:spLocks/>
            </p:cNvSpPr>
            <p:nvPr/>
          </p:nvSpPr>
          <p:spPr bwMode="auto">
            <a:xfrm>
              <a:off x="11138573" y="424914"/>
              <a:ext cx="593665" cy="450613"/>
            </a:xfrm>
            <a:custGeom>
              <a:avLst/>
              <a:gdLst>
                <a:gd name="T0" fmla="*/ 103 w 105"/>
                <a:gd name="T1" fmla="*/ 61 h 80"/>
                <a:gd name="T2" fmla="*/ 103 w 105"/>
                <a:gd name="T3" fmla="*/ 61 h 80"/>
                <a:gd name="T4" fmla="*/ 2 w 105"/>
                <a:gd name="T5" fmla="*/ 61 h 80"/>
                <a:gd name="T6" fmla="*/ 2 w 105"/>
                <a:gd name="T7" fmla="*/ 61 h 80"/>
                <a:gd name="T8" fmla="*/ 0 w 105"/>
                <a:gd name="T9" fmla="*/ 62 h 80"/>
                <a:gd name="T10" fmla="*/ 3 w 105"/>
                <a:gd name="T11" fmla="*/ 78 h 80"/>
                <a:gd name="T12" fmla="*/ 4 w 105"/>
                <a:gd name="T13" fmla="*/ 80 h 80"/>
                <a:gd name="T14" fmla="*/ 7 w 105"/>
                <a:gd name="T15" fmla="*/ 79 h 80"/>
                <a:gd name="T16" fmla="*/ 9 w 105"/>
                <a:gd name="T17" fmla="*/ 78 h 80"/>
                <a:gd name="T18" fmla="*/ 7 w 105"/>
                <a:gd name="T19" fmla="*/ 62 h 80"/>
                <a:gd name="T20" fmla="*/ 5 w 105"/>
                <a:gd name="T21" fmla="*/ 60 h 80"/>
                <a:gd name="T22" fmla="*/ 100 w 105"/>
                <a:gd name="T23" fmla="*/ 60 h 80"/>
                <a:gd name="T24" fmla="*/ 98 w 105"/>
                <a:gd name="T25" fmla="*/ 62 h 80"/>
                <a:gd name="T26" fmla="*/ 96 w 105"/>
                <a:gd name="T27" fmla="*/ 78 h 80"/>
                <a:gd name="T28" fmla="*/ 98 w 105"/>
                <a:gd name="T29" fmla="*/ 79 h 80"/>
                <a:gd name="T30" fmla="*/ 101 w 105"/>
                <a:gd name="T31" fmla="*/ 80 h 80"/>
                <a:gd name="T32" fmla="*/ 103 w 105"/>
                <a:gd name="T33" fmla="*/ 78 h 80"/>
                <a:gd name="T34" fmla="*/ 105 w 105"/>
                <a:gd name="T35" fmla="*/ 62 h 80"/>
                <a:gd name="T36" fmla="*/ 103 w 105"/>
                <a:gd name="T3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80">
                  <a:moveTo>
                    <a:pt x="103" y="61"/>
                  </a:moveTo>
                  <a:cubicBezTo>
                    <a:pt x="103" y="61"/>
                    <a:pt x="103" y="61"/>
                    <a:pt x="103" y="61"/>
                  </a:cubicBezTo>
                  <a:cubicBezTo>
                    <a:pt x="102" y="0"/>
                    <a:pt x="2" y="0"/>
                    <a:pt x="2" y="61"/>
                  </a:cubicBezTo>
                  <a:cubicBezTo>
                    <a:pt x="2" y="61"/>
                    <a:pt x="2" y="61"/>
                    <a:pt x="2" y="61"/>
                  </a:cubicBezTo>
                  <a:cubicBezTo>
                    <a:pt x="1" y="61"/>
                    <a:pt x="0" y="62"/>
                    <a:pt x="0" y="62"/>
                  </a:cubicBezTo>
                  <a:cubicBezTo>
                    <a:pt x="3" y="78"/>
                    <a:pt x="3" y="78"/>
                    <a:pt x="3" y="78"/>
                  </a:cubicBezTo>
                  <a:cubicBezTo>
                    <a:pt x="3" y="79"/>
                    <a:pt x="4" y="80"/>
                    <a:pt x="4" y="80"/>
                  </a:cubicBezTo>
                  <a:cubicBezTo>
                    <a:pt x="7" y="79"/>
                    <a:pt x="7" y="79"/>
                    <a:pt x="7" y="79"/>
                  </a:cubicBezTo>
                  <a:cubicBezTo>
                    <a:pt x="8" y="79"/>
                    <a:pt x="9" y="78"/>
                    <a:pt x="9" y="78"/>
                  </a:cubicBezTo>
                  <a:cubicBezTo>
                    <a:pt x="7" y="62"/>
                    <a:pt x="7" y="62"/>
                    <a:pt x="7" y="62"/>
                  </a:cubicBezTo>
                  <a:cubicBezTo>
                    <a:pt x="7" y="61"/>
                    <a:pt x="6" y="60"/>
                    <a:pt x="5" y="60"/>
                  </a:cubicBezTo>
                  <a:cubicBezTo>
                    <a:pt x="5" y="4"/>
                    <a:pt x="100" y="4"/>
                    <a:pt x="100" y="60"/>
                  </a:cubicBezTo>
                  <a:cubicBezTo>
                    <a:pt x="99" y="61"/>
                    <a:pt x="99" y="61"/>
                    <a:pt x="98" y="62"/>
                  </a:cubicBezTo>
                  <a:cubicBezTo>
                    <a:pt x="96" y="78"/>
                    <a:pt x="96" y="78"/>
                    <a:pt x="96" y="78"/>
                  </a:cubicBezTo>
                  <a:cubicBezTo>
                    <a:pt x="96" y="78"/>
                    <a:pt x="97" y="79"/>
                    <a:pt x="98" y="79"/>
                  </a:cubicBezTo>
                  <a:cubicBezTo>
                    <a:pt x="101" y="80"/>
                    <a:pt x="101" y="80"/>
                    <a:pt x="101" y="80"/>
                  </a:cubicBezTo>
                  <a:cubicBezTo>
                    <a:pt x="102" y="80"/>
                    <a:pt x="102" y="79"/>
                    <a:pt x="103" y="78"/>
                  </a:cubicBezTo>
                  <a:cubicBezTo>
                    <a:pt x="105" y="62"/>
                    <a:pt x="105" y="62"/>
                    <a:pt x="105" y="62"/>
                  </a:cubicBezTo>
                  <a:cubicBezTo>
                    <a:pt x="105" y="62"/>
                    <a:pt x="104" y="61"/>
                    <a:pt x="103"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6"/>
            <p:cNvSpPr>
              <a:spLocks/>
            </p:cNvSpPr>
            <p:nvPr/>
          </p:nvSpPr>
          <p:spPr bwMode="auto">
            <a:xfrm>
              <a:off x="11129037" y="808769"/>
              <a:ext cx="95368" cy="169278"/>
            </a:xfrm>
            <a:custGeom>
              <a:avLst/>
              <a:gdLst>
                <a:gd name="T0" fmla="*/ 11 w 17"/>
                <a:gd name="T1" fmla="*/ 0 h 30"/>
                <a:gd name="T2" fmla="*/ 13 w 17"/>
                <a:gd name="T3" fmla="*/ 0 h 30"/>
                <a:gd name="T4" fmla="*/ 17 w 17"/>
                <a:gd name="T5" fmla="*/ 29 h 30"/>
                <a:gd name="T6" fmla="*/ 15 w 17"/>
                <a:gd name="T7" fmla="*/ 29 h 30"/>
                <a:gd name="T8" fmla="*/ 1 w 17"/>
                <a:gd name="T9" fmla="*/ 16 h 30"/>
                <a:gd name="T10" fmla="*/ 11 w 17"/>
                <a:gd name="T11" fmla="*/ 0 h 30"/>
              </a:gdLst>
              <a:ahLst/>
              <a:cxnLst>
                <a:cxn ang="0">
                  <a:pos x="T0" y="T1"/>
                </a:cxn>
                <a:cxn ang="0">
                  <a:pos x="T2" y="T3"/>
                </a:cxn>
                <a:cxn ang="0">
                  <a:pos x="T4" y="T5"/>
                </a:cxn>
                <a:cxn ang="0">
                  <a:pos x="T6" y="T7"/>
                </a:cxn>
                <a:cxn ang="0">
                  <a:pos x="T8" y="T9"/>
                </a:cxn>
                <a:cxn ang="0">
                  <a:pos x="T10" y="T11"/>
                </a:cxn>
              </a:cxnLst>
              <a:rect l="0" t="0" r="r" b="b"/>
              <a:pathLst>
                <a:path w="17" h="30">
                  <a:moveTo>
                    <a:pt x="11" y="0"/>
                  </a:moveTo>
                  <a:cubicBezTo>
                    <a:pt x="11" y="0"/>
                    <a:pt x="12" y="0"/>
                    <a:pt x="13" y="0"/>
                  </a:cubicBezTo>
                  <a:cubicBezTo>
                    <a:pt x="17" y="29"/>
                    <a:pt x="17" y="29"/>
                    <a:pt x="17" y="29"/>
                  </a:cubicBezTo>
                  <a:cubicBezTo>
                    <a:pt x="16" y="29"/>
                    <a:pt x="15" y="29"/>
                    <a:pt x="15" y="29"/>
                  </a:cubicBezTo>
                  <a:cubicBezTo>
                    <a:pt x="8" y="30"/>
                    <a:pt x="2" y="24"/>
                    <a:pt x="1" y="16"/>
                  </a:cubicBezTo>
                  <a:cubicBezTo>
                    <a:pt x="0" y="8"/>
                    <a:pt x="4"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7"/>
            <p:cNvSpPr>
              <a:spLocks/>
            </p:cNvSpPr>
            <p:nvPr/>
          </p:nvSpPr>
          <p:spPr bwMode="auto">
            <a:xfrm>
              <a:off x="11191026" y="775390"/>
              <a:ext cx="100136" cy="224114"/>
            </a:xfrm>
            <a:custGeom>
              <a:avLst/>
              <a:gdLst>
                <a:gd name="T0" fmla="*/ 4 w 18"/>
                <a:gd name="T1" fmla="*/ 1 h 40"/>
                <a:gd name="T2" fmla="*/ 8 w 18"/>
                <a:gd name="T3" fmla="*/ 0 h 40"/>
                <a:gd name="T4" fmla="*/ 14 w 18"/>
                <a:gd name="T5" fmla="*/ 4 h 40"/>
                <a:gd name="T6" fmla="*/ 18 w 18"/>
                <a:gd name="T7" fmla="*/ 34 h 40"/>
                <a:gd name="T8" fmla="*/ 13 w 18"/>
                <a:gd name="T9" fmla="*/ 40 h 40"/>
                <a:gd name="T10" fmla="*/ 10 w 18"/>
                <a:gd name="T11" fmla="*/ 40 h 40"/>
                <a:gd name="T12" fmla="*/ 4 w 18"/>
                <a:gd name="T13" fmla="*/ 36 h 40"/>
                <a:gd name="T14" fmla="*/ 0 w 18"/>
                <a:gd name="T15" fmla="*/ 6 h 40"/>
                <a:gd name="T16" fmla="*/ 4 w 1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4" y="1"/>
                  </a:moveTo>
                  <a:cubicBezTo>
                    <a:pt x="8" y="0"/>
                    <a:pt x="8" y="0"/>
                    <a:pt x="8" y="0"/>
                  </a:cubicBezTo>
                  <a:cubicBezTo>
                    <a:pt x="11" y="0"/>
                    <a:pt x="13" y="2"/>
                    <a:pt x="14" y="4"/>
                  </a:cubicBezTo>
                  <a:cubicBezTo>
                    <a:pt x="18" y="34"/>
                    <a:pt x="18" y="34"/>
                    <a:pt x="18" y="34"/>
                  </a:cubicBezTo>
                  <a:cubicBezTo>
                    <a:pt x="18" y="37"/>
                    <a:pt x="16" y="39"/>
                    <a:pt x="13" y="40"/>
                  </a:cubicBezTo>
                  <a:cubicBezTo>
                    <a:pt x="10" y="40"/>
                    <a:pt x="10" y="40"/>
                    <a:pt x="10" y="40"/>
                  </a:cubicBezTo>
                  <a:cubicBezTo>
                    <a:pt x="7" y="40"/>
                    <a:pt x="5" y="38"/>
                    <a:pt x="4" y="36"/>
                  </a:cubicBezTo>
                  <a:cubicBezTo>
                    <a:pt x="0" y="6"/>
                    <a:pt x="0" y="6"/>
                    <a:pt x="0" y="6"/>
                  </a:cubicBezTo>
                  <a:cubicBezTo>
                    <a:pt x="0" y="3"/>
                    <a:pt x="2"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
            <p:cNvSpPr>
              <a:spLocks/>
            </p:cNvSpPr>
            <p:nvPr/>
          </p:nvSpPr>
          <p:spPr bwMode="auto">
            <a:xfrm>
              <a:off x="11129037" y="920826"/>
              <a:ext cx="309945" cy="147820"/>
            </a:xfrm>
            <a:custGeom>
              <a:avLst/>
              <a:gdLst>
                <a:gd name="T0" fmla="*/ 1 w 55"/>
                <a:gd name="T1" fmla="*/ 0 h 26"/>
                <a:gd name="T2" fmla="*/ 39 w 55"/>
                <a:gd name="T3" fmla="*/ 23 h 26"/>
                <a:gd name="T4" fmla="*/ 47 w 55"/>
                <a:gd name="T5" fmla="*/ 26 h 26"/>
                <a:gd name="T6" fmla="*/ 55 w 55"/>
                <a:gd name="T7" fmla="*/ 22 h 26"/>
                <a:gd name="T8" fmla="*/ 47 w 55"/>
                <a:gd name="T9" fmla="*/ 18 h 26"/>
                <a:gd name="T10" fmla="*/ 39 w 55"/>
                <a:gd name="T11" fmla="*/ 22 h 26"/>
                <a:gd name="T12" fmla="*/ 8 w 55"/>
                <a:gd name="T13" fmla="*/ 15 h 26"/>
                <a:gd name="T14" fmla="*/ 3 w 55"/>
                <a:gd name="T15" fmla="*/ 3 h 26"/>
                <a:gd name="T16" fmla="*/ 1 w 5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
                  <a:moveTo>
                    <a:pt x="1" y="0"/>
                  </a:moveTo>
                  <a:cubicBezTo>
                    <a:pt x="0" y="22"/>
                    <a:pt x="21" y="24"/>
                    <a:pt x="39" y="23"/>
                  </a:cubicBezTo>
                  <a:cubicBezTo>
                    <a:pt x="40" y="25"/>
                    <a:pt x="43" y="26"/>
                    <a:pt x="47" y="26"/>
                  </a:cubicBezTo>
                  <a:cubicBezTo>
                    <a:pt x="51" y="26"/>
                    <a:pt x="55" y="24"/>
                    <a:pt x="55" y="22"/>
                  </a:cubicBezTo>
                  <a:cubicBezTo>
                    <a:pt x="55" y="20"/>
                    <a:pt x="51" y="18"/>
                    <a:pt x="47" y="18"/>
                  </a:cubicBezTo>
                  <a:cubicBezTo>
                    <a:pt x="43" y="18"/>
                    <a:pt x="39" y="20"/>
                    <a:pt x="39" y="22"/>
                  </a:cubicBezTo>
                  <a:cubicBezTo>
                    <a:pt x="28" y="22"/>
                    <a:pt x="14" y="21"/>
                    <a:pt x="8" y="15"/>
                  </a:cubicBezTo>
                  <a:cubicBezTo>
                    <a:pt x="5" y="12"/>
                    <a:pt x="4" y="7"/>
                    <a:pt x="3" y="3"/>
                  </a:cubicBezTo>
                  <a:cubicBezTo>
                    <a:pt x="2" y="2"/>
                    <a:pt x="2" y="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1735057" y="2514858"/>
            <a:ext cx="913516" cy="888085"/>
            <a:chOff x="3800020" y="5434108"/>
            <a:chExt cx="1032357" cy="1032357"/>
          </a:xfrm>
        </p:grpSpPr>
        <p:sp>
          <p:nvSpPr>
            <p:cNvPr id="22" name="Oval 381"/>
            <p:cNvSpPr>
              <a:spLocks noChangeArrowheads="1"/>
            </p:cNvSpPr>
            <p:nvPr/>
          </p:nvSpPr>
          <p:spPr bwMode="auto">
            <a:xfrm>
              <a:off x="3800020" y="5434108"/>
              <a:ext cx="1032357" cy="1032357"/>
            </a:xfrm>
            <a:prstGeom prst="ellipse">
              <a:avLst/>
            </a:prstGeom>
            <a:solidFill>
              <a:srgbClr val="FA7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82"/>
            <p:cNvSpPr>
              <a:spLocks/>
            </p:cNvSpPr>
            <p:nvPr/>
          </p:nvSpPr>
          <p:spPr bwMode="auto">
            <a:xfrm>
              <a:off x="4346001" y="5660607"/>
              <a:ext cx="464918" cy="796321"/>
            </a:xfrm>
            <a:custGeom>
              <a:avLst/>
              <a:gdLst>
                <a:gd name="T0" fmla="*/ 32 w 82"/>
                <a:gd name="T1" fmla="*/ 0 h 141"/>
                <a:gd name="T2" fmla="*/ 82 w 82"/>
                <a:gd name="T3" fmla="*/ 79 h 141"/>
                <a:gd name="T4" fmla="*/ 13 w 82"/>
                <a:gd name="T5" fmla="*/ 141 h 141"/>
                <a:gd name="T6" fmla="*/ 0 w 82"/>
                <a:gd name="T7" fmla="*/ 73 h 141"/>
                <a:gd name="T8" fmla="*/ 32 w 82"/>
                <a:gd name="T9" fmla="*/ 0 h 141"/>
              </a:gdLst>
              <a:ahLst/>
              <a:cxnLst>
                <a:cxn ang="0">
                  <a:pos x="T0" y="T1"/>
                </a:cxn>
                <a:cxn ang="0">
                  <a:pos x="T2" y="T3"/>
                </a:cxn>
                <a:cxn ang="0">
                  <a:pos x="T4" y="T5"/>
                </a:cxn>
                <a:cxn ang="0">
                  <a:pos x="T6" y="T7"/>
                </a:cxn>
                <a:cxn ang="0">
                  <a:pos x="T8" y="T9"/>
                </a:cxn>
              </a:cxnLst>
              <a:rect l="0" t="0" r="r" b="b"/>
              <a:pathLst>
                <a:path w="82" h="141">
                  <a:moveTo>
                    <a:pt x="32" y="0"/>
                  </a:moveTo>
                  <a:cubicBezTo>
                    <a:pt x="82" y="79"/>
                    <a:pt x="82" y="79"/>
                    <a:pt x="82" y="79"/>
                  </a:cubicBezTo>
                  <a:cubicBezTo>
                    <a:pt x="72" y="110"/>
                    <a:pt x="45" y="134"/>
                    <a:pt x="13" y="141"/>
                  </a:cubicBezTo>
                  <a:cubicBezTo>
                    <a:pt x="0" y="73"/>
                    <a:pt x="0" y="73"/>
                    <a:pt x="0" y="73"/>
                  </a:cubicBezTo>
                  <a:cubicBezTo>
                    <a:pt x="32" y="0"/>
                    <a:pt x="32" y="0"/>
                    <a:pt x="32" y="0"/>
                  </a:cubicBezTo>
                  <a:close/>
                </a:path>
              </a:pathLst>
            </a:custGeom>
            <a:solidFill>
              <a:srgbClr val="CB4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83"/>
            <p:cNvSpPr>
              <a:spLocks/>
            </p:cNvSpPr>
            <p:nvPr/>
          </p:nvSpPr>
          <p:spPr bwMode="auto">
            <a:xfrm>
              <a:off x="4031287" y="6073073"/>
              <a:ext cx="565054" cy="343324"/>
            </a:xfrm>
            <a:custGeom>
              <a:avLst/>
              <a:gdLst>
                <a:gd name="T0" fmla="*/ 2 w 100"/>
                <a:gd name="T1" fmla="*/ 56 h 61"/>
                <a:gd name="T2" fmla="*/ 40 w 100"/>
                <a:gd name="T3" fmla="*/ 16 h 61"/>
                <a:gd name="T4" fmla="*/ 40 w 100"/>
                <a:gd name="T5" fmla="*/ 0 h 61"/>
                <a:gd name="T6" fmla="*/ 50 w 100"/>
                <a:gd name="T7" fmla="*/ 0 h 61"/>
                <a:gd name="T8" fmla="*/ 50 w 100"/>
                <a:gd name="T9" fmla="*/ 0 h 61"/>
                <a:gd name="T10" fmla="*/ 61 w 100"/>
                <a:gd name="T11" fmla="*/ 0 h 61"/>
                <a:gd name="T12" fmla="*/ 61 w 100"/>
                <a:gd name="T13" fmla="*/ 16 h 61"/>
                <a:gd name="T14" fmla="*/ 99 w 100"/>
                <a:gd name="T15" fmla="*/ 56 h 61"/>
                <a:gd name="T16" fmla="*/ 89 w 100"/>
                <a:gd name="T17" fmla="*/ 61 h 61"/>
                <a:gd name="T18" fmla="*/ 50 w 100"/>
                <a:gd name="T19" fmla="*/ 61 h 61"/>
                <a:gd name="T20" fmla="*/ 50 w 100"/>
                <a:gd name="T21" fmla="*/ 61 h 61"/>
                <a:gd name="T22" fmla="*/ 11 w 100"/>
                <a:gd name="T23" fmla="*/ 61 h 61"/>
                <a:gd name="T24" fmla="*/ 2 w 100"/>
                <a:gd name="T2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1">
                  <a:moveTo>
                    <a:pt x="2" y="56"/>
                  </a:moveTo>
                  <a:cubicBezTo>
                    <a:pt x="2" y="37"/>
                    <a:pt x="0" y="19"/>
                    <a:pt x="40" y="16"/>
                  </a:cubicBezTo>
                  <a:cubicBezTo>
                    <a:pt x="40" y="14"/>
                    <a:pt x="40" y="2"/>
                    <a:pt x="40" y="0"/>
                  </a:cubicBezTo>
                  <a:cubicBezTo>
                    <a:pt x="50" y="0"/>
                    <a:pt x="50" y="0"/>
                    <a:pt x="50" y="0"/>
                  </a:cubicBezTo>
                  <a:cubicBezTo>
                    <a:pt x="50" y="0"/>
                    <a:pt x="50" y="0"/>
                    <a:pt x="50" y="0"/>
                  </a:cubicBezTo>
                  <a:cubicBezTo>
                    <a:pt x="61" y="0"/>
                    <a:pt x="61" y="0"/>
                    <a:pt x="61" y="0"/>
                  </a:cubicBezTo>
                  <a:cubicBezTo>
                    <a:pt x="61" y="2"/>
                    <a:pt x="61" y="14"/>
                    <a:pt x="61" y="16"/>
                  </a:cubicBezTo>
                  <a:cubicBezTo>
                    <a:pt x="100" y="19"/>
                    <a:pt x="99" y="37"/>
                    <a:pt x="99" y="56"/>
                  </a:cubicBezTo>
                  <a:cubicBezTo>
                    <a:pt x="96" y="58"/>
                    <a:pt x="93" y="59"/>
                    <a:pt x="89" y="61"/>
                  </a:cubicBezTo>
                  <a:cubicBezTo>
                    <a:pt x="50" y="61"/>
                    <a:pt x="50" y="61"/>
                    <a:pt x="50" y="61"/>
                  </a:cubicBezTo>
                  <a:cubicBezTo>
                    <a:pt x="50" y="61"/>
                    <a:pt x="50" y="61"/>
                    <a:pt x="50" y="61"/>
                  </a:cubicBezTo>
                  <a:cubicBezTo>
                    <a:pt x="11" y="61"/>
                    <a:pt x="11" y="61"/>
                    <a:pt x="11" y="61"/>
                  </a:cubicBezTo>
                  <a:cubicBezTo>
                    <a:pt x="8" y="59"/>
                    <a:pt x="5" y="58"/>
                    <a:pt x="2" y="56"/>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84"/>
            <p:cNvSpPr>
              <a:spLocks/>
            </p:cNvSpPr>
            <p:nvPr/>
          </p:nvSpPr>
          <p:spPr bwMode="auto">
            <a:xfrm>
              <a:off x="3890619" y="5536629"/>
              <a:ext cx="846389" cy="541212"/>
            </a:xfrm>
            <a:custGeom>
              <a:avLst/>
              <a:gdLst>
                <a:gd name="T0" fmla="*/ 75 w 150"/>
                <a:gd name="T1" fmla="*/ 0 h 96"/>
                <a:gd name="T2" fmla="*/ 75 w 150"/>
                <a:gd name="T3" fmla="*/ 96 h 96"/>
                <a:gd name="T4" fmla="*/ 75 w 150"/>
                <a:gd name="T5" fmla="*/ 0 h 96"/>
              </a:gdLst>
              <a:ahLst/>
              <a:cxnLst>
                <a:cxn ang="0">
                  <a:pos x="T0" y="T1"/>
                </a:cxn>
                <a:cxn ang="0">
                  <a:pos x="T2" y="T3"/>
                </a:cxn>
                <a:cxn ang="0">
                  <a:pos x="T4" y="T5"/>
                </a:cxn>
              </a:cxnLst>
              <a:rect l="0" t="0" r="r" b="b"/>
              <a:pathLst>
                <a:path w="150" h="96">
                  <a:moveTo>
                    <a:pt x="75" y="0"/>
                  </a:moveTo>
                  <a:cubicBezTo>
                    <a:pt x="127" y="0"/>
                    <a:pt x="150" y="96"/>
                    <a:pt x="75" y="96"/>
                  </a:cubicBezTo>
                  <a:cubicBezTo>
                    <a:pt x="0" y="96"/>
                    <a:pt x="23"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5"/>
            <p:cNvSpPr>
              <a:spLocks/>
            </p:cNvSpPr>
            <p:nvPr/>
          </p:nvSpPr>
          <p:spPr bwMode="auto">
            <a:xfrm>
              <a:off x="4250633" y="6077841"/>
              <a:ext cx="123978" cy="45300"/>
            </a:xfrm>
            <a:custGeom>
              <a:avLst/>
              <a:gdLst>
                <a:gd name="T0" fmla="*/ 22 w 22"/>
                <a:gd name="T1" fmla="*/ 0 h 8"/>
                <a:gd name="T2" fmla="*/ 0 w 22"/>
                <a:gd name="T3" fmla="*/ 0 h 8"/>
                <a:gd name="T4" fmla="*/ 22 w 22"/>
                <a:gd name="T5" fmla="*/ 0 h 8"/>
              </a:gdLst>
              <a:ahLst/>
              <a:cxnLst>
                <a:cxn ang="0">
                  <a:pos x="T0" y="T1"/>
                </a:cxn>
                <a:cxn ang="0">
                  <a:pos x="T2" y="T3"/>
                </a:cxn>
                <a:cxn ang="0">
                  <a:pos x="T4" y="T5"/>
                </a:cxn>
              </a:cxnLst>
              <a:rect l="0" t="0" r="r" b="b"/>
              <a:pathLst>
                <a:path w="22" h="8">
                  <a:moveTo>
                    <a:pt x="22" y="0"/>
                  </a:moveTo>
                  <a:cubicBezTo>
                    <a:pt x="0" y="0"/>
                    <a:pt x="0" y="0"/>
                    <a:pt x="0" y="0"/>
                  </a:cubicBezTo>
                  <a:cubicBezTo>
                    <a:pt x="3" y="8"/>
                    <a:pt x="20" y="8"/>
                    <a:pt x="22" y="0"/>
                  </a:cubicBezTo>
                  <a:close/>
                </a:path>
              </a:pathLst>
            </a:custGeom>
            <a:solidFill>
              <a:srgbClr val="E8A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86"/>
            <p:cNvSpPr>
              <a:spLocks/>
            </p:cNvSpPr>
            <p:nvPr/>
          </p:nvSpPr>
          <p:spPr bwMode="auto">
            <a:xfrm>
              <a:off x="4114734" y="5670144"/>
              <a:ext cx="395776" cy="424387"/>
            </a:xfrm>
            <a:custGeom>
              <a:avLst/>
              <a:gdLst>
                <a:gd name="T0" fmla="*/ 5 w 70"/>
                <a:gd name="T1" fmla="*/ 33 h 75"/>
                <a:gd name="T2" fmla="*/ 8 w 70"/>
                <a:gd name="T3" fmla="*/ 55 h 75"/>
                <a:gd name="T4" fmla="*/ 35 w 70"/>
                <a:gd name="T5" fmla="*/ 75 h 75"/>
                <a:gd name="T6" fmla="*/ 62 w 70"/>
                <a:gd name="T7" fmla="*/ 55 h 75"/>
                <a:gd name="T8" fmla="*/ 65 w 70"/>
                <a:gd name="T9" fmla="*/ 33 h 75"/>
                <a:gd name="T10" fmla="*/ 37 w 70"/>
                <a:gd name="T11" fmla="*/ 0 h 75"/>
                <a:gd name="T12" fmla="*/ 5 w 70"/>
                <a:gd name="T13" fmla="*/ 33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5" y="33"/>
                  </a:moveTo>
                  <a:cubicBezTo>
                    <a:pt x="0" y="33"/>
                    <a:pt x="2" y="54"/>
                    <a:pt x="8" y="55"/>
                  </a:cubicBezTo>
                  <a:cubicBezTo>
                    <a:pt x="13" y="66"/>
                    <a:pt x="22" y="75"/>
                    <a:pt x="35" y="75"/>
                  </a:cubicBezTo>
                  <a:cubicBezTo>
                    <a:pt x="48" y="75"/>
                    <a:pt x="57" y="66"/>
                    <a:pt x="62" y="55"/>
                  </a:cubicBezTo>
                  <a:cubicBezTo>
                    <a:pt x="68" y="55"/>
                    <a:pt x="70" y="33"/>
                    <a:pt x="65" y="33"/>
                  </a:cubicBezTo>
                  <a:cubicBezTo>
                    <a:pt x="66" y="10"/>
                    <a:pt x="59" y="0"/>
                    <a:pt x="37" y="0"/>
                  </a:cubicBezTo>
                  <a:cubicBezTo>
                    <a:pt x="14" y="0"/>
                    <a:pt x="4" y="9"/>
                    <a:pt x="5" y="33"/>
                  </a:cubicBezTo>
                  <a:close/>
                </a:path>
              </a:pathLst>
            </a:custGeom>
            <a:solidFill>
              <a:srgbClr val="F6C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87"/>
            <p:cNvSpPr>
              <a:spLocks/>
            </p:cNvSpPr>
            <p:nvPr/>
          </p:nvSpPr>
          <p:spPr bwMode="auto">
            <a:xfrm>
              <a:off x="4031287" y="6163672"/>
              <a:ext cx="565054" cy="302793"/>
            </a:xfrm>
            <a:custGeom>
              <a:avLst/>
              <a:gdLst>
                <a:gd name="T0" fmla="*/ 2 w 100"/>
                <a:gd name="T1" fmla="*/ 40 h 54"/>
                <a:gd name="T2" fmla="*/ 40 w 100"/>
                <a:gd name="T3" fmla="*/ 0 h 54"/>
                <a:gd name="T4" fmla="*/ 50 w 100"/>
                <a:gd name="T5" fmla="*/ 2 h 54"/>
                <a:gd name="T6" fmla="*/ 61 w 100"/>
                <a:gd name="T7" fmla="*/ 0 h 54"/>
                <a:gd name="T8" fmla="*/ 99 w 100"/>
                <a:gd name="T9" fmla="*/ 40 h 54"/>
                <a:gd name="T10" fmla="*/ 99 w 100"/>
                <a:gd name="T11" fmla="*/ 40 h 54"/>
                <a:gd name="T12" fmla="*/ 51 w 100"/>
                <a:gd name="T13" fmla="*/ 54 h 54"/>
                <a:gd name="T14" fmla="*/ 2 w 100"/>
                <a:gd name="T15" fmla="*/ 4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54">
                  <a:moveTo>
                    <a:pt x="2" y="40"/>
                  </a:moveTo>
                  <a:cubicBezTo>
                    <a:pt x="2" y="21"/>
                    <a:pt x="0" y="3"/>
                    <a:pt x="40" y="0"/>
                  </a:cubicBezTo>
                  <a:cubicBezTo>
                    <a:pt x="42" y="1"/>
                    <a:pt x="46" y="2"/>
                    <a:pt x="50" y="2"/>
                  </a:cubicBezTo>
                  <a:cubicBezTo>
                    <a:pt x="54" y="2"/>
                    <a:pt x="58" y="1"/>
                    <a:pt x="61" y="0"/>
                  </a:cubicBezTo>
                  <a:cubicBezTo>
                    <a:pt x="100" y="3"/>
                    <a:pt x="99" y="21"/>
                    <a:pt x="99" y="40"/>
                  </a:cubicBezTo>
                  <a:cubicBezTo>
                    <a:pt x="99" y="40"/>
                    <a:pt x="99" y="40"/>
                    <a:pt x="99" y="40"/>
                  </a:cubicBezTo>
                  <a:cubicBezTo>
                    <a:pt x="85" y="49"/>
                    <a:pt x="68" y="54"/>
                    <a:pt x="51" y="54"/>
                  </a:cubicBezTo>
                  <a:cubicBezTo>
                    <a:pt x="33" y="54"/>
                    <a:pt x="16" y="49"/>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88"/>
            <p:cNvSpPr>
              <a:spLocks/>
            </p:cNvSpPr>
            <p:nvPr/>
          </p:nvSpPr>
          <p:spPr bwMode="auto">
            <a:xfrm>
              <a:off x="4183875" y="6163672"/>
              <a:ext cx="259877" cy="83447"/>
            </a:xfrm>
            <a:custGeom>
              <a:avLst/>
              <a:gdLst>
                <a:gd name="T0" fmla="*/ 4 w 46"/>
                <a:gd name="T1" fmla="*/ 1 h 15"/>
                <a:gd name="T2" fmla="*/ 2 w 46"/>
                <a:gd name="T3" fmla="*/ 4 h 15"/>
                <a:gd name="T4" fmla="*/ 10 w 46"/>
                <a:gd name="T5" fmla="*/ 15 h 15"/>
                <a:gd name="T6" fmla="*/ 23 w 46"/>
                <a:gd name="T7" fmla="*/ 5 h 15"/>
                <a:gd name="T8" fmla="*/ 37 w 46"/>
                <a:gd name="T9" fmla="*/ 15 h 15"/>
                <a:gd name="T10" fmla="*/ 44 w 46"/>
                <a:gd name="T11" fmla="*/ 4 h 15"/>
                <a:gd name="T12" fmla="*/ 43 w 46"/>
                <a:gd name="T13" fmla="*/ 1 h 15"/>
                <a:gd name="T14" fmla="*/ 34 w 46"/>
                <a:gd name="T15" fmla="*/ 0 h 15"/>
                <a:gd name="T16" fmla="*/ 23 w 46"/>
                <a:gd name="T17" fmla="*/ 2 h 15"/>
                <a:gd name="T18" fmla="*/ 13 w 46"/>
                <a:gd name="T19" fmla="*/ 0 h 15"/>
                <a:gd name="T20" fmla="*/ 4 w 46"/>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5">
                  <a:moveTo>
                    <a:pt x="4" y="1"/>
                  </a:moveTo>
                  <a:cubicBezTo>
                    <a:pt x="3" y="2"/>
                    <a:pt x="2" y="3"/>
                    <a:pt x="2" y="4"/>
                  </a:cubicBezTo>
                  <a:cubicBezTo>
                    <a:pt x="0" y="10"/>
                    <a:pt x="4" y="15"/>
                    <a:pt x="10" y="15"/>
                  </a:cubicBezTo>
                  <a:cubicBezTo>
                    <a:pt x="15" y="15"/>
                    <a:pt x="21" y="10"/>
                    <a:pt x="23" y="5"/>
                  </a:cubicBezTo>
                  <a:cubicBezTo>
                    <a:pt x="25" y="10"/>
                    <a:pt x="31" y="15"/>
                    <a:pt x="37" y="15"/>
                  </a:cubicBezTo>
                  <a:cubicBezTo>
                    <a:pt x="43" y="15"/>
                    <a:pt x="46" y="10"/>
                    <a:pt x="44" y="4"/>
                  </a:cubicBezTo>
                  <a:cubicBezTo>
                    <a:pt x="44" y="3"/>
                    <a:pt x="43" y="2"/>
                    <a:pt x="43" y="1"/>
                  </a:cubicBezTo>
                  <a:cubicBezTo>
                    <a:pt x="40" y="0"/>
                    <a:pt x="37" y="0"/>
                    <a:pt x="34" y="0"/>
                  </a:cubicBezTo>
                  <a:cubicBezTo>
                    <a:pt x="31" y="1"/>
                    <a:pt x="27" y="2"/>
                    <a:pt x="23" y="2"/>
                  </a:cubicBezTo>
                  <a:cubicBezTo>
                    <a:pt x="19" y="2"/>
                    <a:pt x="15" y="1"/>
                    <a:pt x="13" y="0"/>
                  </a:cubicBezTo>
                  <a:cubicBezTo>
                    <a:pt x="9" y="0"/>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9"/>
            <p:cNvSpPr>
              <a:spLocks/>
            </p:cNvSpPr>
            <p:nvPr/>
          </p:nvSpPr>
          <p:spPr bwMode="auto">
            <a:xfrm>
              <a:off x="4081355" y="5570008"/>
              <a:ext cx="433924" cy="288488"/>
            </a:xfrm>
            <a:custGeom>
              <a:avLst/>
              <a:gdLst>
                <a:gd name="T0" fmla="*/ 74 w 77"/>
                <a:gd name="T1" fmla="*/ 51 h 51"/>
                <a:gd name="T2" fmla="*/ 69 w 77"/>
                <a:gd name="T3" fmla="*/ 51 h 51"/>
                <a:gd name="T4" fmla="*/ 68 w 77"/>
                <a:gd name="T5" fmla="*/ 49 h 51"/>
                <a:gd name="T6" fmla="*/ 68 w 77"/>
                <a:gd name="T7" fmla="*/ 51 h 51"/>
                <a:gd name="T8" fmla="*/ 56 w 77"/>
                <a:gd name="T9" fmla="*/ 51 h 51"/>
                <a:gd name="T10" fmla="*/ 55 w 77"/>
                <a:gd name="T11" fmla="*/ 35 h 51"/>
                <a:gd name="T12" fmla="*/ 54 w 77"/>
                <a:gd name="T13" fmla="*/ 51 h 51"/>
                <a:gd name="T14" fmla="*/ 44 w 77"/>
                <a:gd name="T15" fmla="*/ 51 h 51"/>
                <a:gd name="T16" fmla="*/ 43 w 77"/>
                <a:gd name="T17" fmla="*/ 48 h 51"/>
                <a:gd name="T18" fmla="*/ 42 w 77"/>
                <a:gd name="T19" fmla="*/ 51 h 51"/>
                <a:gd name="T20" fmla="*/ 33 w 77"/>
                <a:gd name="T21" fmla="*/ 51 h 51"/>
                <a:gd name="T22" fmla="*/ 31 w 77"/>
                <a:gd name="T23" fmla="*/ 41 h 51"/>
                <a:gd name="T24" fmla="*/ 31 w 77"/>
                <a:gd name="T25" fmla="*/ 51 h 51"/>
                <a:gd name="T26" fmla="*/ 21 w 77"/>
                <a:gd name="T27" fmla="*/ 51 h 51"/>
                <a:gd name="T28" fmla="*/ 20 w 77"/>
                <a:gd name="T29" fmla="*/ 45 h 51"/>
                <a:gd name="T30" fmla="*/ 19 w 77"/>
                <a:gd name="T31" fmla="*/ 51 h 51"/>
                <a:gd name="T32" fmla="*/ 14 w 77"/>
                <a:gd name="T33" fmla="*/ 51 h 51"/>
                <a:gd name="T34" fmla="*/ 13 w 77"/>
                <a:gd name="T35" fmla="*/ 47 h 51"/>
                <a:gd name="T36" fmla="*/ 13 w 77"/>
                <a:gd name="T37" fmla="*/ 51 h 51"/>
                <a:gd name="T38" fmla="*/ 9 w 77"/>
                <a:gd name="T39" fmla="*/ 51 h 51"/>
                <a:gd name="T40" fmla="*/ 74 w 7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51">
                  <a:moveTo>
                    <a:pt x="74" y="51"/>
                  </a:moveTo>
                  <a:cubicBezTo>
                    <a:pt x="69" y="51"/>
                    <a:pt x="69" y="51"/>
                    <a:pt x="69" y="51"/>
                  </a:cubicBezTo>
                  <a:cubicBezTo>
                    <a:pt x="68" y="49"/>
                    <a:pt x="68" y="49"/>
                    <a:pt x="68" y="49"/>
                  </a:cubicBezTo>
                  <a:cubicBezTo>
                    <a:pt x="68" y="51"/>
                    <a:pt x="68" y="51"/>
                    <a:pt x="68" y="51"/>
                  </a:cubicBezTo>
                  <a:cubicBezTo>
                    <a:pt x="56" y="51"/>
                    <a:pt x="56" y="51"/>
                    <a:pt x="56" y="51"/>
                  </a:cubicBezTo>
                  <a:cubicBezTo>
                    <a:pt x="55" y="35"/>
                    <a:pt x="55" y="35"/>
                    <a:pt x="55" y="35"/>
                  </a:cubicBezTo>
                  <a:cubicBezTo>
                    <a:pt x="54" y="51"/>
                    <a:pt x="54" y="51"/>
                    <a:pt x="54" y="51"/>
                  </a:cubicBezTo>
                  <a:cubicBezTo>
                    <a:pt x="44" y="51"/>
                    <a:pt x="44" y="51"/>
                    <a:pt x="44" y="51"/>
                  </a:cubicBezTo>
                  <a:cubicBezTo>
                    <a:pt x="43" y="48"/>
                    <a:pt x="43" y="48"/>
                    <a:pt x="43" y="48"/>
                  </a:cubicBezTo>
                  <a:cubicBezTo>
                    <a:pt x="42" y="51"/>
                    <a:pt x="42" y="51"/>
                    <a:pt x="42" y="51"/>
                  </a:cubicBezTo>
                  <a:cubicBezTo>
                    <a:pt x="33" y="51"/>
                    <a:pt x="33" y="51"/>
                    <a:pt x="33" y="51"/>
                  </a:cubicBezTo>
                  <a:cubicBezTo>
                    <a:pt x="31" y="41"/>
                    <a:pt x="31" y="41"/>
                    <a:pt x="31" y="41"/>
                  </a:cubicBezTo>
                  <a:cubicBezTo>
                    <a:pt x="31" y="51"/>
                    <a:pt x="31" y="51"/>
                    <a:pt x="31" y="51"/>
                  </a:cubicBezTo>
                  <a:cubicBezTo>
                    <a:pt x="21" y="51"/>
                    <a:pt x="21" y="51"/>
                    <a:pt x="21" y="51"/>
                  </a:cubicBezTo>
                  <a:cubicBezTo>
                    <a:pt x="20" y="45"/>
                    <a:pt x="20" y="45"/>
                    <a:pt x="20" y="45"/>
                  </a:cubicBezTo>
                  <a:cubicBezTo>
                    <a:pt x="19" y="51"/>
                    <a:pt x="19" y="51"/>
                    <a:pt x="19" y="51"/>
                  </a:cubicBezTo>
                  <a:cubicBezTo>
                    <a:pt x="14" y="51"/>
                    <a:pt x="14" y="51"/>
                    <a:pt x="14" y="51"/>
                  </a:cubicBezTo>
                  <a:cubicBezTo>
                    <a:pt x="13" y="47"/>
                    <a:pt x="13" y="47"/>
                    <a:pt x="13" y="47"/>
                  </a:cubicBezTo>
                  <a:cubicBezTo>
                    <a:pt x="13" y="51"/>
                    <a:pt x="13" y="51"/>
                    <a:pt x="13" y="51"/>
                  </a:cubicBezTo>
                  <a:cubicBezTo>
                    <a:pt x="9" y="51"/>
                    <a:pt x="9" y="51"/>
                    <a:pt x="9" y="51"/>
                  </a:cubicBezTo>
                  <a:cubicBezTo>
                    <a:pt x="0" y="3"/>
                    <a:pt x="77" y="0"/>
                    <a:pt x="7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文本框 30"/>
          <p:cNvSpPr txBox="1"/>
          <p:nvPr/>
        </p:nvSpPr>
        <p:spPr>
          <a:xfrm>
            <a:off x="1758081" y="2151949"/>
            <a:ext cx="920211" cy="369332"/>
          </a:xfrm>
          <a:prstGeom prst="rect">
            <a:avLst/>
          </a:prstGeom>
          <a:noFill/>
        </p:spPr>
        <p:txBody>
          <a:bodyPr wrap="square" rtlCol="0">
            <a:spAutoFit/>
          </a:bodyPr>
          <a:lstStyle/>
          <a:p>
            <a:r>
              <a:rPr lang="zh-CN" altLang="en-US" b="1" dirty="0" smtClean="0"/>
              <a:t>消费者</a:t>
            </a:r>
            <a:endParaRPr lang="zh-CN" altLang="en-US" b="1" dirty="0"/>
          </a:p>
        </p:txBody>
      </p:sp>
      <p:sp>
        <p:nvSpPr>
          <p:cNvPr id="32" name="文本框 31"/>
          <p:cNvSpPr txBox="1"/>
          <p:nvPr/>
        </p:nvSpPr>
        <p:spPr>
          <a:xfrm>
            <a:off x="9722539" y="2151949"/>
            <a:ext cx="744351" cy="369332"/>
          </a:xfrm>
          <a:prstGeom prst="rect">
            <a:avLst/>
          </a:prstGeom>
          <a:noFill/>
        </p:spPr>
        <p:txBody>
          <a:bodyPr wrap="square" rtlCol="0">
            <a:spAutoFit/>
          </a:bodyPr>
          <a:lstStyle/>
          <a:p>
            <a:r>
              <a:rPr lang="zh-CN" altLang="en-US" b="1" dirty="0"/>
              <a:t>商家</a:t>
            </a:r>
          </a:p>
        </p:txBody>
      </p:sp>
      <p:grpSp>
        <p:nvGrpSpPr>
          <p:cNvPr id="36" name="组合 35"/>
          <p:cNvGrpSpPr/>
          <p:nvPr/>
        </p:nvGrpSpPr>
        <p:grpSpPr>
          <a:xfrm>
            <a:off x="3636815" y="1004530"/>
            <a:ext cx="4825676" cy="1951111"/>
            <a:chOff x="196850" y="2146300"/>
            <a:chExt cx="5975350" cy="4502489"/>
          </a:xfrm>
        </p:grpSpPr>
        <p:pic>
          <p:nvPicPr>
            <p:cNvPr id="37"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146300"/>
              <a:ext cx="5975350" cy="4502489"/>
            </a:xfrm>
            <a:prstGeom prst="rect">
              <a:avLst/>
            </a:prstGeom>
            <a:noFill/>
            <a:ln>
              <a:noFill/>
            </a:ln>
            <a:extLst/>
          </p:spPr>
        </p:pic>
        <p:sp>
          <p:nvSpPr>
            <p:cNvPr id="38" name="矩形 37"/>
            <p:cNvSpPr/>
            <p:nvPr/>
          </p:nvSpPr>
          <p:spPr>
            <a:xfrm>
              <a:off x="196850" y="2336799"/>
              <a:ext cx="1574800" cy="2841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96850" y="3517327"/>
              <a:ext cx="3282950" cy="1783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96850" y="6159880"/>
              <a:ext cx="3282950" cy="317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96850" y="5066727"/>
              <a:ext cx="1574800" cy="3053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1361024" y="1448096"/>
            <a:ext cx="2210938" cy="58477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派件员服务态度很恶劣，气死宝宝了！</a:t>
            </a:r>
            <a:endParaRPr lang="zh-CN" altLang="en-US" sz="1600"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248617" y="59493"/>
            <a:ext cx="5888510" cy="446366"/>
            <a:chOff x="3273347" y="5691967"/>
            <a:chExt cx="5888510" cy="446366"/>
          </a:xfrm>
        </p:grpSpPr>
        <p:sp>
          <p:nvSpPr>
            <p:cNvPr id="44" name="任意多边形 43"/>
            <p:cNvSpPr/>
            <p:nvPr/>
          </p:nvSpPr>
          <p:spPr>
            <a:xfrm>
              <a:off x="3273347"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货物类</a:t>
              </a:r>
              <a:endParaRPr lang="zh-CN" altLang="en-US" sz="2500" kern="1200" dirty="0"/>
            </a:p>
          </p:txBody>
        </p:sp>
        <p:sp>
          <p:nvSpPr>
            <p:cNvPr id="45" name="任意多边形 44"/>
            <p:cNvSpPr/>
            <p:nvPr/>
          </p:nvSpPr>
          <p:spPr>
            <a:xfrm>
              <a:off x="5166083"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bg1">
                <a:lumMod val="85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时效类</a:t>
              </a:r>
              <a:endParaRPr lang="zh-CN" altLang="en-US" sz="2500" kern="1200" dirty="0"/>
            </a:p>
          </p:txBody>
        </p:sp>
        <p:sp>
          <p:nvSpPr>
            <p:cNvPr id="46" name="任意多边形 45"/>
            <p:cNvSpPr/>
            <p:nvPr/>
          </p:nvSpPr>
          <p:spPr>
            <a:xfrm>
              <a:off x="7058818" y="5691967"/>
              <a:ext cx="2103039" cy="446366"/>
            </a:xfrm>
            <a:custGeom>
              <a:avLst/>
              <a:gdLst>
                <a:gd name="connsiteX0" fmla="*/ 0 w 2103039"/>
                <a:gd name="connsiteY0" fmla="*/ 0 h 446366"/>
                <a:gd name="connsiteX1" fmla="*/ 1879856 w 2103039"/>
                <a:gd name="connsiteY1" fmla="*/ 0 h 446366"/>
                <a:gd name="connsiteX2" fmla="*/ 2103039 w 2103039"/>
                <a:gd name="connsiteY2" fmla="*/ 223183 h 446366"/>
                <a:gd name="connsiteX3" fmla="*/ 1879856 w 2103039"/>
                <a:gd name="connsiteY3" fmla="*/ 446366 h 446366"/>
                <a:gd name="connsiteX4" fmla="*/ 0 w 2103039"/>
                <a:gd name="connsiteY4" fmla="*/ 446366 h 446366"/>
                <a:gd name="connsiteX5" fmla="*/ 223183 w 2103039"/>
                <a:gd name="connsiteY5" fmla="*/ 223183 h 446366"/>
                <a:gd name="connsiteX6" fmla="*/ 0 w 2103039"/>
                <a:gd name="connsiteY6" fmla="*/ 0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39" h="446366">
                  <a:moveTo>
                    <a:pt x="0" y="0"/>
                  </a:moveTo>
                  <a:lnTo>
                    <a:pt x="1879856" y="0"/>
                  </a:lnTo>
                  <a:lnTo>
                    <a:pt x="2103039" y="223183"/>
                  </a:lnTo>
                  <a:lnTo>
                    <a:pt x="1879856" y="446366"/>
                  </a:lnTo>
                  <a:lnTo>
                    <a:pt x="0" y="446366"/>
                  </a:lnTo>
                  <a:lnTo>
                    <a:pt x="223183" y="22318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3196" tIns="33338" rIns="256521" bIns="33338" numCol="1" spcCol="1270" anchor="ctr" anchorCtr="0">
              <a:noAutofit/>
            </a:bodyPr>
            <a:lstStyle/>
            <a:p>
              <a:pPr lvl="0" algn="ctr" defTabSz="1111250">
                <a:lnSpc>
                  <a:spcPct val="90000"/>
                </a:lnSpc>
                <a:spcBef>
                  <a:spcPct val="0"/>
                </a:spcBef>
                <a:spcAft>
                  <a:spcPct val="35000"/>
                </a:spcAft>
              </a:pPr>
              <a:r>
                <a:rPr lang="zh-CN" altLang="en-US" sz="2500" kern="1200" dirty="0" smtClean="0"/>
                <a:t>服务类</a:t>
              </a:r>
              <a:endParaRPr lang="zh-CN" altLang="en-US" sz="2500" kern="1200" dirty="0"/>
            </a:p>
          </p:txBody>
        </p:sp>
      </p:grpSp>
      <p:graphicFrame>
        <p:nvGraphicFramePr>
          <p:cNvPr id="34" name="表格 33"/>
          <p:cNvGraphicFramePr>
            <a:graphicFrameLocks noGrp="1"/>
          </p:cNvGraphicFramePr>
          <p:nvPr>
            <p:extLst>
              <p:ext uri="{D42A27DB-BD31-4B8C-83A1-F6EECF244321}">
                <p14:modId xmlns:p14="http://schemas.microsoft.com/office/powerpoint/2010/main" val="3336522207"/>
              </p:ext>
            </p:extLst>
          </p:nvPr>
        </p:nvGraphicFramePr>
        <p:xfrm>
          <a:off x="576314" y="3710202"/>
          <a:ext cx="11180617" cy="2998198"/>
        </p:xfrm>
        <a:graphic>
          <a:graphicData uri="http://schemas.openxmlformats.org/drawingml/2006/table">
            <a:tbl>
              <a:tblPr/>
              <a:tblGrid>
                <a:gridCol w="757142"/>
                <a:gridCol w="905403"/>
                <a:gridCol w="3934691"/>
                <a:gridCol w="938601"/>
                <a:gridCol w="4644780"/>
              </a:tblGrid>
              <a:tr h="603752">
                <a:tc>
                  <a:txBody>
                    <a:bodyPr/>
                    <a:lstStyle/>
                    <a:p>
                      <a:pPr algn="ctr"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投诉类型（一级）</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投诉类型（二级）</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场景（投诉原因）</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投诉举证</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赔付标准</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394446">
                <a:tc>
                  <a:txBody>
                    <a:bodyPr/>
                    <a:lstStyle/>
                    <a:p>
                      <a:pPr algn="ctr" fontAlgn="ct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服务</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类</a:t>
                      </a:r>
                      <a:b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服务态度</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l"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菜鸟在服务过程中出现的未按标准服务、服务态度差或额外收费等情形，包括但不限于</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 </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送货前未与消费者联系导致消费者投诉</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 </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未妥投，且未经同意直接将货物返回卖家仓库，导致订单取消、退款或投诉；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3</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语言生硬对消费者询问不予理睬；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4</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服务态度恶劣，出言不逊；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5</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辱骂殴打消费者；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6</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 </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未按照约定收取费用，或额外增加服务费用等；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7</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被消费者投诉的其他不文明行为。 </a:t>
                      </a:r>
                      <a:b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提供存在服务态度问题证明</a:t>
                      </a: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c>
                  <a:txBody>
                    <a:bodyPr/>
                    <a:lstStyle/>
                    <a:p>
                      <a:pPr marL="342900" indent="-342900" algn="l" fontAlgn="ctr">
                        <a:buAutoNum type="arabicPeriod"/>
                      </a:pP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菜</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鸟因违反“服务态度”第</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4</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6</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7</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种情形</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而受到消费者投诉，且投诉成立的，菜鸟需向卖家赔付</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单违约金； </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indent="0" algn="l" fontAlgn="ctr">
                        <a:buNone/>
                      </a:pP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 </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菜鸟因违反“服务态度”第</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种情形而受到消费者投诉，且投诉成立的，菜鸟需向卖家赔付</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500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单违约金</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marL="0" indent="0" algn="l" fontAlgn="ctr">
                        <a:buNone/>
                      </a:pP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3</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如因菜鸟违反“服务态度”中第</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种情形而导致消费者退款的，菜鸟还需向卖家赔付相应物流费用。 </a:t>
                      </a:r>
                      <a:b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b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350" marR="7350" marT="7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F"/>
                    </a:solidFill>
                  </a:tcPr>
                </a:tc>
              </a:tr>
            </a:tbl>
          </a:graphicData>
        </a:graphic>
      </p:graphicFrame>
      <p:sp>
        <p:nvSpPr>
          <p:cNvPr id="47" name="标题 1"/>
          <p:cNvSpPr txBox="1">
            <a:spLocks/>
          </p:cNvSpPr>
          <p:nvPr/>
        </p:nvSpPr>
        <p:spPr>
          <a:xfrm>
            <a:off x="90021" y="3202820"/>
            <a:ext cx="1722876" cy="4286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a:lstStyle>
          <a:p>
            <a:pPr marL="342900" indent="-342900" algn="l">
              <a:buFont typeface="Wingdings" panose="05000000000000000000" pitchFamily="2" charset="2"/>
              <a:buChar char="Ø"/>
            </a:pPr>
            <a:r>
              <a:rPr lang="zh-CN" altLang="en-US" sz="2000" b="1" dirty="0" smtClean="0">
                <a:solidFill>
                  <a:schemeClr val="tx1"/>
                </a:solidFill>
                <a:latin typeface="微软雅黑" panose="020B0503020204020204" pitchFamily="34" charset="-122"/>
                <a:ea typeface="微软雅黑" panose="020B0503020204020204" pitchFamily="34" charset="-122"/>
              </a:rPr>
              <a:t>举证参考</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463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箭头指左菜单"/>
          <p:cNvSpPr/>
          <p:nvPr/>
        </p:nvSpPr>
        <p:spPr>
          <a:xfrm>
            <a:off x="-1" y="796206"/>
            <a:ext cx="1906074" cy="83329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03</a:t>
            </a:r>
            <a:r>
              <a:rPr lang="zh-CN" altLang="en-US" sz="1600" b="1" dirty="0" smtClean="0">
                <a:latin typeface="微软雅黑" panose="020B0503020204020204" pitchFamily="34" charset="-122"/>
                <a:ea typeface="微软雅黑" panose="020B0503020204020204" pitchFamily="34" charset="-122"/>
              </a:rPr>
              <a:t>投诉流程</a:t>
            </a:r>
            <a:endParaRPr lang="en-US" sz="1600"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591635" y="2326327"/>
            <a:ext cx="9080398" cy="3862421"/>
            <a:chOff x="432001" y="1797001"/>
            <a:chExt cx="11282493" cy="4149155"/>
          </a:xfrm>
        </p:grpSpPr>
        <p:sp>
          <p:nvSpPr>
            <p:cNvPr id="4" name="圆角矩形 3"/>
            <p:cNvSpPr/>
            <p:nvPr/>
          </p:nvSpPr>
          <p:spPr>
            <a:xfrm>
              <a:off x="432001" y="2427551"/>
              <a:ext cx="1523228" cy="768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 name="TextBox 12"/>
            <p:cNvSpPr txBox="1"/>
            <p:nvPr/>
          </p:nvSpPr>
          <p:spPr>
            <a:xfrm>
              <a:off x="1211486" y="2579623"/>
              <a:ext cx="739337" cy="443038"/>
            </a:xfrm>
            <a:prstGeom prst="rect">
              <a:avLst/>
            </a:prstGeom>
            <a:noFill/>
          </p:spPr>
          <p:txBody>
            <a:bodyPr wrap="non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商家</a:t>
              </a:r>
            </a:p>
          </p:txBody>
        </p:sp>
        <p:sp>
          <p:nvSpPr>
            <p:cNvPr id="6" name="圆角矩形 5"/>
            <p:cNvSpPr/>
            <p:nvPr/>
          </p:nvSpPr>
          <p:spPr>
            <a:xfrm>
              <a:off x="2948585" y="2427551"/>
              <a:ext cx="1388860" cy="768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7" name="TextBox 16"/>
            <p:cNvSpPr txBox="1"/>
            <p:nvPr/>
          </p:nvSpPr>
          <p:spPr>
            <a:xfrm>
              <a:off x="3724467" y="2590619"/>
              <a:ext cx="556096" cy="443038"/>
            </a:xfrm>
            <a:prstGeom prst="rect">
              <a:avLst/>
            </a:prstGeom>
            <a:noFill/>
          </p:spPr>
          <p:txBody>
            <a:bodyPr wrap="none" rtlCol="0">
              <a:spAutoFit/>
            </a:bodyPr>
            <a:lstStyle/>
            <a:p>
              <a:pPr>
                <a:lnSpc>
                  <a:spcPct val="130000"/>
                </a:lnSpc>
              </a:pPr>
              <a:r>
                <a:rPr lang="en-US" altLang="zh-CN" sz="1600" dirty="0">
                  <a:latin typeface="微软雅黑" panose="020B0503020204020204" pitchFamily="34" charset="-122"/>
                  <a:ea typeface="微软雅黑" panose="020B0503020204020204" pitchFamily="34" charset="-122"/>
                </a:rPr>
                <a:t>CP</a:t>
              </a:r>
              <a:endParaRPr lang="zh-CN" altLang="en-US" sz="1600" dirty="0">
                <a:latin typeface="微软雅黑" panose="020B0503020204020204" pitchFamily="34" charset="-122"/>
                <a:ea typeface="微软雅黑" panose="020B0503020204020204" pitchFamily="34" charset="-122"/>
              </a:endParaRPr>
            </a:p>
          </p:txBody>
        </p:sp>
        <p:pic>
          <p:nvPicPr>
            <p:cNvPr id="8" name="Picture 2" descr="D:\保留\工作\菜鸟\0.小二工作台\商家.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7661" y="2523551"/>
              <a:ext cx="623824" cy="623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保留\工作\菜鸟\0.小二工作台\合作.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78834" y="2451512"/>
              <a:ext cx="713167" cy="709619"/>
            </a:xfrm>
            <a:prstGeom prst="rect">
              <a:avLst/>
            </a:prstGeom>
            <a:noFill/>
            <a:extLst>
              <a:ext uri="{909E8E84-426E-40DD-AFC4-6F175D3DCCD1}">
                <a14:hiddenFill xmlns:a14="http://schemas.microsoft.com/office/drawing/2010/main">
                  <a:solidFill>
                    <a:srgbClr val="FFFFFF"/>
                  </a:solidFill>
                </a14:hiddenFill>
              </a:ext>
            </a:extLst>
          </p:spPr>
        </p:pic>
        <p:sp>
          <p:nvSpPr>
            <p:cNvPr id="10" name="MH_Other_1"/>
            <p:cNvSpPr>
              <a:spLocks noChangeShapeType="1"/>
            </p:cNvSpPr>
            <p:nvPr>
              <p:custDataLst>
                <p:tags r:id="rId5"/>
              </p:custDataLst>
            </p:nvPr>
          </p:nvSpPr>
          <p:spPr bwMode="auto">
            <a:xfrm>
              <a:off x="4521714" y="4830132"/>
              <a:ext cx="1182778" cy="237437"/>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Autofit/>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1" name="MH_SubTitle_1"/>
            <p:cNvSpPr>
              <a:spLocks noChangeArrowheads="1"/>
            </p:cNvSpPr>
            <p:nvPr>
              <p:custDataLst>
                <p:tags r:id="rId6"/>
              </p:custDataLst>
            </p:nvPr>
          </p:nvSpPr>
          <p:spPr bwMode="gray">
            <a:xfrm>
              <a:off x="5704491" y="4708629"/>
              <a:ext cx="1351509" cy="646112"/>
            </a:xfrm>
            <a:prstGeom prst="roundRect">
              <a:avLst>
                <a:gd name="adj" fmla="val 50000"/>
              </a:avLst>
            </a:prstGeom>
            <a:solidFill>
              <a:srgbClr val="FF6F5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600" dirty="0">
                  <a:solidFill>
                    <a:srgbClr val="FFFFFF"/>
                  </a:solidFill>
                  <a:latin typeface="微软雅黑" panose="020B0503020204020204" pitchFamily="34" charset="-122"/>
                  <a:ea typeface="微软雅黑" panose="020B0503020204020204" pitchFamily="34" charset="-122"/>
                </a:rPr>
                <a:t>成立</a:t>
              </a:r>
              <a:endParaRPr kumimoji="1"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12" name="MH_SubTitle_2"/>
            <p:cNvSpPr>
              <a:spLocks noChangeArrowheads="1"/>
            </p:cNvSpPr>
            <p:nvPr>
              <p:custDataLst>
                <p:tags r:id="rId7"/>
              </p:custDataLst>
            </p:nvPr>
          </p:nvSpPr>
          <p:spPr bwMode="gray">
            <a:xfrm>
              <a:off x="5658192" y="3794572"/>
              <a:ext cx="1397809" cy="646112"/>
            </a:xfrm>
            <a:prstGeom prst="roundRect">
              <a:avLst>
                <a:gd name="adj" fmla="val 50000"/>
              </a:avLst>
            </a:prstGeom>
            <a:solidFill>
              <a:srgbClr val="63C7EA"/>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600" dirty="0">
                  <a:solidFill>
                    <a:srgbClr val="FFFFFF"/>
                  </a:solidFill>
                  <a:latin typeface="微软雅黑" panose="020B0503020204020204" pitchFamily="34" charset="-122"/>
                  <a:ea typeface="微软雅黑" panose="020B0503020204020204" pitchFamily="34" charset="-122"/>
                </a:rPr>
                <a:t>不成立</a:t>
              </a:r>
              <a:endParaRPr kumimoji="1"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13" name="MH_Other_4"/>
            <p:cNvSpPr>
              <a:spLocks noChangeArrowheads="1"/>
            </p:cNvSpPr>
            <p:nvPr>
              <p:custDataLst>
                <p:tags r:id="rId8"/>
              </p:custDataLst>
            </p:nvPr>
          </p:nvSpPr>
          <p:spPr bwMode="gray">
            <a:xfrm>
              <a:off x="2948585" y="4162394"/>
              <a:ext cx="1291504" cy="885599"/>
            </a:xfrm>
            <a:prstGeom prst="ellipse">
              <a:avLst/>
            </a:prstGeom>
            <a:solidFill>
              <a:srgbClr val="DFF1E8"/>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kumimoji="1" lang="zh-TW" altLang="en-US" sz="1600">
                <a:solidFill>
                  <a:srgbClr val="FFFFFF"/>
                </a:solidFill>
                <a:latin typeface="微软雅黑" panose="020B0503020204020204" pitchFamily="34" charset="-122"/>
                <a:ea typeface="微软雅黑" panose="020B0503020204020204" pitchFamily="34" charset="-122"/>
              </a:endParaRPr>
            </a:p>
          </p:txBody>
        </p:sp>
        <p:sp>
          <p:nvSpPr>
            <p:cNvPr id="14" name="MH_Title_1"/>
            <p:cNvSpPr/>
            <p:nvPr>
              <p:custDataLst>
                <p:tags r:id="rId9"/>
              </p:custDataLst>
            </p:nvPr>
          </p:nvSpPr>
          <p:spPr>
            <a:xfrm>
              <a:off x="3059828" y="4302957"/>
              <a:ext cx="1090961" cy="604475"/>
            </a:xfrm>
            <a:prstGeom prst="ellipse">
              <a:avLst/>
            </a:prstGeom>
            <a:solidFill>
              <a:srgbClr val="63B9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判责</a:t>
              </a:r>
              <a:endParaRPr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15" name="MH_Other_2"/>
            <p:cNvSpPr/>
            <p:nvPr>
              <p:custDataLst>
                <p:tags r:id="rId10"/>
              </p:custDataLst>
            </p:nvPr>
          </p:nvSpPr>
          <p:spPr>
            <a:xfrm>
              <a:off x="5424001" y="2252850"/>
              <a:ext cx="1589457" cy="1165225"/>
            </a:xfrm>
            <a:prstGeom prst="ellipse">
              <a:avLst/>
            </a:prstGeom>
            <a:solidFill>
              <a:srgbClr val="FFFFFF"/>
            </a:solidFill>
            <a:ln>
              <a:solidFill>
                <a:srgbClr val="B2B2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16" name="MH_Title_1"/>
            <p:cNvSpPr/>
            <p:nvPr>
              <p:custDataLst>
                <p:tags r:id="rId11"/>
              </p:custDataLst>
            </p:nvPr>
          </p:nvSpPr>
          <p:spPr>
            <a:xfrm>
              <a:off x="5591931" y="2359002"/>
              <a:ext cx="1272069" cy="93254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小二</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0168210" y="4734223"/>
              <a:ext cx="1546284" cy="701247"/>
            </a:xfrm>
            <a:prstGeom prst="roundRect">
              <a:avLst/>
            </a:prstGeom>
            <a:noFill/>
            <a:ln w="28575">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赔付</a:t>
              </a:r>
            </a:p>
          </p:txBody>
        </p:sp>
        <p:sp>
          <p:nvSpPr>
            <p:cNvPr id="18" name="下箭头 17"/>
            <p:cNvSpPr/>
            <p:nvPr/>
          </p:nvSpPr>
          <p:spPr>
            <a:xfrm>
              <a:off x="10821648" y="3741131"/>
              <a:ext cx="266352" cy="9930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9" name="右箭头 18"/>
            <p:cNvSpPr/>
            <p:nvPr/>
          </p:nvSpPr>
          <p:spPr>
            <a:xfrm>
              <a:off x="1968001" y="2715552"/>
              <a:ext cx="1011748" cy="21682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0" name="右箭头 19"/>
            <p:cNvSpPr/>
            <p:nvPr/>
          </p:nvSpPr>
          <p:spPr>
            <a:xfrm>
              <a:off x="4356205" y="2715552"/>
              <a:ext cx="1056000" cy="21682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1" name="KSO_Shape"/>
            <p:cNvSpPr/>
            <p:nvPr/>
          </p:nvSpPr>
          <p:spPr bwMode="auto">
            <a:xfrm>
              <a:off x="3068618" y="1939644"/>
              <a:ext cx="406000" cy="326233"/>
            </a:xfrm>
            <a:custGeom>
              <a:avLst/>
              <a:gdLst>
                <a:gd name="T0" fmla="*/ 932010 w 1608138"/>
                <a:gd name="T1" fmla="*/ 152701 h 1608138"/>
                <a:gd name="T2" fmla="*/ 752676 w 1608138"/>
                <a:gd name="T3" fmla="*/ 177524 h 1608138"/>
                <a:gd name="T4" fmla="*/ 588757 w 1608138"/>
                <a:gd name="T5" fmla="*/ 239958 h 1608138"/>
                <a:gd name="T6" fmla="*/ 444012 w 1608138"/>
                <a:gd name="T7" fmla="*/ 335491 h 1608138"/>
                <a:gd name="T8" fmla="*/ 323704 w 1608138"/>
                <a:gd name="T9" fmla="*/ 458855 h 1608138"/>
                <a:gd name="T10" fmla="*/ 231968 w 1608138"/>
                <a:gd name="T11" fmla="*/ 605538 h 1608138"/>
                <a:gd name="T12" fmla="*/ 173319 w 1608138"/>
                <a:gd name="T13" fmla="*/ 771779 h 1608138"/>
                <a:gd name="T14" fmla="*/ 153016 w 1608138"/>
                <a:gd name="T15" fmla="*/ 952688 h 1608138"/>
                <a:gd name="T16" fmla="*/ 173319 w 1608138"/>
                <a:gd name="T17" fmla="*/ 1132846 h 1608138"/>
                <a:gd name="T18" fmla="*/ 231968 w 1608138"/>
                <a:gd name="T19" fmla="*/ 1299087 h 1608138"/>
                <a:gd name="T20" fmla="*/ 323704 w 1608138"/>
                <a:gd name="T21" fmla="*/ 1446145 h 1608138"/>
                <a:gd name="T22" fmla="*/ 444012 w 1608138"/>
                <a:gd name="T23" fmla="*/ 1569509 h 1608138"/>
                <a:gd name="T24" fmla="*/ 588757 w 1608138"/>
                <a:gd name="T25" fmla="*/ 1664666 h 1608138"/>
                <a:gd name="T26" fmla="*/ 752676 w 1608138"/>
                <a:gd name="T27" fmla="*/ 1727100 h 1608138"/>
                <a:gd name="T28" fmla="*/ 932010 w 1608138"/>
                <a:gd name="T29" fmla="*/ 1751924 h 1608138"/>
                <a:gd name="T30" fmla="*/ 1113600 w 1608138"/>
                <a:gd name="T31" fmla="*/ 1736127 h 1608138"/>
                <a:gd name="T32" fmla="*/ 1281655 w 1608138"/>
                <a:gd name="T33" fmla="*/ 1681590 h 1608138"/>
                <a:gd name="T34" fmla="*/ 1431288 w 1608138"/>
                <a:gd name="T35" fmla="*/ 1593205 h 1608138"/>
                <a:gd name="T36" fmla="*/ 1557235 w 1608138"/>
                <a:gd name="T37" fmla="*/ 1475859 h 1608138"/>
                <a:gd name="T38" fmla="*/ 1655361 w 1608138"/>
                <a:gd name="T39" fmla="*/ 1333312 h 1608138"/>
                <a:gd name="T40" fmla="*/ 1721907 w 1608138"/>
                <a:gd name="T41" fmla="*/ 1171209 h 1608138"/>
                <a:gd name="T42" fmla="*/ 1751232 w 1608138"/>
                <a:gd name="T43" fmla="*/ 993684 h 1608138"/>
                <a:gd name="T44" fmla="*/ 1739577 w 1608138"/>
                <a:gd name="T45" fmla="*/ 810894 h 1608138"/>
                <a:gd name="T46" fmla="*/ 1689198 w 1608138"/>
                <a:gd name="T47" fmla="*/ 641269 h 1608138"/>
                <a:gd name="T48" fmla="*/ 1604607 w 1608138"/>
                <a:gd name="T49" fmla="*/ 489320 h 1608138"/>
                <a:gd name="T50" fmla="*/ 1490314 w 1608138"/>
                <a:gd name="T51" fmla="*/ 360314 h 1608138"/>
                <a:gd name="T52" fmla="*/ 1350456 w 1608138"/>
                <a:gd name="T53" fmla="*/ 258764 h 1608138"/>
                <a:gd name="T54" fmla="*/ 1190297 w 1608138"/>
                <a:gd name="T55" fmla="*/ 188807 h 1608138"/>
                <a:gd name="T56" fmla="*/ 1013970 w 1608138"/>
                <a:gd name="T57" fmla="*/ 154958 h 1608138"/>
                <a:gd name="T58" fmla="*/ 1026001 w 1608138"/>
                <a:gd name="T59" fmla="*/ 2632 h 1608138"/>
                <a:gd name="T60" fmla="*/ 1235788 w 1608138"/>
                <a:gd name="T61" fmla="*/ 42877 h 1608138"/>
                <a:gd name="T62" fmla="*/ 1426776 w 1608138"/>
                <a:gd name="T63" fmla="*/ 125996 h 1608138"/>
                <a:gd name="T64" fmla="*/ 1592576 w 1608138"/>
                <a:gd name="T65" fmla="*/ 247104 h 1608138"/>
                <a:gd name="T66" fmla="*/ 1729050 w 1608138"/>
                <a:gd name="T67" fmla="*/ 400934 h 1608138"/>
                <a:gd name="T68" fmla="*/ 1830184 w 1608138"/>
                <a:gd name="T69" fmla="*/ 581467 h 1608138"/>
                <a:gd name="T70" fmla="*/ 1890338 w 1608138"/>
                <a:gd name="T71" fmla="*/ 783814 h 1608138"/>
                <a:gd name="T72" fmla="*/ 1903497 w 1608138"/>
                <a:gd name="T73" fmla="*/ 1001583 h 1608138"/>
                <a:gd name="T74" fmla="*/ 1868908 w 1608138"/>
                <a:gd name="T75" fmla="*/ 1213333 h 1608138"/>
                <a:gd name="T76" fmla="*/ 1789956 w 1608138"/>
                <a:gd name="T77" fmla="*/ 1406654 h 1608138"/>
                <a:gd name="T78" fmla="*/ 1672279 w 1608138"/>
                <a:gd name="T79" fmla="*/ 1575904 h 1608138"/>
                <a:gd name="T80" fmla="*/ 1522271 w 1608138"/>
                <a:gd name="T81" fmla="*/ 1715440 h 1608138"/>
                <a:gd name="T82" fmla="*/ 1344440 w 1608138"/>
                <a:gd name="T83" fmla="*/ 1820751 h 1608138"/>
                <a:gd name="T84" fmla="*/ 1144429 w 1608138"/>
                <a:gd name="T85" fmla="*/ 1885819 h 1608138"/>
                <a:gd name="T86" fmla="*/ 927875 w 1608138"/>
                <a:gd name="T87" fmla="*/ 1905000 h 1608138"/>
                <a:gd name="T88" fmla="*/ 714703 w 1608138"/>
                <a:gd name="T89" fmla="*/ 1874911 h 1608138"/>
                <a:gd name="T90" fmla="*/ 518827 w 1608138"/>
                <a:gd name="T91" fmla="*/ 1800818 h 1608138"/>
                <a:gd name="T92" fmla="*/ 347013 w 1608138"/>
                <a:gd name="T93" fmla="*/ 1687608 h 1608138"/>
                <a:gd name="T94" fmla="*/ 203771 w 1608138"/>
                <a:gd name="T95" fmla="*/ 1540550 h 1608138"/>
                <a:gd name="T96" fmla="*/ 93991 w 1608138"/>
                <a:gd name="T97" fmla="*/ 1365658 h 1608138"/>
                <a:gd name="T98" fmla="*/ 24814 w 1608138"/>
                <a:gd name="T99" fmla="*/ 1167824 h 1608138"/>
                <a:gd name="T100" fmla="*/ 0 w 1608138"/>
                <a:gd name="T101" fmla="*/ 952688 h 1608138"/>
                <a:gd name="T102" fmla="*/ 24814 w 1608138"/>
                <a:gd name="T103" fmla="*/ 737553 h 1608138"/>
                <a:gd name="T104" fmla="*/ 93991 w 1608138"/>
                <a:gd name="T105" fmla="*/ 539342 h 1608138"/>
                <a:gd name="T106" fmla="*/ 203771 w 1608138"/>
                <a:gd name="T107" fmla="*/ 364452 h 1608138"/>
                <a:gd name="T108" fmla="*/ 347013 w 1608138"/>
                <a:gd name="T109" fmla="*/ 217392 h 1608138"/>
                <a:gd name="T110" fmla="*/ 518827 w 1608138"/>
                <a:gd name="T111" fmla="*/ 104182 h 1608138"/>
                <a:gd name="T112" fmla="*/ 714703 w 1608138"/>
                <a:gd name="T113" fmla="*/ 29712 h 1608138"/>
                <a:gd name="T114" fmla="*/ 927875 w 1608138"/>
                <a:gd name="T115" fmla="*/ 0 h 1608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8138" h="1608138">
                  <a:moveTo>
                    <a:pt x="732416" y="260350"/>
                  </a:moveTo>
                  <a:lnTo>
                    <a:pt x="817655" y="260350"/>
                  </a:lnTo>
                  <a:lnTo>
                    <a:pt x="846490" y="801651"/>
                  </a:lnTo>
                  <a:lnTo>
                    <a:pt x="1185863" y="1165586"/>
                  </a:lnTo>
                  <a:lnTo>
                    <a:pt x="1120904" y="1231900"/>
                  </a:lnTo>
                  <a:lnTo>
                    <a:pt x="710868" y="866696"/>
                  </a:lnTo>
                  <a:lnTo>
                    <a:pt x="703263" y="809266"/>
                  </a:lnTo>
                  <a:lnTo>
                    <a:pt x="732416" y="260350"/>
                  </a:lnTo>
                  <a:close/>
                  <a:moveTo>
                    <a:pt x="786772" y="128905"/>
                  </a:moveTo>
                  <a:lnTo>
                    <a:pt x="769634" y="129857"/>
                  </a:lnTo>
                  <a:lnTo>
                    <a:pt x="752178" y="130810"/>
                  </a:lnTo>
                  <a:lnTo>
                    <a:pt x="735040" y="132397"/>
                  </a:lnTo>
                  <a:lnTo>
                    <a:pt x="717902" y="134302"/>
                  </a:lnTo>
                  <a:lnTo>
                    <a:pt x="701398" y="136842"/>
                  </a:lnTo>
                  <a:lnTo>
                    <a:pt x="684577" y="139382"/>
                  </a:lnTo>
                  <a:lnTo>
                    <a:pt x="668074" y="142557"/>
                  </a:lnTo>
                  <a:lnTo>
                    <a:pt x="651888" y="146367"/>
                  </a:lnTo>
                  <a:lnTo>
                    <a:pt x="635384" y="149860"/>
                  </a:lnTo>
                  <a:lnTo>
                    <a:pt x="619515" y="154622"/>
                  </a:lnTo>
                  <a:lnTo>
                    <a:pt x="603329" y="159385"/>
                  </a:lnTo>
                  <a:lnTo>
                    <a:pt x="587461" y="164147"/>
                  </a:lnTo>
                  <a:lnTo>
                    <a:pt x="572227" y="169862"/>
                  </a:lnTo>
                  <a:lnTo>
                    <a:pt x="556675" y="175577"/>
                  </a:lnTo>
                  <a:lnTo>
                    <a:pt x="541441" y="181927"/>
                  </a:lnTo>
                  <a:lnTo>
                    <a:pt x="526207" y="188277"/>
                  </a:lnTo>
                  <a:lnTo>
                    <a:pt x="511608" y="195580"/>
                  </a:lnTo>
                  <a:lnTo>
                    <a:pt x="497009" y="202565"/>
                  </a:lnTo>
                  <a:lnTo>
                    <a:pt x="482410" y="210502"/>
                  </a:lnTo>
                  <a:lnTo>
                    <a:pt x="468128" y="218440"/>
                  </a:lnTo>
                  <a:lnTo>
                    <a:pt x="454163" y="226695"/>
                  </a:lnTo>
                  <a:lnTo>
                    <a:pt x="440199" y="235267"/>
                  </a:lnTo>
                  <a:lnTo>
                    <a:pt x="426869" y="244475"/>
                  </a:lnTo>
                  <a:lnTo>
                    <a:pt x="413539" y="253365"/>
                  </a:lnTo>
                  <a:lnTo>
                    <a:pt x="400527" y="263208"/>
                  </a:lnTo>
                  <a:lnTo>
                    <a:pt x="387515" y="273050"/>
                  </a:lnTo>
                  <a:lnTo>
                    <a:pt x="374820" y="283210"/>
                  </a:lnTo>
                  <a:lnTo>
                    <a:pt x="362442" y="293688"/>
                  </a:lnTo>
                  <a:lnTo>
                    <a:pt x="350382" y="304165"/>
                  </a:lnTo>
                  <a:lnTo>
                    <a:pt x="338321" y="315595"/>
                  </a:lnTo>
                  <a:lnTo>
                    <a:pt x="326896" y="326708"/>
                  </a:lnTo>
                  <a:lnTo>
                    <a:pt x="315470" y="338455"/>
                  </a:lnTo>
                  <a:lnTo>
                    <a:pt x="304680" y="349885"/>
                  </a:lnTo>
                  <a:lnTo>
                    <a:pt x="293572" y="361950"/>
                  </a:lnTo>
                  <a:lnTo>
                    <a:pt x="283416" y="374333"/>
                  </a:lnTo>
                  <a:lnTo>
                    <a:pt x="273260" y="387350"/>
                  </a:lnTo>
                  <a:lnTo>
                    <a:pt x="263104" y="400050"/>
                  </a:lnTo>
                  <a:lnTo>
                    <a:pt x="253900" y="413068"/>
                  </a:lnTo>
                  <a:lnTo>
                    <a:pt x="244379" y="426720"/>
                  </a:lnTo>
                  <a:lnTo>
                    <a:pt x="235492" y="440373"/>
                  </a:lnTo>
                  <a:lnTo>
                    <a:pt x="226923" y="453708"/>
                  </a:lnTo>
                  <a:lnTo>
                    <a:pt x="218671" y="467995"/>
                  </a:lnTo>
                  <a:lnTo>
                    <a:pt x="210737" y="482283"/>
                  </a:lnTo>
                  <a:lnTo>
                    <a:pt x="203120" y="496570"/>
                  </a:lnTo>
                  <a:lnTo>
                    <a:pt x="195820" y="511175"/>
                  </a:lnTo>
                  <a:lnTo>
                    <a:pt x="188838" y="526415"/>
                  </a:lnTo>
                  <a:lnTo>
                    <a:pt x="182490" y="541338"/>
                  </a:lnTo>
                  <a:lnTo>
                    <a:pt x="176143" y="556578"/>
                  </a:lnTo>
                  <a:lnTo>
                    <a:pt x="170113" y="571818"/>
                  </a:lnTo>
                  <a:lnTo>
                    <a:pt x="164717" y="587693"/>
                  </a:lnTo>
                  <a:lnTo>
                    <a:pt x="159639" y="603568"/>
                  </a:lnTo>
                  <a:lnTo>
                    <a:pt x="154879" y="619125"/>
                  </a:lnTo>
                  <a:lnTo>
                    <a:pt x="150436" y="635318"/>
                  </a:lnTo>
                  <a:lnTo>
                    <a:pt x="146310" y="651510"/>
                  </a:lnTo>
                  <a:lnTo>
                    <a:pt x="143136" y="668020"/>
                  </a:lnTo>
                  <a:lnTo>
                    <a:pt x="139962" y="684530"/>
                  </a:lnTo>
                  <a:lnTo>
                    <a:pt x="137106" y="701040"/>
                  </a:lnTo>
                  <a:lnTo>
                    <a:pt x="134567" y="718185"/>
                  </a:lnTo>
                  <a:lnTo>
                    <a:pt x="132980" y="735013"/>
                  </a:lnTo>
                  <a:lnTo>
                    <a:pt x="131393" y="751840"/>
                  </a:lnTo>
                  <a:lnTo>
                    <a:pt x="130124" y="769303"/>
                  </a:lnTo>
                  <a:lnTo>
                    <a:pt x="129489" y="786448"/>
                  </a:lnTo>
                  <a:lnTo>
                    <a:pt x="129171" y="804228"/>
                  </a:lnTo>
                  <a:lnTo>
                    <a:pt x="129489" y="821373"/>
                  </a:lnTo>
                  <a:lnTo>
                    <a:pt x="130124" y="838835"/>
                  </a:lnTo>
                  <a:lnTo>
                    <a:pt x="131393" y="855980"/>
                  </a:lnTo>
                  <a:lnTo>
                    <a:pt x="132980" y="873125"/>
                  </a:lnTo>
                  <a:lnTo>
                    <a:pt x="134567" y="889953"/>
                  </a:lnTo>
                  <a:lnTo>
                    <a:pt x="137106" y="906781"/>
                  </a:lnTo>
                  <a:lnTo>
                    <a:pt x="139962" y="923291"/>
                  </a:lnTo>
                  <a:lnTo>
                    <a:pt x="143136" y="939801"/>
                  </a:lnTo>
                  <a:lnTo>
                    <a:pt x="146310" y="956311"/>
                  </a:lnTo>
                  <a:lnTo>
                    <a:pt x="150436" y="972503"/>
                  </a:lnTo>
                  <a:lnTo>
                    <a:pt x="154879" y="988696"/>
                  </a:lnTo>
                  <a:lnTo>
                    <a:pt x="159639" y="1004888"/>
                  </a:lnTo>
                  <a:lnTo>
                    <a:pt x="164717" y="1020446"/>
                  </a:lnTo>
                  <a:lnTo>
                    <a:pt x="170113" y="1036321"/>
                  </a:lnTo>
                  <a:lnTo>
                    <a:pt x="176143" y="1051561"/>
                  </a:lnTo>
                  <a:lnTo>
                    <a:pt x="182490" y="1066483"/>
                  </a:lnTo>
                  <a:lnTo>
                    <a:pt x="188838" y="1082041"/>
                  </a:lnTo>
                  <a:lnTo>
                    <a:pt x="195820" y="1096646"/>
                  </a:lnTo>
                  <a:lnTo>
                    <a:pt x="203120" y="1111251"/>
                  </a:lnTo>
                  <a:lnTo>
                    <a:pt x="210737" y="1125538"/>
                  </a:lnTo>
                  <a:lnTo>
                    <a:pt x="218671" y="1139826"/>
                  </a:lnTo>
                  <a:lnTo>
                    <a:pt x="226923" y="1154113"/>
                  </a:lnTo>
                  <a:lnTo>
                    <a:pt x="235492" y="1167766"/>
                  </a:lnTo>
                  <a:lnTo>
                    <a:pt x="244379" y="1181736"/>
                  </a:lnTo>
                  <a:lnTo>
                    <a:pt x="253900" y="1194753"/>
                  </a:lnTo>
                  <a:lnTo>
                    <a:pt x="263104" y="1208088"/>
                  </a:lnTo>
                  <a:lnTo>
                    <a:pt x="273260" y="1220788"/>
                  </a:lnTo>
                  <a:lnTo>
                    <a:pt x="283416" y="1233488"/>
                  </a:lnTo>
                  <a:lnTo>
                    <a:pt x="293572" y="1245871"/>
                  </a:lnTo>
                  <a:lnTo>
                    <a:pt x="304680" y="1257936"/>
                  </a:lnTo>
                  <a:lnTo>
                    <a:pt x="315470" y="1269683"/>
                  </a:lnTo>
                  <a:lnTo>
                    <a:pt x="326896" y="1281431"/>
                  </a:lnTo>
                  <a:lnTo>
                    <a:pt x="338321" y="1292543"/>
                  </a:lnTo>
                  <a:lnTo>
                    <a:pt x="350382" y="1303973"/>
                  </a:lnTo>
                  <a:lnTo>
                    <a:pt x="362442" y="1314451"/>
                  </a:lnTo>
                  <a:lnTo>
                    <a:pt x="374820" y="1324928"/>
                  </a:lnTo>
                  <a:lnTo>
                    <a:pt x="387515" y="1335088"/>
                  </a:lnTo>
                  <a:lnTo>
                    <a:pt x="400527" y="1344931"/>
                  </a:lnTo>
                  <a:lnTo>
                    <a:pt x="413539" y="1354456"/>
                  </a:lnTo>
                  <a:lnTo>
                    <a:pt x="426869" y="1363981"/>
                  </a:lnTo>
                  <a:lnTo>
                    <a:pt x="440199" y="1372553"/>
                  </a:lnTo>
                  <a:lnTo>
                    <a:pt x="454163" y="1381443"/>
                  </a:lnTo>
                  <a:lnTo>
                    <a:pt x="468128" y="1389698"/>
                  </a:lnTo>
                  <a:lnTo>
                    <a:pt x="482410" y="1397953"/>
                  </a:lnTo>
                  <a:lnTo>
                    <a:pt x="497009" y="1405256"/>
                  </a:lnTo>
                  <a:lnTo>
                    <a:pt x="511608" y="1412558"/>
                  </a:lnTo>
                  <a:lnTo>
                    <a:pt x="526207" y="1419543"/>
                  </a:lnTo>
                  <a:lnTo>
                    <a:pt x="541441" y="1425893"/>
                  </a:lnTo>
                  <a:lnTo>
                    <a:pt x="556675" y="1432561"/>
                  </a:lnTo>
                  <a:lnTo>
                    <a:pt x="572227" y="1437958"/>
                  </a:lnTo>
                  <a:lnTo>
                    <a:pt x="587461" y="1443673"/>
                  </a:lnTo>
                  <a:lnTo>
                    <a:pt x="603329" y="1449071"/>
                  </a:lnTo>
                  <a:lnTo>
                    <a:pt x="619515" y="1453516"/>
                  </a:lnTo>
                  <a:lnTo>
                    <a:pt x="635384" y="1457961"/>
                  </a:lnTo>
                  <a:lnTo>
                    <a:pt x="651888" y="1461771"/>
                  </a:lnTo>
                  <a:lnTo>
                    <a:pt x="668074" y="1465581"/>
                  </a:lnTo>
                  <a:lnTo>
                    <a:pt x="684577" y="1468438"/>
                  </a:lnTo>
                  <a:lnTo>
                    <a:pt x="701398" y="1471613"/>
                  </a:lnTo>
                  <a:lnTo>
                    <a:pt x="717902" y="1473836"/>
                  </a:lnTo>
                  <a:lnTo>
                    <a:pt x="735040" y="1475741"/>
                  </a:lnTo>
                  <a:lnTo>
                    <a:pt x="752178" y="1477328"/>
                  </a:lnTo>
                  <a:lnTo>
                    <a:pt x="769634" y="1478281"/>
                  </a:lnTo>
                  <a:lnTo>
                    <a:pt x="786772" y="1478916"/>
                  </a:lnTo>
                  <a:lnTo>
                    <a:pt x="804228" y="1478916"/>
                  </a:lnTo>
                  <a:lnTo>
                    <a:pt x="821366" y="1478916"/>
                  </a:lnTo>
                  <a:lnTo>
                    <a:pt x="838822" y="1478281"/>
                  </a:lnTo>
                  <a:lnTo>
                    <a:pt x="855960" y="1477328"/>
                  </a:lnTo>
                  <a:lnTo>
                    <a:pt x="873098" y="1475741"/>
                  </a:lnTo>
                  <a:lnTo>
                    <a:pt x="890236" y="1473836"/>
                  </a:lnTo>
                  <a:lnTo>
                    <a:pt x="907057" y="1471613"/>
                  </a:lnTo>
                  <a:lnTo>
                    <a:pt x="923561" y="1468438"/>
                  </a:lnTo>
                  <a:lnTo>
                    <a:pt x="940064" y="1465581"/>
                  </a:lnTo>
                  <a:lnTo>
                    <a:pt x="956568" y="1461771"/>
                  </a:lnTo>
                  <a:lnTo>
                    <a:pt x="972754" y="1457961"/>
                  </a:lnTo>
                  <a:lnTo>
                    <a:pt x="988940" y="1453516"/>
                  </a:lnTo>
                  <a:lnTo>
                    <a:pt x="1004809" y="1449071"/>
                  </a:lnTo>
                  <a:lnTo>
                    <a:pt x="1020677" y="1443673"/>
                  </a:lnTo>
                  <a:lnTo>
                    <a:pt x="1036229" y="1437958"/>
                  </a:lnTo>
                  <a:lnTo>
                    <a:pt x="1051780" y="1432561"/>
                  </a:lnTo>
                  <a:lnTo>
                    <a:pt x="1066697" y="1425893"/>
                  </a:lnTo>
                  <a:lnTo>
                    <a:pt x="1081931" y="1419543"/>
                  </a:lnTo>
                  <a:lnTo>
                    <a:pt x="1096847" y="1412558"/>
                  </a:lnTo>
                  <a:lnTo>
                    <a:pt x="1111447" y="1405256"/>
                  </a:lnTo>
                  <a:lnTo>
                    <a:pt x="1125728" y="1397953"/>
                  </a:lnTo>
                  <a:lnTo>
                    <a:pt x="1140010" y="1389698"/>
                  </a:lnTo>
                  <a:lnTo>
                    <a:pt x="1153975" y="1381443"/>
                  </a:lnTo>
                  <a:lnTo>
                    <a:pt x="1167939" y="1372553"/>
                  </a:lnTo>
                  <a:lnTo>
                    <a:pt x="1181586" y="1363981"/>
                  </a:lnTo>
                  <a:lnTo>
                    <a:pt x="1194916" y="1354456"/>
                  </a:lnTo>
                  <a:lnTo>
                    <a:pt x="1208246" y="1344931"/>
                  </a:lnTo>
                  <a:lnTo>
                    <a:pt x="1220941" y="1335088"/>
                  </a:lnTo>
                  <a:lnTo>
                    <a:pt x="1233318" y="1324928"/>
                  </a:lnTo>
                  <a:lnTo>
                    <a:pt x="1245696" y="1314451"/>
                  </a:lnTo>
                  <a:lnTo>
                    <a:pt x="1258074" y="1303973"/>
                  </a:lnTo>
                  <a:lnTo>
                    <a:pt x="1269817" y="1292543"/>
                  </a:lnTo>
                  <a:lnTo>
                    <a:pt x="1281559" y="1281431"/>
                  </a:lnTo>
                  <a:lnTo>
                    <a:pt x="1292668" y="1269683"/>
                  </a:lnTo>
                  <a:lnTo>
                    <a:pt x="1303458" y="1257936"/>
                  </a:lnTo>
                  <a:lnTo>
                    <a:pt x="1314566" y="1245871"/>
                  </a:lnTo>
                  <a:lnTo>
                    <a:pt x="1325040" y="1233488"/>
                  </a:lnTo>
                  <a:lnTo>
                    <a:pt x="1335196" y="1220788"/>
                  </a:lnTo>
                  <a:lnTo>
                    <a:pt x="1345034" y="1208088"/>
                  </a:lnTo>
                  <a:lnTo>
                    <a:pt x="1354556" y="1194753"/>
                  </a:lnTo>
                  <a:lnTo>
                    <a:pt x="1363759" y="1181736"/>
                  </a:lnTo>
                  <a:lnTo>
                    <a:pt x="1372646" y="1167766"/>
                  </a:lnTo>
                  <a:lnTo>
                    <a:pt x="1381532" y="1154113"/>
                  </a:lnTo>
                  <a:lnTo>
                    <a:pt x="1389784" y="1139826"/>
                  </a:lnTo>
                  <a:lnTo>
                    <a:pt x="1397401" y="1125538"/>
                  </a:lnTo>
                  <a:lnTo>
                    <a:pt x="1405018" y="1111251"/>
                  </a:lnTo>
                  <a:lnTo>
                    <a:pt x="1412635" y="1096646"/>
                  </a:lnTo>
                  <a:lnTo>
                    <a:pt x="1419300" y="1082041"/>
                  </a:lnTo>
                  <a:lnTo>
                    <a:pt x="1425965" y="1066483"/>
                  </a:lnTo>
                  <a:lnTo>
                    <a:pt x="1431995" y="1051561"/>
                  </a:lnTo>
                  <a:lnTo>
                    <a:pt x="1438025" y="1036321"/>
                  </a:lnTo>
                  <a:lnTo>
                    <a:pt x="1443738" y="1020446"/>
                  </a:lnTo>
                  <a:lnTo>
                    <a:pt x="1448816" y="1004888"/>
                  </a:lnTo>
                  <a:lnTo>
                    <a:pt x="1453577" y="988696"/>
                  </a:lnTo>
                  <a:lnTo>
                    <a:pt x="1457702" y="972503"/>
                  </a:lnTo>
                  <a:lnTo>
                    <a:pt x="1461828" y="956311"/>
                  </a:lnTo>
                  <a:lnTo>
                    <a:pt x="1465319" y="939801"/>
                  </a:lnTo>
                  <a:lnTo>
                    <a:pt x="1468493" y="923291"/>
                  </a:lnTo>
                  <a:lnTo>
                    <a:pt x="1471350" y="906781"/>
                  </a:lnTo>
                  <a:lnTo>
                    <a:pt x="1473571" y="889953"/>
                  </a:lnTo>
                  <a:lnTo>
                    <a:pt x="1475793" y="873125"/>
                  </a:lnTo>
                  <a:lnTo>
                    <a:pt x="1477380" y="855980"/>
                  </a:lnTo>
                  <a:lnTo>
                    <a:pt x="1478332" y="838835"/>
                  </a:lnTo>
                  <a:lnTo>
                    <a:pt x="1478649" y="821373"/>
                  </a:lnTo>
                  <a:lnTo>
                    <a:pt x="1478967" y="804228"/>
                  </a:lnTo>
                  <a:lnTo>
                    <a:pt x="1478649" y="786448"/>
                  </a:lnTo>
                  <a:lnTo>
                    <a:pt x="1478332" y="769303"/>
                  </a:lnTo>
                  <a:lnTo>
                    <a:pt x="1477380" y="751840"/>
                  </a:lnTo>
                  <a:lnTo>
                    <a:pt x="1475793" y="735013"/>
                  </a:lnTo>
                  <a:lnTo>
                    <a:pt x="1473571" y="718185"/>
                  </a:lnTo>
                  <a:lnTo>
                    <a:pt x="1471350" y="701040"/>
                  </a:lnTo>
                  <a:lnTo>
                    <a:pt x="1468493" y="684530"/>
                  </a:lnTo>
                  <a:lnTo>
                    <a:pt x="1465319" y="668020"/>
                  </a:lnTo>
                  <a:lnTo>
                    <a:pt x="1461828" y="651510"/>
                  </a:lnTo>
                  <a:lnTo>
                    <a:pt x="1457702" y="635318"/>
                  </a:lnTo>
                  <a:lnTo>
                    <a:pt x="1453577" y="619125"/>
                  </a:lnTo>
                  <a:lnTo>
                    <a:pt x="1448816" y="603568"/>
                  </a:lnTo>
                  <a:lnTo>
                    <a:pt x="1443738" y="587693"/>
                  </a:lnTo>
                  <a:lnTo>
                    <a:pt x="1438025" y="571818"/>
                  </a:lnTo>
                  <a:lnTo>
                    <a:pt x="1431995" y="556578"/>
                  </a:lnTo>
                  <a:lnTo>
                    <a:pt x="1425965" y="541338"/>
                  </a:lnTo>
                  <a:lnTo>
                    <a:pt x="1419300" y="526415"/>
                  </a:lnTo>
                  <a:lnTo>
                    <a:pt x="1412635" y="511175"/>
                  </a:lnTo>
                  <a:lnTo>
                    <a:pt x="1405018" y="496570"/>
                  </a:lnTo>
                  <a:lnTo>
                    <a:pt x="1397401" y="482283"/>
                  </a:lnTo>
                  <a:lnTo>
                    <a:pt x="1389784" y="467995"/>
                  </a:lnTo>
                  <a:lnTo>
                    <a:pt x="1381532" y="453708"/>
                  </a:lnTo>
                  <a:lnTo>
                    <a:pt x="1372646" y="440373"/>
                  </a:lnTo>
                  <a:lnTo>
                    <a:pt x="1363759" y="426720"/>
                  </a:lnTo>
                  <a:lnTo>
                    <a:pt x="1354556" y="413068"/>
                  </a:lnTo>
                  <a:lnTo>
                    <a:pt x="1345034" y="400050"/>
                  </a:lnTo>
                  <a:lnTo>
                    <a:pt x="1335196" y="387350"/>
                  </a:lnTo>
                  <a:lnTo>
                    <a:pt x="1325040" y="374333"/>
                  </a:lnTo>
                  <a:lnTo>
                    <a:pt x="1314566" y="361950"/>
                  </a:lnTo>
                  <a:lnTo>
                    <a:pt x="1303458" y="349885"/>
                  </a:lnTo>
                  <a:lnTo>
                    <a:pt x="1292668" y="338455"/>
                  </a:lnTo>
                  <a:lnTo>
                    <a:pt x="1281559" y="326708"/>
                  </a:lnTo>
                  <a:lnTo>
                    <a:pt x="1269817" y="315595"/>
                  </a:lnTo>
                  <a:lnTo>
                    <a:pt x="1258074" y="304165"/>
                  </a:lnTo>
                  <a:lnTo>
                    <a:pt x="1245696" y="293688"/>
                  </a:lnTo>
                  <a:lnTo>
                    <a:pt x="1233318" y="283210"/>
                  </a:lnTo>
                  <a:lnTo>
                    <a:pt x="1220941" y="273050"/>
                  </a:lnTo>
                  <a:lnTo>
                    <a:pt x="1208246" y="263208"/>
                  </a:lnTo>
                  <a:lnTo>
                    <a:pt x="1194916" y="253365"/>
                  </a:lnTo>
                  <a:lnTo>
                    <a:pt x="1181586" y="244475"/>
                  </a:lnTo>
                  <a:lnTo>
                    <a:pt x="1167939" y="235267"/>
                  </a:lnTo>
                  <a:lnTo>
                    <a:pt x="1153975" y="226695"/>
                  </a:lnTo>
                  <a:lnTo>
                    <a:pt x="1140010" y="218440"/>
                  </a:lnTo>
                  <a:lnTo>
                    <a:pt x="1125728" y="210502"/>
                  </a:lnTo>
                  <a:lnTo>
                    <a:pt x="1111447" y="202565"/>
                  </a:lnTo>
                  <a:lnTo>
                    <a:pt x="1096847" y="195580"/>
                  </a:lnTo>
                  <a:lnTo>
                    <a:pt x="1081931" y="188277"/>
                  </a:lnTo>
                  <a:lnTo>
                    <a:pt x="1066697" y="181927"/>
                  </a:lnTo>
                  <a:lnTo>
                    <a:pt x="1051780" y="175577"/>
                  </a:lnTo>
                  <a:lnTo>
                    <a:pt x="1036229" y="169862"/>
                  </a:lnTo>
                  <a:lnTo>
                    <a:pt x="1020677" y="164147"/>
                  </a:lnTo>
                  <a:lnTo>
                    <a:pt x="1004809" y="159385"/>
                  </a:lnTo>
                  <a:lnTo>
                    <a:pt x="988940" y="154622"/>
                  </a:lnTo>
                  <a:lnTo>
                    <a:pt x="972754" y="149860"/>
                  </a:lnTo>
                  <a:lnTo>
                    <a:pt x="956568" y="146367"/>
                  </a:lnTo>
                  <a:lnTo>
                    <a:pt x="940064" y="142557"/>
                  </a:lnTo>
                  <a:lnTo>
                    <a:pt x="923561" y="139382"/>
                  </a:lnTo>
                  <a:lnTo>
                    <a:pt x="907057" y="136842"/>
                  </a:lnTo>
                  <a:lnTo>
                    <a:pt x="890236" y="134302"/>
                  </a:lnTo>
                  <a:lnTo>
                    <a:pt x="873098" y="132397"/>
                  </a:lnTo>
                  <a:lnTo>
                    <a:pt x="855960" y="130810"/>
                  </a:lnTo>
                  <a:lnTo>
                    <a:pt x="838822" y="129857"/>
                  </a:lnTo>
                  <a:lnTo>
                    <a:pt x="821366" y="128905"/>
                  </a:lnTo>
                  <a:lnTo>
                    <a:pt x="804228" y="128905"/>
                  </a:lnTo>
                  <a:lnTo>
                    <a:pt x="786772" y="128905"/>
                  </a:lnTo>
                  <a:close/>
                  <a:moveTo>
                    <a:pt x="783281" y="0"/>
                  </a:moveTo>
                  <a:lnTo>
                    <a:pt x="804228" y="0"/>
                  </a:lnTo>
                  <a:lnTo>
                    <a:pt x="824857" y="0"/>
                  </a:lnTo>
                  <a:lnTo>
                    <a:pt x="845487" y="1270"/>
                  </a:lnTo>
                  <a:lnTo>
                    <a:pt x="866116" y="2222"/>
                  </a:lnTo>
                  <a:lnTo>
                    <a:pt x="886428" y="4127"/>
                  </a:lnTo>
                  <a:lnTo>
                    <a:pt x="906422" y="6350"/>
                  </a:lnTo>
                  <a:lnTo>
                    <a:pt x="926734" y="8890"/>
                  </a:lnTo>
                  <a:lnTo>
                    <a:pt x="946412" y="12382"/>
                  </a:lnTo>
                  <a:lnTo>
                    <a:pt x="966089" y="16192"/>
                  </a:lnTo>
                  <a:lnTo>
                    <a:pt x="985766" y="20637"/>
                  </a:lnTo>
                  <a:lnTo>
                    <a:pt x="1005126" y="25082"/>
                  </a:lnTo>
                  <a:lnTo>
                    <a:pt x="1024486" y="30480"/>
                  </a:lnTo>
                  <a:lnTo>
                    <a:pt x="1043211" y="36195"/>
                  </a:lnTo>
                  <a:lnTo>
                    <a:pt x="1061936" y="42227"/>
                  </a:lnTo>
                  <a:lnTo>
                    <a:pt x="1080344" y="48895"/>
                  </a:lnTo>
                  <a:lnTo>
                    <a:pt x="1098752" y="55562"/>
                  </a:lnTo>
                  <a:lnTo>
                    <a:pt x="1117159" y="63182"/>
                  </a:lnTo>
                  <a:lnTo>
                    <a:pt x="1134932" y="71120"/>
                  </a:lnTo>
                  <a:lnTo>
                    <a:pt x="1152388" y="79375"/>
                  </a:lnTo>
                  <a:lnTo>
                    <a:pt x="1170161" y="87947"/>
                  </a:lnTo>
                  <a:lnTo>
                    <a:pt x="1187299" y="97155"/>
                  </a:lnTo>
                  <a:lnTo>
                    <a:pt x="1204437" y="106362"/>
                  </a:lnTo>
                  <a:lnTo>
                    <a:pt x="1220941" y="116205"/>
                  </a:lnTo>
                  <a:lnTo>
                    <a:pt x="1237444" y="126682"/>
                  </a:lnTo>
                  <a:lnTo>
                    <a:pt x="1253630" y="137160"/>
                  </a:lnTo>
                  <a:lnTo>
                    <a:pt x="1269499" y="148272"/>
                  </a:lnTo>
                  <a:lnTo>
                    <a:pt x="1285051" y="159702"/>
                  </a:lnTo>
                  <a:lnTo>
                    <a:pt x="1300602" y="171450"/>
                  </a:lnTo>
                  <a:lnTo>
                    <a:pt x="1315519" y="183515"/>
                  </a:lnTo>
                  <a:lnTo>
                    <a:pt x="1330118" y="195897"/>
                  </a:lnTo>
                  <a:lnTo>
                    <a:pt x="1344400" y="208597"/>
                  </a:lnTo>
                  <a:lnTo>
                    <a:pt x="1358681" y="221932"/>
                  </a:lnTo>
                  <a:lnTo>
                    <a:pt x="1372329" y="235267"/>
                  </a:lnTo>
                  <a:lnTo>
                    <a:pt x="1385976" y="249237"/>
                  </a:lnTo>
                  <a:lnTo>
                    <a:pt x="1398988" y="263208"/>
                  </a:lnTo>
                  <a:lnTo>
                    <a:pt x="1411683" y="277813"/>
                  </a:lnTo>
                  <a:lnTo>
                    <a:pt x="1424695" y="292418"/>
                  </a:lnTo>
                  <a:lnTo>
                    <a:pt x="1436756" y="307658"/>
                  </a:lnTo>
                  <a:lnTo>
                    <a:pt x="1448181" y="322898"/>
                  </a:lnTo>
                  <a:lnTo>
                    <a:pt x="1459607" y="338455"/>
                  </a:lnTo>
                  <a:lnTo>
                    <a:pt x="1470715" y="354648"/>
                  </a:lnTo>
                  <a:lnTo>
                    <a:pt x="1481506" y="370840"/>
                  </a:lnTo>
                  <a:lnTo>
                    <a:pt x="1491662" y="386715"/>
                  </a:lnTo>
                  <a:lnTo>
                    <a:pt x="1501818" y="403860"/>
                  </a:lnTo>
                  <a:lnTo>
                    <a:pt x="1511022" y="420688"/>
                  </a:lnTo>
                  <a:lnTo>
                    <a:pt x="1520225" y="438150"/>
                  </a:lnTo>
                  <a:lnTo>
                    <a:pt x="1528794" y="455295"/>
                  </a:lnTo>
                  <a:lnTo>
                    <a:pt x="1537046" y="473075"/>
                  </a:lnTo>
                  <a:lnTo>
                    <a:pt x="1544981" y="490855"/>
                  </a:lnTo>
                  <a:lnTo>
                    <a:pt x="1552280" y="508953"/>
                  </a:lnTo>
                  <a:lnTo>
                    <a:pt x="1559262" y="527368"/>
                  </a:lnTo>
                  <a:lnTo>
                    <a:pt x="1565927" y="546418"/>
                  </a:lnTo>
                  <a:lnTo>
                    <a:pt x="1571957" y="565150"/>
                  </a:lnTo>
                  <a:lnTo>
                    <a:pt x="1577670" y="583883"/>
                  </a:lnTo>
                  <a:lnTo>
                    <a:pt x="1582748" y="602933"/>
                  </a:lnTo>
                  <a:lnTo>
                    <a:pt x="1587509" y="622618"/>
                  </a:lnTo>
                  <a:lnTo>
                    <a:pt x="1591952" y="641668"/>
                  </a:lnTo>
                  <a:lnTo>
                    <a:pt x="1595761" y="661670"/>
                  </a:lnTo>
                  <a:lnTo>
                    <a:pt x="1598617" y="681673"/>
                  </a:lnTo>
                  <a:lnTo>
                    <a:pt x="1601791" y="701675"/>
                  </a:lnTo>
                  <a:lnTo>
                    <a:pt x="1604012" y="721995"/>
                  </a:lnTo>
                  <a:lnTo>
                    <a:pt x="1605917" y="742315"/>
                  </a:lnTo>
                  <a:lnTo>
                    <a:pt x="1606869" y="762318"/>
                  </a:lnTo>
                  <a:lnTo>
                    <a:pt x="1607503" y="783273"/>
                  </a:lnTo>
                  <a:lnTo>
                    <a:pt x="1608138" y="804228"/>
                  </a:lnTo>
                  <a:lnTo>
                    <a:pt x="1607503" y="824865"/>
                  </a:lnTo>
                  <a:lnTo>
                    <a:pt x="1606869" y="845503"/>
                  </a:lnTo>
                  <a:lnTo>
                    <a:pt x="1605917" y="865823"/>
                  </a:lnTo>
                  <a:lnTo>
                    <a:pt x="1604012" y="886143"/>
                  </a:lnTo>
                  <a:lnTo>
                    <a:pt x="1601791" y="906463"/>
                  </a:lnTo>
                  <a:lnTo>
                    <a:pt x="1598617" y="926466"/>
                  </a:lnTo>
                  <a:lnTo>
                    <a:pt x="1595761" y="946151"/>
                  </a:lnTo>
                  <a:lnTo>
                    <a:pt x="1591952" y="966153"/>
                  </a:lnTo>
                  <a:lnTo>
                    <a:pt x="1587509" y="985838"/>
                  </a:lnTo>
                  <a:lnTo>
                    <a:pt x="1582748" y="1004888"/>
                  </a:lnTo>
                  <a:lnTo>
                    <a:pt x="1577670" y="1024256"/>
                  </a:lnTo>
                  <a:lnTo>
                    <a:pt x="1571957" y="1043306"/>
                  </a:lnTo>
                  <a:lnTo>
                    <a:pt x="1565927" y="1062038"/>
                  </a:lnTo>
                  <a:lnTo>
                    <a:pt x="1559262" y="1080453"/>
                  </a:lnTo>
                  <a:lnTo>
                    <a:pt x="1552280" y="1098868"/>
                  </a:lnTo>
                  <a:lnTo>
                    <a:pt x="1544981" y="1116966"/>
                  </a:lnTo>
                  <a:lnTo>
                    <a:pt x="1537046" y="1135063"/>
                  </a:lnTo>
                  <a:lnTo>
                    <a:pt x="1528794" y="1152843"/>
                  </a:lnTo>
                  <a:lnTo>
                    <a:pt x="1520225" y="1169988"/>
                  </a:lnTo>
                  <a:lnTo>
                    <a:pt x="1511022" y="1187451"/>
                  </a:lnTo>
                  <a:lnTo>
                    <a:pt x="1501818" y="1204278"/>
                  </a:lnTo>
                  <a:lnTo>
                    <a:pt x="1491662" y="1221106"/>
                  </a:lnTo>
                  <a:lnTo>
                    <a:pt x="1481506" y="1237298"/>
                  </a:lnTo>
                  <a:lnTo>
                    <a:pt x="1470715" y="1253491"/>
                  </a:lnTo>
                  <a:lnTo>
                    <a:pt x="1459607" y="1269683"/>
                  </a:lnTo>
                  <a:lnTo>
                    <a:pt x="1448181" y="1284923"/>
                  </a:lnTo>
                  <a:lnTo>
                    <a:pt x="1436756" y="1300481"/>
                  </a:lnTo>
                  <a:lnTo>
                    <a:pt x="1424695" y="1315403"/>
                  </a:lnTo>
                  <a:lnTo>
                    <a:pt x="1411683" y="1330326"/>
                  </a:lnTo>
                  <a:lnTo>
                    <a:pt x="1398988" y="1344931"/>
                  </a:lnTo>
                  <a:lnTo>
                    <a:pt x="1385976" y="1358901"/>
                  </a:lnTo>
                  <a:lnTo>
                    <a:pt x="1372329" y="1372553"/>
                  </a:lnTo>
                  <a:lnTo>
                    <a:pt x="1358681" y="1386206"/>
                  </a:lnTo>
                  <a:lnTo>
                    <a:pt x="1344400" y="1399223"/>
                  </a:lnTo>
                  <a:lnTo>
                    <a:pt x="1330118" y="1412241"/>
                  </a:lnTo>
                  <a:lnTo>
                    <a:pt x="1315519" y="1424623"/>
                  </a:lnTo>
                  <a:lnTo>
                    <a:pt x="1300602" y="1436688"/>
                  </a:lnTo>
                  <a:lnTo>
                    <a:pt x="1285051" y="1448118"/>
                  </a:lnTo>
                  <a:lnTo>
                    <a:pt x="1269499" y="1459866"/>
                  </a:lnTo>
                  <a:lnTo>
                    <a:pt x="1253630" y="1470661"/>
                  </a:lnTo>
                  <a:lnTo>
                    <a:pt x="1237444" y="1481456"/>
                  </a:lnTo>
                  <a:lnTo>
                    <a:pt x="1220941" y="1491933"/>
                  </a:lnTo>
                  <a:lnTo>
                    <a:pt x="1204437" y="1501458"/>
                  </a:lnTo>
                  <a:lnTo>
                    <a:pt x="1187299" y="1510983"/>
                  </a:lnTo>
                  <a:lnTo>
                    <a:pt x="1170161" y="1520191"/>
                  </a:lnTo>
                  <a:lnTo>
                    <a:pt x="1152388" y="1528763"/>
                  </a:lnTo>
                  <a:lnTo>
                    <a:pt x="1134932" y="1537018"/>
                  </a:lnTo>
                  <a:lnTo>
                    <a:pt x="1117159" y="1544956"/>
                  </a:lnTo>
                  <a:lnTo>
                    <a:pt x="1098752" y="1552258"/>
                  </a:lnTo>
                  <a:lnTo>
                    <a:pt x="1080344" y="1559561"/>
                  </a:lnTo>
                  <a:lnTo>
                    <a:pt x="1061936" y="1565911"/>
                  </a:lnTo>
                  <a:lnTo>
                    <a:pt x="1043211" y="1571943"/>
                  </a:lnTo>
                  <a:lnTo>
                    <a:pt x="1024486" y="1577658"/>
                  </a:lnTo>
                  <a:lnTo>
                    <a:pt x="1005126" y="1582738"/>
                  </a:lnTo>
                  <a:lnTo>
                    <a:pt x="985766" y="1587818"/>
                  </a:lnTo>
                  <a:lnTo>
                    <a:pt x="966089" y="1591946"/>
                  </a:lnTo>
                  <a:lnTo>
                    <a:pt x="946412" y="1595756"/>
                  </a:lnTo>
                  <a:lnTo>
                    <a:pt x="926734" y="1598931"/>
                  </a:lnTo>
                  <a:lnTo>
                    <a:pt x="906422" y="1601471"/>
                  </a:lnTo>
                  <a:lnTo>
                    <a:pt x="886428" y="1604011"/>
                  </a:lnTo>
                  <a:lnTo>
                    <a:pt x="866116" y="1605598"/>
                  </a:lnTo>
                  <a:lnTo>
                    <a:pt x="845487" y="1607186"/>
                  </a:lnTo>
                  <a:lnTo>
                    <a:pt x="824857" y="1608138"/>
                  </a:lnTo>
                  <a:lnTo>
                    <a:pt x="804228" y="1608138"/>
                  </a:lnTo>
                  <a:lnTo>
                    <a:pt x="783281" y="1608138"/>
                  </a:lnTo>
                  <a:lnTo>
                    <a:pt x="762652" y="1607186"/>
                  </a:lnTo>
                  <a:lnTo>
                    <a:pt x="742022" y="1605598"/>
                  </a:lnTo>
                  <a:lnTo>
                    <a:pt x="721710" y="1604011"/>
                  </a:lnTo>
                  <a:lnTo>
                    <a:pt x="701716" y="1601471"/>
                  </a:lnTo>
                  <a:lnTo>
                    <a:pt x="681721" y="1598931"/>
                  </a:lnTo>
                  <a:lnTo>
                    <a:pt x="661726" y="1595756"/>
                  </a:lnTo>
                  <a:lnTo>
                    <a:pt x="642049" y="1591946"/>
                  </a:lnTo>
                  <a:lnTo>
                    <a:pt x="622689" y="1587818"/>
                  </a:lnTo>
                  <a:lnTo>
                    <a:pt x="603329" y="1582738"/>
                  </a:lnTo>
                  <a:lnTo>
                    <a:pt x="584287" y="1577658"/>
                  </a:lnTo>
                  <a:lnTo>
                    <a:pt x="564927" y="1571943"/>
                  </a:lnTo>
                  <a:lnTo>
                    <a:pt x="546202" y="1565911"/>
                  </a:lnTo>
                  <a:lnTo>
                    <a:pt x="527794" y="1559561"/>
                  </a:lnTo>
                  <a:lnTo>
                    <a:pt x="509386" y="1552258"/>
                  </a:lnTo>
                  <a:lnTo>
                    <a:pt x="491296" y="1544956"/>
                  </a:lnTo>
                  <a:lnTo>
                    <a:pt x="473206" y="1537018"/>
                  </a:lnTo>
                  <a:lnTo>
                    <a:pt x="455750" y="1528763"/>
                  </a:lnTo>
                  <a:lnTo>
                    <a:pt x="437977" y="1520191"/>
                  </a:lnTo>
                  <a:lnTo>
                    <a:pt x="421156" y="1510983"/>
                  </a:lnTo>
                  <a:lnTo>
                    <a:pt x="403701" y="1501458"/>
                  </a:lnTo>
                  <a:lnTo>
                    <a:pt x="387197" y="1491933"/>
                  </a:lnTo>
                  <a:lnTo>
                    <a:pt x="370694" y="1481456"/>
                  </a:lnTo>
                  <a:lnTo>
                    <a:pt x="354508" y="1470661"/>
                  </a:lnTo>
                  <a:lnTo>
                    <a:pt x="338639" y="1459866"/>
                  </a:lnTo>
                  <a:lnTo>
                    <a:pt x="323088" y="1448118"/>
                  </a:lnTo>
                  <a:lnTo>
                    <a:pt x="307853" y="1436688"/>
                  </a:lnTo>
                  <a:lnTo>
                    <a:pt x="292937" y="1424623"/>
                  </a:lnTo>
                  <a:lnTo>
                    <a:pt x="278020" y="1412241"/>
                  </a:lnTo>
                  <a:lnTo>
                    <a:pt x="263738" y="1399223"/>
                  </a:lnTo>
                  <a:lnTo>
                    <a:pt x="249457" y="1386206"/>
                  </a:lnTo>
                  <a:lnTo>
                    <a:pt x="235809" y="1372553"/>
                  </a:lnTo>
                  <a:lnTo>
                    <a:pt x="222162" y="1358901"/>
                  </a:lnTo>
                  <a:lnTo>
                    <a:pt x="209150" y="1344931"/>
                  </a:lnTo>
                  <a:lnTo>
                    <a:pt x="196455" y="1330326"/>
                  </a:lnTo>
                  <a:lnTo>
                    <a:pt x="184077" y="1315403"/>
                  </a:lnTo>
                  <a:lnTo>
                    <a:pt x="172017" y="1300481"/>
                  </a:lnTo>
                  <a:lnTo>
                    <a:pt x="159957" y="1284923"/>
                  </a:lnTo>
                  <a:lnTo>
                    <a:pt x="148531" y="1269683"/>
                  </a:lnTo>
                  <a:lnTo>
                    <a:pt x="137741" y="1253491"/>
                  </a:lnTo>
                  <a:lnTo>
                    <a:pt x="126950" y="1237298"/>
                  </a:lnTo>
                  <a:lnTo>
                    <a:pt x="116794" y="1221106"/>
                  </a:lnTo>
                  <a:lnTo>
                    <a:pt x="106955" y="1204278"/>
                  </a:lnTo>
                  <a:lnTo>
                    <a:pt x="97434" y="1187451"/>
                  </a:lnTo>
                  <a:lnTo>
                    <a:pt x="88230" y="1169988"/>
                  </a:lnTo>
                  <a:lnTo>
                    <a:pt x="79344" y="1152843"/>
                  </a:lnTo>
                  <a:lnTo>
                    <a:pt x="71092" y="1135063"/>
                  </a:lnTo>
                  <a:lnTo>
                    <a:pt x="63158" y="1116966"/>
                  </a:lnTo>
                  <a:lnTo>
                    <a:pt x="56175" y="1098868"/>
                  </a:lnTo>
                  <a:lnTo>
                    <a:pt x="48876" y="1080453"/>
                  </a:lnTo>
                  <a:lnTo>
                    <a:pt x="42528" y="1062038"/>
                  </a:lnTo>
                  <a:lnTo>
                    <a:pt x="36498" y="1043306"/>
                  </a:lnTo>
                  <a:lnTo>
                    <a:pt x="31103" y="1024256"/>
                  </a:lnTo>
                  <a:lnTo>
                    <a:pt x="25707" y="1004888"/>
                  </a:lnTo>
                  <a:lnTo>
                    <a:pt x="20947" y="985838"/>
                  </a:lnTo>
                  <a:lnTo>
                    <a:pt x="16821" y="966153"/>
                  </a:lnTo>
                  <a:lnTo>
                    <a:pt x="13012" y="946151"/>
                  </a:lnTo>
                  <a:lnTo>
                    <a:pt x="9521" y="926466"/>
                  </a:lnTo>
                  <a:lnTo>
                    <a:pt x="6982" y="906463"/>
                  </a:lnTo>
                  <a:lnTo>
                    <a:pt x="4443" y="886143"/>
                  </a:lnTo>
                  <a:lnTo>
                    <a:pt x="2856" y="865823"/>
                  </a:lnTo>
                  <a:lnTo>
                    <a:pt x="1269" y="845503"/>
                  </a:lnTo>
                  <a:lnTo>
                    <a:pt x="635" y="824865"/>
                  </a:lnTo>
                  <a:lnTo>
                    <a:pt x="0" y="804228"/>
                  </a:lnTo>
                  <a:lnTo>
                    <a:pt x="635" y="783273"/>
                  </a:lnTo>
                  <a:lnTo>
                    <a:pt x="1269" y="762318"/>
                  </a:lnTo>
                  <a:lnTo>
                    <a:pt x="2856" y="742315"/>
                  </a:lnTo>
                  <a:lnTo>
                    <a:pt x="4443" y="721995"/>
                  </a:lnTo>
                  <a:lnTo>
                    <a:pt x="6982" y="701675"/>
                  </a:lnTo>
                  <a:lnTo>
                    <a:pt x="9521" y="681673"/>
                  </a:lnTo>
                  <a:lnTo>
                    <a:pt x="13012" y="661670"/>
                  </a:lnTo>
                  <a:lnTo>
                    <a:pt x="16821" y="641668"/>
                  </a:lnTo>
                  <a:lnTo>
                    <a:pt x="20947" y="622618"/>
                  </a:lnTo>
                  <a:lnTo>
                    <a:pt x="25707" y="602933"/>
                  </a:lnTo>
                  <a:lnTo>
                    <a:pt x="31103" y="583883"/>
                  </a:lnTo>
                  <a:lnTo>
                    <a:pt x="36498" y="565150"/>
                  </a:lnTo>
                  <a:lnTo>
                    <a:pt x="42528" y="546418"/>
                  </a:lnTo>
                  <a:lnTo>
                    <a:pt x="48876" y="527368"/>
                  </a:lnTo>
                  <a:lnTo>
                    <a:pt x="56175" y="508953"/>
                  </a:lnTo>
                  <a:lnTo>
                    <a:pt x="63158" y="490855"/>
                  </a:lnTo>
                  <a:lnTo>
                    <a:pt x="71092" y="473075"/>
                  </a:lnTo>
                  <a:lnTo>
                    <a:pt x="79344" y="455295"/>
                  </a:lnTo>
                  <a:lnTo>
                    <a:pt x="88230" y="438150"/>
                  </a:lnTo>
                  <a:lnTo>
                    <a:pt x="97434" y="420688"/>
                  </a:lnTo>
                  <a:lnTo>
                    <a:pt x="106955" y="403860"/>
                  </a:lnTo>
                  <a:lnTo>
                    <a:pt x="116794" y="386715"/>
                  </a:lnTo>
                  <a:lnTo>
                    <a:pt x="126950" y="370840"/>
                  </a:lnTo>
                  <a:lnTo>
                    <a:pt x="137741" y="354648"/>
                  </a:lnTo>
                  <a:lnTo>
                    <a:pt x="148531" y="338455"/>
                  </a:lnTo>
                  <a:lnTo>
                    <a:pt x="159957" y="322898"/>
                  </a:lnTo>
                  <a:lnTo>
                    <a:pt x="172017" y="307658"/>
                  </a:lnTo>
                  <a:lnTo>
                    <a:pt x="184077" y="292418"/>
                  </a:lnTo>
                  <a:lnTo>
                    <a:pt x="196455" y="277813"/>
                  </a:lnTo>
                  <a:lnTo>
                    <a:pt x="209150" y="263208"/>
                  </a:lnTo>
                  <a:lnTo>
                    <a:pt x="222162" y="249237"/>
                  </a:lnTo>
                  <a:lnTo>
                    <a:pt x="235809" y="235267"/>
                  </a:lnTo>
                  <a:lnTo>
                    <a:pt x="249457" y="221932"/>
                  </a:lnTo>
                  <a:lnTo>
                    <a:pt x="263738" y="208597"/>
                  </a:lnTo>
                  <a:lnTo>
                    <a:pt x="278020" y="195897"/>
                  </a:lnTo>
                  <a:lnTo>
                    <a:pt x="292937" y="183515"/>
                  </a:lnTo>
                  <a:lnTo>
                    <a:pt x="307853" y="171450"/>
                  </a:lnTo>
                  <a:lnTo>
                    <a:pt x="323088" y="159702"/>
                  </a:lnTo>
                  <a:lnTo>
                    <a:pt x="338639" y="148272"/>
                  </a:lnTo>
                  <a:lnTo>
                    <a:pt x="354508" y="137160"/>
                  </a:lnTo>
                  <a:lnTo>
                    <a:pt x="370694" y="126682"/>
                  </a:lnTo>
                  <a:lnTo>
                    <a:pt x="387197" y="116205"/>
                  </a:lnTo>
                  <a:lnTo>
                    <a:pt x="403701" y="106362"/>
                  </a:lnTo>
                  <a:lnTo>
                    <a:pt x="421156" y="97155"/>
                  </a:lnTo>
                  <a:lnTo>
                    <a:pt x="437977" y="87947"/>
                  </a:lnTo>
                  <a:lnTo>
                    <a:pt x="455750" y="79375"/>
                  </a:lnTo>
                  <a:lnTo>
                    <a:pt x="473206" y="71120"/>
                  </a:lnTo>
                  <a:lnTo>
                    <a:pt x="491296" y="63182"/>
                  </a:lnTo>
                  <a:lnTo>
                    <a:pt x="509386" y="55562"/>
                  </a:lnTo>
                  <a:lnTo>
                    <a:pt x="527794" y="48895"/>
                  </a:lnTo>
                  <a:lnTo>
                    <a:pt x="546202" y="42227"/>
                  </a:lnTo>
                  <a:lnTo>
                    <a:pt x="564927" y="36195"/>
                  </a:lnTo>
                  <a:lnTo>
                    <a:pt x="584287" y="30480"/>
                  </a:lnTo>
                  <a:lnTo>
                    <a:pt x="603329" y="25082"/>
                  </a:lnTo>
                  <a:lnTo>
                    <a:pt x="622689" y="20637"/>
                  </a:lnTo>
                  <a:lnTo>
                    <a:pt x="642049" y="16192"/>
                  </a:lnTo>
                  <a:lnTo>
                    <a:pt x="661726" y="12382"/>
                  </a:lnTo>
                  <a:lnTo>
                    <a:pt x="681721" y="8890"/>
                  </a:lnTo>
                  <a:lnTo>
                    <a:pt x="701716" y="6350"/>
                  </a:lnTo>
                  <a:lnTo>
                    <a:pt x="721710" y="4127"/>
                  </a:lnTo>
                  <a:lnTo>
                    <a:pt x="742022" y="2222"/>
                  </a:lnTo>
                  <a:lnTo>
                    <a:pt x="762652" y="1270"/>
                  </a:lnTo>
                  <a:lnTo>
                    <a:pt x="7832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557682" y="1944698"/>
              <a:ext cx="406000" cy="326232"/>
            </a:xfrm>
            <a:custGeom>
              <a:avLst/>
              <a:gdLst>
                <a:gd name="T0" fmla="*/ 932010 w 1608138"/>
                <a:gd name="T1" fmla="*/ 152701 h 1608138"/>
                <a:gd name="T2" fmla="*/ 752676 w 1608138"/>
                <a:gd name="T3" fmla="*/ 177524 h 1608138"/>
                <a:gd name="T4" fmla="*/ 588757 w 1608138"/>
                <a:gd name="T5" fmla="*/ 239958 h 1608138"/>
                <a:gd name="T6" fmla="*/ 444012 w 1608138"/>
                <a:gd name="T7" fmla="*/ 335491 h 1608138"/>
                <a:gd name="T8" fmla="*/ 323704 w 1608138"/>
                <a:gd name="T9" fmla="*/ 458855 h 1608138"/>
                <a:gd name="T10" fmla="*/ 231968 w 1608138"/>
                <a:gd name="T11" fmla="*/ 605538 h 1608138"/>
                <a:gd name="T12" fmla="*/ 173319 w 1608138"/>
                <a:gd name="T13" fmla="*/ 771779 h 1608138"/>
                <a:gd name="T14" fmla="*/ 153016 w 1608138"/>
                <a:gd name="T15" fmla="*/ 952688 h 1608138"/>
                <a:gd name="T16" fmla="*/ 173319 w 1608138"/>
                <a:gd name="T17" fmla="*/ 1132846 h 1608138"/>
                <a:gd name="T18" fmla="*/ 231968 w 1608138"/>
                <a:gd name="T19" fmla="*/ 1299087 h 1608138"/>
                <a:gd name="T20" fmla="*/ 323704 w 1608138"/>
                <a:gd name="T21" fmla="*/ 1446145 h 1608138"/>
                <a:gd name="T22" fmla="*/ 444012 w 1608138"/>
                <a:gd name="T23" fmla="*/ 1569509 h 1608138"/>
                <a:gd name="T24" fmla="*/ 588757 w 1608138"/>
                <a:gd name="T25" fmla="*/ 1664666 h 1608138"/>
                <a:gd name="T26" fmla="*/ 752676 w 1608138"/>
                <a:gd name="T27" fmla="*/ 1727100 h 1608138"/>
                <a:gd name="T28" fmla="*/ 932010 w 1608138"/>
                <a:gd name="T29" fmla="*/ 1751924 h 1608138"/>
                <a:gd name="T30" fmla="*/ 1113600 w 1608138"/>
                <a:gd name="T31" fmla="*/ 1736127 h 1608138"/>
                <a:gd name="T32" fmla="*/ 1281655 w 1608138"/>
                <a:gd name="T33" fmla="*/ 1681590 h 1608138"/>
                <a:gd name="T34" fmla="*/ 1431288 w 1608138"/>
                <a:gd name="T35" fmla="*/ 1593205 h 1608138"/>
                <a:gd name="T36" fmla="*/ 1557235 w 1608138"/>
                <a:gd name="T37" fmla="*/ 1475859 h 1608138"/>
                <a:gd name="T38" fmla="*/ 1655361 w 1608138"/>
                <a:gd name="T39" fmla="*/ 1333312 h 1608138"/>
                <a:gd name="T40" fmla="*/ 1721907 w 1608138"/>
                <a:gd name="T41" fmla="*/ 1171209 h 1608138"/>
                <a:gd name="T42" fmla="*/ 1751232 w 1608138"/>
                <a:gd name="T43" fmla="*/ 993684 h 1608138"/>
                <a:gd name="T44" fmla="*/ 1739577 w 1608138"/>
                <a:gd name="T45" fmla="*/ 810894 h 1608138"/>
                <a:gd name="T46" fmla="*/ 1689198 w 1608138"/>
                <a:gd name="T47" fmla="*/ 641269 h 1608138"/>
                <a:gd name="T48" fmla="*/ 1604607 w 1608138"/>
                <a:gd name="T49" fmla="*/ 489320 h 1608138"/>
                <a:gd name="T50" fmla="*/ 1490314 w 1608138"/>
                <a:gd name="T51" fmla="*/ 360314 h 1608138"/>
                <a:gd name="T52" fmla="*/ 1350456 w 1608138"/>
                <a:gd name="T53" fmla="*/ 258764 h 1608138"/>
                <a:gd name="T54" fmla="*/ 1190297 w 1608138"/>
                <a:gd name="T55" fmla="*/ 188807 h 1608138"/>
                <a:gd name="T56" fmla="*/ 1013970 w 1608138"/>
                <a:gd name="T57" fmla="*/ 154958 h 1608138"/>
                <a:gd name="T58" fmla="*/ 1026001 w 1608138"/>
                <a:gd name="T59" fmla="*/ 2632 h 1608138"/>
                <a:gd name="T60" fmla="*/ 1235788 w 1608138"/>
                <a:gd name="T61" fmla="*/ 42877 h 1608138"/>
                <a:gd name="T62" fmla="*/ 1426776 w 1608138"/>
                <a:gd name="T63" fmla="*/ 125996 h 1608138"/>
                <a:gd name="T64" fmla="*/ 1592576 w 1608138"/>
                <a:gd name="T65" fmla="*/ 247104 h 1608138"/>
                <a:gd name="T66" fmla="*/ 1729050 w 1608138"/>
                <a:gd name="T67" fmla="*/ 400934 h 1608138"/>
                <a:gd name="T68" fmla="*/ 1830184 w 1608138"/>
                <a:gd name="T69" fmla="*/ 581467 h 1608138"/>
                <a:gd name="T70" fmla="*/ 1890338 w 1608138"/>
                <a:gd name="T71" fmla="*/ 783814 h 1608138"/>
                <a:gd name="T72" fmla="*/ 1903497 w 1608138"/>
                <a:gd name="T73" fmla="*/ 1001583 h 1608138"/>
                <a:gd name="T74" fmla="*/ 1868908 w 1608138"/>
                <a:gd name="T75" fmla="*/ 1213333 h 1608138"/>
                <a:gd name="T76" fmla="*/ 1789956 w 1608138"/>
                <a:gd name="T77" fmla="*/ 1406654 h 1608138"/>
                <a:gd name="T78" fmla="*/ 1672279 w 1608138"/>
                <a:gd name="T79" fmla="*/ 1575904 h 1608138"/>
                <a:gd name="T80" fmla="*/ 1522271 w 1608138"/>
                <a:gd name="T81" fmla="*/ 1715440 h 1608138"/>
                <a:gd name="T82" fmla="*/ 1344440 w 1608138"/>
                <a:gd name="T83" fmla="*/ 1820751 h 1608138"/>
                <a:gd name="T84" fmla="*/ 1144429 w 1608138"/>
                <a:gd name="T85" fmla="*/ 1885819 h 1608138"/>
                <a:gd name="T86" fmla="*/ 927875 w 1608138"/>
                <a:gd name="T87" fmla="*/ 1905000 h 1608138"/>
                <a:gd name="T88" fmla="*/ 714703 w 1608138"/>
                <a:gd name="T89" fmla="*/ 1874911 h 1608138"/>
                <a:gd name="T90" fmla="*/ 518827 w 1608138"/>
                <a:gd name="T91" fmla="*/ 1800818 h 1608138"/>
                <a:gd name="T92" fmla="*/ 347013 w 1608138"/>
                <a:gd name="T93" fmla="*/ 1687608 h 1608138"/>
                <a:gd name="T94" fmla="*/ 203771 w 1608138"/>
                <a:gd name="T95" fmla="*/ 1540550 h 1608138"/>
                <a:gd name="T96" fmla="*/ 93991 w 1608138"/>
                <a:gd name="T97" fmla="*/ 1365658 h 1608138"/>
                <a:gd name="T98" fmla="*/ 24814 w 1608138"/>
                <a:gd name="T99" fmla="*/ 1167824 h 1608138"/>
                <a:gd name="T100" fmla="*/ 0 w 1608138"/>
                <a:gd name="T101" fmla="*/ 952688 h 1608138"/>
                <a:gd name="T102" fmla="*/ 24814 w 1608138"/>
                <a:gd name="T103" fmla="*/ 737553 h 1608138"/>
                <a:gd name="T104" fmla="*/ 93991 w 1608138"/>
                <a:gd name="T105" fmla="*/ 539342 h 1608138"/>
                <a:gd name="T106" fmla="*/ 203771 w 1608138"/>
                <a:gd name="T107" fmla="*/ 364452 h 1608138"/>
                <a:gd name="T108" fmla="*/ 347013 w 1608138"/>
                <a:gd name="T109" fmla="*/ 217392 h 1608138"/>
                <a:gd name="T110" fmla="*/ 518827 w 1608138"/>
                <a:gd name="T111" fmla="*/ 104182 h 1608138"/>
                <a:gd name="T112" fmla="*/ 714703 w 1608138"/>
                <a:gd name="T113" fmla="*/ 29712 h 1608138"/>
                <a:gd name="T114" fmla="*/ 927875 w 1608138"/>
                <a:gd name="T115" fmla="*/ 0 h 1608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8138" h="1608138">
                  <a:moveTo>
                    <a:pt x="732416" y="260350"/>
                  </a:moveTo>
                  <a:lnTo>
                    <a:pt x="817655" y="260350"/>
                  </a:lnTo>
                  <a:lnTo>
                    <a:pt x="846490" y="801651"/>
                  </a:lnTo>
                  <a:lnTo>
                    <a:pt x="1185863" y="1165586"/>
                  </a:lnTo>
                  <a:lnTo>
                    <a:pt x="1120904" y="1231900"/>
                  </a:lnTo>
                  <a:lnTo>
                    <a:pt x="710868" y="866696"/>
                  </a:lnTo>
                  <a:lnTo>
                    <a:pt x="703263" y="809266"/>
                  </a:lnTo>
                  <a:lnTo>
                    <a:pt x="732416" y="260350"/>
                  </a:lnTo>
                  <a:close/>
                  <a:moveTo>
                    <a:pt x="786772" y="128905"/>
                  </a:moveTo>
                  <a:lnTo>
                    <a:pt x="769634" y="129857"/>
                  </a:lnTo>
                  <a:lnTo>
                    <a:pt x="752178" y="130810"/>
                  </a:lnTo>
                  <a:lnTo>
                    <a:pt x="735040" y="132397"/>
                  </a:lnTo>
                  <a:lnTo>
                    <a:pt x="717902" y="134302"/>
                  </a:lnTo>
                  <a:lnTo>
                    <a:pt x="701398" y="136842"/>
                  </a:lnTo>
                  <a:lnTo>
                    <a:pt x="684577" y="139382"/>
                  </a:lnTo>
                  <a:lnTo>
                    <a:pt x="668074" y="142557"/>
                  </a:lnTo>
                  <a:lnTo>
                    <a:pt x="651888" y="146367"/>
                  </a:lnTo>
                  <a:lnTo>
                    <a:pt x="635384" y="149860"/>
                  </a:lnTo>
                  <a:lnTo>
                    <a:pt x="619515" y="154622"/>
                  </a:lnTo>
                  <a:lnTo>
                    <a:pt x="603329" y="159385"/>
                  </a:lnTo>
                  <a:lnTo>
                    <a:pt x="587461" y="164147"/>
                  </a:lnTo>
                  <a:lnTo>
                    <a:pt x="572227" y="169862"/>
                  </a:lnTo>
                  <a:lnTo>
                    <a:pt x="556675" y="175577"/>
                  </a:lnTo>
                  <a:lnTo>
                    <a:pt x="541441" y="181927"/>
                  </a:lnTo>
                  <a:lnTo>
                    <a:pt x="526207" y="188277"/>
                  </a:lnTo>
                  <a:lnTo>
                    <a:pt x="511608" y="195580"/>
                  </a:lnTo>
                  <a:lnTo>
                    <a:pt x="497009" y="202565"/>
                  </a:lnTo>
                  <a:lnTo>
                    <a:pt x="482410" y="210502"/>
                  </a:lnTo>
                  <a:lnTo>
                    <a:pt x="468128" y="218440"/>
                  </a:lnTo>
                  <a:lnTo>
                    <a:pt x="454163" y="226695"/>
                  </a:lnTo>
                  <a:lnTo>
                    <a:pt x="440199" y="235267"/>
                  </a:lnTo>
                  <a:lnTo>
                    <a:pt x="426869" y="244475"/>
                  </a:lnTo>
                  <a:lnTo>
                    <a:pt x="413539" y="253365"/>
                  </a:lnTo>
                  <a:lnTo>
                    <a:pt x="400527" y="263208"/>
                  </a:lnTo>
                  <a:lnTo>
                    <a:pt x="387515" y="273050"/>
                  </a:lnTo>
                  <a:lnTo>
                    <a:pt x="374820" y="283210"/>
                  </a:lnTo>
                  <a:lnTo>
                    <a:pt x="362442" y="293688"/>
                  </a:lnTo>
                  <a:lnTo>
                    <a:pt x="350382" y="304165"/>
                  </a:lnTo>
                  <a:lnTo>
                    <a:pt x="338321" y="315595"/>
                  </a:lnTo>
                  <a:lnTo>
                    <a:pt x="326896" y="326708"/>
                  </a:lnTo>
                  <a:lnTo>
                    <a:pt x="315470" y="338455"/>
                  </a:lnTo>
                  <a:lnTo>
                    <a:pt x="304680" y="349885"/>
                  </a:lnTo>
                  <a:lnTo>
                    <a:pt x="293572" y="361950"/>
                  </a:lnTo>
                  <a:lnTo>
                    <a:pt x="283416" y="374333"/>
                  </a:lnTo>
                  <a:lnTo>
                    <a:pt x="273260" y="387350"/>
                  </a:lnTo>
                  <a:lnTo>
                    <a:pt x="263104" y="400050"/>
                  </a:lnTo>
                  <a:lnTo>
                    <a:pt x="253900" y="413068"/>
                  </a:lnTo>
                  <a:lnTo>
                    <a:pt x="244379" y="426720"/>
                  </a:lnTo>
                  <a:lnTo>
                    <a:pt x="235492" y="440373"/>
                  </a:lnTo>
                  <a:lnTo>
                    <a:pt x="226923" y="453708"/>
                  </a:lnTo>
                  <a:lnTo>
                    <a:pt x="218671" y="467995"/>
                  </a:lnTo>
                  <a:lnTo>
                    <a:pt x="210737" y="482283"/>
                  </a:lnTo>
                  <a:lnTo>
                    <a:pt x="203120" y="496570"/>
                  </a:lnTo>
                  <a:lnTo>
                    <a:pt x="195820" y="511175"/>
                  </a:lnTo>
                  <a:lnTo>
                    <a:pt x="188838" y="526415"/>
                  </a:lnTo>
                  <a:lnTo>
                    <a:pt x="182490" y="541338"/>
                  </a:lnTo>
                  <a:lnTo>
                    <a:pt x="176143" y="556578"/>
                  </a:lnTo>
                  <a:lnTo>
                    <a:pt x="170113" y="571818"/>
                  </a:lnTo>
                  <a:lnTo>
                    <a:pt x="164717" y="587693"/>
                  </a:lnTo>
                  <a:lnTo>
                    <a:pt x="159639" y="603568"/>
                  </a:lnTo>
                  <a:lnTo>
                    <a:pt x="154879" y="619125"/>
                  </a:lnTo>
                  <a:lnTo>
                    <a:pt x="150436" y="635318"/>
                  </a:lnTo>
                  <a:lnTo>
                    <a:pt x="146310" y="651510"/>
                  </a:lnTo>
                  <a:lnTo>
                    <a:pt x="143136" y="668020"/>
                  </a:lnTo>
                  <a:lnTo>
                    <a:pt x="139962" y="684530"/>
                  </a:lnTo>
                  <a:lnTo>
                    <a:pt x="137106" y="701040"/>
                  </a:lnTo>
                  <a:lnTo>
                    <a:pt x="134567" y="718185"/>
                  </a:lnTo>
                  <a:lnTo>
                    <a:pt x="132980" y="735013"/>
                  </a:lnTo>
                  <a:lnTo>
                    <a:pt x="131393" y="751840"/>
                  </a:lnTo>
                  <a:lnTo>
                    <a:pt x="130124" y="769303"/>
                  </a:lnTo>
                  <a:lnTo>
                    <a:pt x="129489" y="786448"/>
                  </a:lnTo>
                  <a:lnTo>
                    <a:pt x="129171" y="804228"/>
                  </a:lnTo>
                  <a:lnTo>
                    <a:pt x="129489" y="821373"/>
                  </a:lnTo>
                  <a:lnTo>
                    <a:pt x="130124" y="838835"/>
                  </a:lnTo>
                  <a:lnTo>
                    <a:pt x="131393" y="855980"/>
                  </a:lnTo>
                  <a:lnTo>
                    <a:pt x="132980" y="873125"/>
                  </a:lnTo>
                  <a:lnTo>
                    <a:pt x="134567" y="889953"/>
                  </a:lnTo>
                  <a:lnTo>
                    <a:pt x="137106" y="906781"/>
                  </a:lnTo>
                  <a:lnTo>
                    <a:pt x="139962" y="923291"/>
                  </a:lnTo>
                  <a:lnTo>
                    <a:pt x="143136" y="939801"/>
                  </a:lnTo>
                  <a:lnTo>
                    <a:pt x="146310" y="956311"/>
                  </a:lnTo>
                  <a:lnTo>
                    <a:pt x="150436" y="972503"/>
                  </a:lnTo>
                  <a:lnTo>
                    <a:pt x="154879" y="988696"/>
                  </a:lnTo>
                  <a:lnTo>
                    <a:pt x="159639" y="1004888"/>
                  </a:lnTo>
                  <a:lnTo>
                    <a:pt x="164717" y="1020446"/>
                  </a:lnTo>
                  <a:lnTo>
                    <a:pt x="170113" y="1036321"/>
                  </a:lnTo>
                  <a:lnTo>
                    <a:pt x="176143" y="1051561"/>
                  </a:lnTo>
                  <a:lnTo>
                    <a:pt x="182490" y="1066483"/>
                  </a:lnTo>
                  <a:lnTo>
                    <a:pt x="188838" y="1082041"/>
                  </a:lnTo>
                  <a:lnTo>
                    <a:pt x="195820" y="1096646"/>
                  </a:lnTo>
                  <a:lnTo>
                    <a:pt x="203120" y="1111251"/>
                  </a:lnTo>
                  <a:lnTo>
                    <a:pt x="210737" y="1125538"/>
                  </a:lnTo>
                  <a:lnTo>
                    <a:pt x="218671" y="1139826"/>
                  </a:lnTo>
                  <a:lnTo>
                    <a:pt x="226923" y="1154113"/>
                  </a:lnTo>
                  <a:lnTo>
                    <a:pt x="235492" y="1167766"/>
                  </a:lnTo>
                  <a:lnTo>
                    <a:pt x="244379" y="1181736"/>
                  </a:lnTo>
                  <a:lnTo>
                    <a:pt x="253900" y="1194753"/>
                  </a:lnTo>
                  <a:lnTo>
                    <a:pt x="263104" y="1208088"/>
                  </a:lnTo>
                  <a:lnTo>
                    <a:pt x="273260" y="1220788"/>
                  </a:lnTo>
                  <a:lnTo>
                    <a:pt x="283416" y="1233488"/>
                  </a:lnTo>
                  <a:lnTo>
                    <a:pt x="293572" y="1245871"/>
                  </a:lnTo>
                  <a:lnTo>
                    <a:pt x="304680" y="1257936"/>
                  </a:lnTo>
                  <a:lnTo>
                    <a:pt x="315470" y="1269683"/>
                  </a:lnTo>
                  <a:lnTo>
                    <a:pt x="326896" y="1281431"/>
                  </a:lnTo>
                  <a:lnTo>
                    <a:pt x="338321" y="1292543"/>
                  </a:lnTo>
                  <a:lnTo>
                    <a:pt x="350382" y="1303973"/>
                  </a:lnTo>
                  <a:lnTo>
                    <a:pt x="362442" y="1314451"/>
                  </a:lnTo>
                  <a:lnTo>
                    <a:pt x="374820" y="1324928"/>
                  </a:lnTo>
                  <a:lnTo>
                    <a:pt x="387515" y="1335088"/>
                  </a:lnTo>
                  <a:lnTo>
                    <a:pt x="400527" y="1344931"/>
                  </a:lnTo>
                  <a:lnTo>
                    <a:pt x="413539" y="1354456"/>
                  </a:lnTo>
                  <a:lnTo>
                    <a:pt x="426869" y="1363981"/>
                  </a:lnTo>
                  <a:lnTo>
                    <a:pt x="440199" y="1372553"/>
                  </a:lnTo>
                  <a:lnTo>
                    <a:pt x="454163" y="1381443"/>
                  </a:lnTo>
                  <a:lnTo>
                    <a:pt x="468128" y="1389698"/>
                  </a:lnTo>
                  <a:lnTo>
                    <a:pt x="482410" y="1397953"/>
                  </a:lnTo>
                  <a:lnTo>
                    <a:pt x="497009" y="1405256"/>
                  </a:lnTo>
                  <a:lnTo>
                    <a:pt x="511608" y="1412558"/>
                  </a:lnTo>
                  <a:lnTo>
                    <a:pt x="526207" y="1419543"/>
                  </a:lnTo>
                  <a:lnTo>
                    <a:pt x="541441" y="1425893"/>
                  </a:lnTo>
                  <a:lnTo>
                    <a:pt x="556675" y="1432561"/>
                  </a:lnTo>
                  <a:lnTo>
                    <a:pt x="572227" y="1437958"/>
                  </a:lnTo>
                  <a:lnTo>
                    <a:pt x="587461" y="1443673"/>
                  </a:lnTo>
                  <a:lnTo>
                    <a:pt x="603329" y="1449071"/>
                  </a:lnTo>
                  <a:lnTo>
                    <a:pt x="619515" y="1453516"/>
                  </a:lnTo>
                  <a:lnTo>
                    <a:pt x="635384" y="1457961"/>
                  </a:lnTo>
                  <a:lnTo>
                    <a:pt x="651888" y="1461771"/>
                  </a:lnTo>
                  <a:lnTo>
                    <a:pt x="668074" y="1465581"/>
                  </a:lnTo>
                  <a:lnTo>
                    <a:pt x="684577" y="1468438"/>
                  </a:lnTo>
                  <a:lnTo>
                    <a:pt x="701398" y="1471613"/>
                  </a:lnTo>
                  <a:lnTo>
                    <a:pt x="717902" y="1473836"/>
                  </a:lnTo>
                  <a:lnTo>
                    <a:pt x="735040" y="1475741"/>
                  </a:lnTo>
                  <a:lnTo>
                    <a:pt x="752178" y="1477328"/>
                  </a:lnTo>
                  <a:lnTo>
                    <a:pt x="769634" y="1478281"/>
                  </a:lnTo>
                  <a:lnTo>
                    <a:pt x="786772" y="1478916"/>
                  </a:lnTo>
                  <a:lnTo>
                    <a:pt x="804228" y="1478916"/>
                  </a:lnTo>
                  <a:lnTo>
                    <a:pt x="821366" y="1478916"/>
                  </a:lnTo>
                  <a:lnTo>
                    <a:pt x="838822" y="1478281"/>
                  </a:lnTo>
                  <a:lnTo>
                    <a:pt x="855960" y="1477328"/>
                  </a:lnTo>
                  <a:lnTo>
                    <a:pt x="873098" y="1475741"/>
                  </a:lnTo>
                  <a:lnTo>
                    <a:pt x="890236" y="1473836"/>
                  </a:lnTo>
                  <a:lnTo>
                    <a:pt x="907057" y="1471613"/>
                  </a:lnTo>
                  <a:lnTo>
                    <a:pt x="923561" y="1468438"/>
                  </a:lnTo>
                  <a:lnTo>
                    <a:pt x="940064" y="1465581"/>
                  </a:lnTo>
                  <a:lnTo>
                    <a:pt x="956568" y="1461771"/>
                  </a:lnTo>
                  <a:lnTo>
                    <a:pt x="972754" y="1457961"/>
                  </a:lnTo>
                  <a:lnTo>
                    <a:pt x="988940" y="1453516"/>
                  </a:lnTo>
                  <a:lnTo>
                    <a:pt x="1004809" y="1449071"/>
                  </a:lnTo>
                  <a:lnTo>
                    <a:pt x="1020677" y="1443673"/>
                  </a:lnTo>
                  <a:lnTo>
                    <a:pt x="1036229" y="1437958"/>
                  </a:lnTo>
                  <a:lnTo>
                    <a:pt x="1051780" y="1432561"/>
                  </a:lnTo>
                  <a:lnTo>
                    <a:pt x="1066697" y="1425893"/>
                  </a:lnTo>
                  <a:lnTo>
                    <a:pt x="1081931" y="1419543"/>
                  </a:lnTo>
                  <a:lnTo>
                    <a:pt x="1096847" y="1412558"/>
                  </a:lnTo>
                  <a:lnTo>
                    <a:pt x="1111447" y="1405256"/>
                  </a:lnTo>
                  <a:lnTo>
                    <a:pt x="1125728" y="1397953"/>
                  </a:lnTo>
                  <a:lnTo>
                    <a:pt x="1140010" y="1389698"/>
                  </a:lnTo>
                  <a:lnTo>
                    <a:pt x="1153975" y="1381443"/>
                  </a:lnTo>
                  <a:lnTo>
                    <a:pt x="1167939" y="1372553"/>
                  </a:lnTo>
                  <a:lnTo>
                    <a:pt x="1181586" y="1363981"/>
                  </a:lnTo>
                  <a:lnTo>
                    <a:pt x="1194916" y="1354456"/>
                  </a:lnTo>
                  <a:lnTo>
                    <a:pt x="1208246" y="1344931"/>
                  </a:lnTo>
                  <a:lnTo>
                    <a:pt x="1220941" y="1335088"/>
                  </a:lnTo>
                  <a:lnTo>
                    <a:pt x="1233318" y="1324928"/>
                  </a:lnTo>
                  <a:lnTo>
                    <a:pt x="1245696" y="1314451"/>
                  </a:lnTo>
                  <a:lnTo>
                    <a:pt x="1258074" y="1303973"/>
                  </a:lnTo>
                  <a:lnTo>
                    <a:pt x="1269817" y="1292543"/>
                  </a:lnTo>
                  <a:lnTo>
                    <a:pt x="1281559" y="1281431"/>
                  </a:lnTo>
                  <a:lnTo>
                    <a:pt x="1292668" y="1269683"/>
                  </a:lnTo>
                  <a:lnTo>
                    <a:pt x="1303458" y="1257936"/>
                  </a:lnTo>
                  <a:lnTo>
                    <a:pt x="1314566" y="1245871"/>
                  </a:lnTo>
                  <a:lnTo>
                    <a:pt x="1325040" y="1233488"/>
                  </a:lnTo>
                  <a:lnTo>
                    <a:pt x="1335196" y="1220788"/>
                  </a:lnTo>
                  <a:lnTo>
                    <a:pt x="1345034" y="1208088"/>
                  </a:lnTo>
                  <a:lnTo>
                    <a:pt x="1354556" y="1194753"/>
                  </a:lnTo>
                  <a:lnTo>
                    <a:pt x="1363759" y="1181736"/>
                  </a:lnTo>
                  <a:lnTo>
                    <a:pt x="1372646" y="1167766"/>
                  </a:lnTo>
                  <a:lnTo>
                    <a:pt x="1381532" y="1154113"/>
                  </a:lnTo>
                  <a:lnTo>
                    <a:pt x="1389784" y="1139826"/>
                  </a:lnTo>
                  <a:lnTo>
                    <a:pt x="1397401" y="1125538"/>
                  </a:lnTo>
                  <a:lnTo>
                    <a:pt x="1405018" y="1111251"/>
                  </a:lnTo>
                  <a:lnTo>
                    <a:pt x="1412635" y="1096646"/>
                  </a:lnTo>
                  <a:lnTo>
                    <a:pt x="1419300" y="1082041"/>
                  </a:lnTo>
                  <a:lnTo>
                    <a:pt x="1425965" y="1066483"/>
                  </a:lnTo>
                  <a:lnTo>
                    <a:pt x="1431995" y="1051561"/>
                  </a:lnTo>
                  <a:lnTo>
                    <a:pt x="1438025" y="1036321"/>
                  </a:lnTo>
                  <a:lnTo>
                    <a:pt x="1443738" y="1020446"/>
                  </a:lnTo>
                  <a:lnTo>
                    <a:pt x="1448816" y="1004888"/>
                  </a:lnTo>
                  <a:lnTo>
                    <a:pt x="1453577" y="988696"/>
                  </a:lnTo>
                  <a:lnTo>
                    <a:pt x="1457702" y="972503"/>
                  </a:lnTo>
                  <a:lnTo>
                    <a:pt x="1461828" y="956311"/>
                  </a:lnTo>
                  <a:lnTo>
                    <a:pt x="1465319" y="939801"/>
                  </a:lnTo>
                  <a:lnTo>
                    <a:pt x="1468493" y="923291"/>
                  </a:lnTo>
                  <a:lnTo>
                    <a:pt x="1471350" y="906781"/>
                  </a:lnTo>
                  <a:lnTo>
                    <a:pt x="1473571" y="889953"/>
                  </a:lnTo>
                  <a:lnTo>
                    <a:pt x="1475793" y="873125"/>
                  </a:lnTo>
                  <a:lnTo>
                    <a:pt x="1477380" y="855980"/>
                  </a:lnTo>
                  <a:lnTo>
                    <a:pt x="1478332" y="838835"/>
                  </a:lnTo>
                  <a:lnTo>
                    <a:pt x="1478649" y="821373"/>
                  </a:lnTo>
                  <a:lnTo>
                    <a:pt x="1478967" y="804228"/>
                  </a:lnTo>
                  <a:lnTo>
                    <a:pt x="1478649" y="786448"/>
                  </a:lnTo>
                  <a:lnTo>
                    <a:pt x="1478332" y="769303"/>
                  </a:lnTo>
                  <a:lnTo>
                    <a:pt x="1477380" y="751840"/>
                  </a:lnTo>
                  <a:lnTo>
                    <a:pt x="1475793" y="735013"/>
                  </a:lnTo>
                  <a:lnTo>
                    <a:pt x="1473571" y="718185"/>
                  </a:lnTo>
                  <a:lnTo>
                    <a:pt x="1471350" y="701040"/>
                  </a:lnTo>
                  <a:lnTo>
                    <a:pt x="1468493" y="684530"/>
                  </a:lnTo>
                  <a:lnTo>
                    <a:pt x="1465319" y="668020"/>
                  </a:lnTo>
                  <a:lnTo>
                    <a:pt x="1461828" y="651510"/>
                  </a:lnTo>
                  <a:lnTo>
                    <a:pt x="1457702" y="635318"/>
                  </a:lnTo>
                  <a:lnTo>
                    <a:pt x="1453577" y="619125"/>
                  </a:lnTo>
                  <a:lnTo>
                    <a:pt x="1448816" y="603568"/>
                  </a:lnTo>
                  <a:lnTo>
                    <a:pt x="1443738" y="587693"/>
                  </a:lnTo>
                  <a:lnTo>
                    <a:pt x="1438025" y="571818"/>
                  </a:lnTo>
                  <a:lnTo>
                    <a:pt x="1431995" y="556578"/>
                  </a:lnTo>
                  <a:lnTo>
                    <a:pt x="1425965" y="541338"/>
                  </a:lnTo>
                  <a:lnTo>
                    <a:pt x="1419300" y="526415"/>
                  </a:lnTo>
                  <a:lnTo>
                    <a:pt x="1412635" y="511175"/>
                  </a:lnTo>
                  <a:lnTo>
                    <a:pt x="1405018" y="496570"/>
                  </a:lnTo>
                  <a:lnTo>
                    <a:pt x="1397401" y="482283"/>
                  </a:lnTo>
                  <a:lnTo>
                    <a:pt x="1389784" y="467995"/>
                  </a:lnTo>
                  <a:lnTo>
                    <a:pt x="1381532" y="453708"/>
                  </a:lnTo>
                  <a:lnTo>
                    <a:pt x="1372646" y="440373"/>
                  </a:lnTo>
                  <a:lnTo>
                    <a:pt x="1363759" y="426720"/>
                  </a:lnTo>
                  <a:lnTo>
                    <a:pt x="1354556" y="413068"/>
                  </a:lnTo>
                  <a:lnTo>
                    <a:pt x="1345034" y="400050"/>
                  </a:lnTo>
                  <a:lnTo>
                    <a:pt x="1335196" y="387350"/>
                  </a:lnTo>
                  <a:lnTo>
                    <a:pt x="1325040" y="374333"/>
                  </a:lnTo>
                  <a:lnTo>
                    <a:pt x="1314566" y="361950"/>
                  </a:lnTo>
                  <a:lnTo>
                    <a:pt x="1303458" y="349885"/>
                  </a:lnTo>
                  <a:lnTo>
                    <a:pt x="1292668" y="338455"/>
                  </a:lnTo>
                  <a:lnTo>
                    <a:pt x="1281559" y="326708"/>
                  </a:lnTo>
                  <a:lnTo>
                    <a:pt x="1269817" y="315595"/>
                  </a:lnTo>
                  <a:lnTo>
                    <a:pt x="1258074" y="304165"/>
                  </a:lnTo>
                  <a:lnTo>
                    <a:pt x="1245696" y="293688"/>
                  </a:lnTo>
                  <a:lnTo>
                    <a:pt x="1233318" y="283210"/>
                  </a:lnTo>
                  <a:lnTo>
                    <a:pt x="1220941" y="273050"/>
                  </a:lnTo>
                  <a:lnTo>
                    <a:pt x="1208246" y="263208"/>
                  </a:lnTo>
                  <a:lnTo>
                    <a:pt x="1194916" y="253365"/>
                  </a:lnTo>
                  <a:lnTo>
                    <a:pt x="1181586" y="244475"/>
                  </a:lnTo>
                  <a:lnTo>
                    <a:pt x="1167939" y="235267"/>
                  </a:lnTo>
                  <a:lnTo>
                    <a:pt x="1153975" y="226695"/>
                  </a:lnTo>
                  <a:lnTo>
                    <a:pt x="1140010" y="218440"/>
                  </a:lnTo>
                  <a:lnTo>
                    <a:pt x="1125728" y="210502"/>
                  </a:lnTo>
                  <a:lnTo>
                    <a:pt x="1111447" y="202565"/>
                  </a:lnTo>
                  <a:lnTo>
                    <a:pt x="1096847" y="195580"/>
                  </a:lnTo>
                  <a:lnTo>
                    <a:pt x="1081931" y="188277"/>
                  </a:lnTo>
                  <a:lnTo>
                    <a:pt x="1066697" y="181927"/>
                  </a:lnTo>
                  <a:lnTo>
                    <a:pt x="1051780" y="175577"/>
                  </a:lnTo>
                  <a:lnTo>
                    <a:pt x="1036229" y="169862"/>
                  </a:lnTo>
                  <a:lnTo>
                    <a:pt x="1020677" y="164147"/>
                  </a:lnTo>
                  <a:lnTo>
                    <a:pt x="1004809" y="159385"/>
                  </a:lnTo>
                  <a:lnTo>
                    <a:pt x="988940" y="154622"/>
                  </a:lnTo>
                  <a:lnTo>
                    <a:pt x="972754" y="149860"/>
                  </a:lnTo>
                  <a:lnTo>
                    <a:pt x="956568" y="146367"/>
                  </a:lnTo>
                  <a:lnTo>
                    <a:pt x="940064" y="142557"/>
                  </a:lnTo>
                  <a:lnTo>
                    <a:pt x="923561" y="139382"/>
                  </a:lnTo>
                  <a:lnTo>
                    <a:pt x="907057" y="136842"/>
                  </a:lnTo>
                  <a:lnTo>
                    <a:pt x="890236" y="134302"/>
                  </a:lnTo>
                  <a:lnTo>
                    <a:pt x="873098" y="132397"/>
                  </a:lnTo>
                  <a:lnTo>
                    <a:pt x="855960" y="130810"/>
                  </a:lnTo>
                  <a:lnTo>
                    <a:pt x="838822" y="129857"/>
                  </a:lnTo>
                  <a:lnTo>
                    <a:pt x="821366" y="128905"/>
                  </a:lnTo>
                  <a:lnTo>
                    <a:pt x="804228" y="128905"/>
                  </a:lnTo>
                  <a:lnTo>
                    <a:pt x="786772" y="128905"/>
                  </a:lnTo>
                  <a:close/>
                  <a:moveTo>
                    <a:pt x="783281" y="0"/>
                  </a:moveTo>
                  <a:lnTo>
                    <a:pt x="804228" y="0"/>
                  </a:lnTo>
                  <a:lnTo>
                    <a:pt x="824857" y="0"/>
                  </a:lnTo>
                  <a:lnTo>
                    <a:pt x="845487" y="1270"/>
                  </a:lnTo>
                  <a:lnTo>
                    <a:pt x="866116" y="2222"/>
                  </a:lnTo>
                  <a:lnTo>
                    <a:pt x="886428" y="4127"/>
                  </a:lnTo>
                  <a:lnTo>
                    <a:pt x="906422" y="6350"/>
                  </a:lnTo>
                  <a:lnTo>
                    <a:pt x="926734" y="8890"/>
                  </a:lnTo>
                  <a:lnTo>
                    <a:pt x="946412" y="12382"/>
                  </a:lnTo>
                  <a:lnTo>
                    <a:pt x="966089" y="16192"/>
                  </a:lnTo>
                  <a:lnTo>
                    <a:pt x="985766" y="20637"/>
                  </a:lnTo>
                  <a:lnTo>
                    <a:pt x="1005126" y="25082"/>
                  </a:lnTo>
                  <a:lnTo>
                    <a:pt x="1024486" y="30480"/>
                  </a:lnTo>
                  <a:lnTo>
                    <a:pt x="1043211" y="36195"/>
                  </a:lnTo>
                  <a:lnTo>
                    <a:pt x="1061936" y="42227"/>
                  </a:lnTo>
                  <a:lnTo>
                    <a:pt x="1080344" y="48895"/>
                  </a:lnTo>
                  <a:lnTo>
                    <a:pt x="1098752" y="55562"/>
                  </a:lnTo>
                  <a:lnTo>
                    <a:pt x="1117159" y="63182"/>
                  </a:lnTo>
                  <a:lnTo>
                    <a:pt x="1134932" y="71120"/>
                  </a:lnTo>
                  <a:lnTo>
                    <a:pt x="1152388" y="79375"/>
                  </a:lnTo>
                  <a:lnTo>
                    <a:pt x="1170161" y="87947"/>
                  </a:lnTo>
                  <a:lnTo>
                    <a:pt x="1187299" y="97155"/>
                  </a:lnTo>
                  <a:lnTo>
                    <a:pt x="1204437" y="106362"/>
                  </a:lnTo>
                  <a:lnTo>
                    <a:pt x="1220941" y="116205"/>
                  </a:lnTo>
                  <a:lnTo>
                    <a:pt x="1237444" y="126682"/>
                  </a:lnTo>
                  <a:lnTo>
                    <a:pt x="1253630" y="137160"/>
                  </a:lnTo>
                  <a:lnTo>
                    <a:pt x="1269499" y="148272"/>
                  </a:lnTo>
                  <a:lnTo>
                    <a:pt x="1285051" y="159702"/>
                  </a:lnTo>
                  <a:lnTo>
                    <a:pt x="1300602" y="171450"/>
                  </a:lnTo>
                  <a:lnTo>
                    <a:pt x="1315519" y="183515"/>
                  </a:lnTo>
                  <a:lnTo>
                    <a:pt x="1330118" y="195897"/>
                  </a:lnTo>
                  <a:lnTo>
                    <a:pt x="1344400" y="208597"/>
                  </a:lnTo>
                  <a:lnTo>
                    <a:pt x="1358681" y="221932"/>
                  </a:lnTo>
                  <a:lnTo>
                    <a:pt x="1372329" y="235267"/>
                  </a:lnTo>
                  <a:lnTo>
                    <a:pt x="1385976" y="249237"/>
                  </a:lnTo>
                  <a:lnTo>
                    <a:pt x="1398988" y="263208"/>
                  </a:lnTo>
                  <a:lnTo>
                    <a:pt x="1411683" y="277813"/>
                  </a:lnTo>
                  <a:lnTo>
                    <a:pt x="1424695" y="292418"/>
                  </a:lnTo>
                  <a:lnTo>
                    <a:pt x="1436756" y="307658"/>
                  </a:lnTo>
                  <a:lnTo>
                    <a:pt x="1448181" y="322898"/>
                  </a:lnTo>
                  <a:lnTo>
                    <a:pt x="1459607" y="338455"/>
                  </a:lnTo>
                  <a:lnTo>
                    <a:pt x="1470715" y="354648"/>
                  </a:lnTo>
                  <a:lnTo>
                    <a:pt x="1481506" y="370840"/>
                  </a:lnTo>
                  <a:lnTo>
                    <a:pt x="1491662" y="386715"/>
                  </a:lnTo>
                  <a:lnTo>
                    <a:pt x="1501818" y="403860"/>
                  </a:lnTo>
                  <a:lnTo>
                    <a:pt x="1511022" y="420688"/>
                  </a:lnTo>
                  <a:lnTo>
                    <a:pt x="1520225" y="438150"/>
                  </a:lnTo>
                  <a:lnTo>
                    <a:pt x="1528794" y="455295"/>
                  </a:lnTo>
                  <a:lnTo>
                    <a:pt x="1537046" y="473075"/>
                  </a:lnTo>
                  <a:lnTo>
                    <a:pt x="1544981" y="490855"/>
                  </a:lnTo>
                  <a:lnTo>
                    <a:pt x="1552280" y="508953"/>
                  </a:lnTo>
                  <a:lnTo>
                    <a:pt x="1559262" y="527368"/>
                  </a:lnTo>
                  <a:lnTo>
                    <a:pt x="1565927" y="546418"/>
                  </a:lnTo>
                  <a:lnTo>
                    <a:pt x="1571957" y="565150"/>
                  </a:lnTo>
                  <a:lnTo>
                    <a:pt x="1577670" y="583883"/>
                  </a:lnTo>
                  <a:lnTo>
                    <a:pt x="1582748" y="602933"/>
                  </a:lnTo>
                  <a:lnTo>
                    <a:pt x="1587509" y="622618"/>
                  </a:lnTo>
                  <a:lnTo>
                    <a:pt x="1591952" y="641668"/>
                  </a:lnTo>
                  <a:lnTo>
                    <a:pt x="1595761" y="661670"/>
                  </a:lnTo>
                  <a:lnTo>
                    <a:pt x="1598617" y="681673"/>
                  </a:lnTo>
                  <a:lnTo>
                    <a:pt x="1601791" y="701675"/>
                  </a:lnTo>
                  <a:lnTo>
                    <a:pt x="1604012" y="721995"/>
                  </a:lnTo>
                  <a:lnTo>
                    <a:pt x="1605917" y="742315"/>
                  </a:lnTo>
                  <a:lnTo>
                    <a:pt x="1606869" y="762318"/>
                  </a:lnTo>
                  <a:lnTo>
                    <a:pt x="1607503" y="783273"/>
                  </a:lnTo>
                  <a:lnTo>
                    <a:pt x="1608138" y="804228"/>
                  </a:lnTo>
                  <a:lnTo>
                    <a:pt x="1607503" y="824865"/>
                  </a:lnTo>
                  <a:lnTo>
                    <a:pt x="1606869" y="845503"/>
                  </a:lnTo>
                  <a:lnTo>
                    <a:pt x="1605917" y="865823"/>
                  </a:lnTo>
                  <a:lnTo>
                    <a:pt x="1604012" y="886143"/>
                  </a:lnTo>
                  <a:lnTo>
                    <a:pt x="1601791" y="906463"/>
                  </a:lnTo>
                  <a:lnTo>
                    <a:pt x="1598617" y="926466"/>
                  </a:lnTo>
                  <a:lnTo>
                    <a:pt x="1595761" y="946151"/>
                  </a:lnTo>
                  <a:lnTo>
                    <a:pt x="1591952" y="966153"/>
                  </a:lnTo>
                  <a:lnTo>
                    <a:pt x="1587509" y="985838"/>
                  </a:lnTo>
                  <a:lnTo>
                    <a:pt x="1582748" y="1004888"/>
                  </a:lnTo>
                  <a:lnTo>
                    <a:pt x="1577670" y="1024256"/>
                  </a:lnTo>
                  <a:lnTo>
                    <a:pt x="1571957" y="1043306"/>
                  </a:lnTo>
                  <a:lnTo>
                    <a:pt x="1565927" y="1062038"/>
                  </a:lnTo>
                  <a:lnTo>
                    <a:pt x="1559262" y="1080453"/>
                  </a:lnTo>
                  <a:lnTo>
                    <a:pt x="1552280" y="1098868"/>
                  </a:lnTo>
                  <a:lnTo>
                    <a:pt x="1544981" y="1116966"/>
                  </a:lnTo>
                  <a:lnTo>
                    <a:pt x="1537046" y="1135063"/>
                  </a:lnTo>
                  <a:lnTo>
                    <a:pt x="1528794" y="1152843"/>
                  </a:lnTo>
                  <a:lnTo>
                    <a:pt x="1520225" y="1169988"/>
                  </a:lnTo>
                  <a:lnTo>
                    <a:pt x="1511022" y="1187451"/>
                  </a:lnTo>
                  <a:lnTo>
                    <a:pt x="1501818" y="1204278"/>
                  </a:lnTo>
                  <a:lnTo>
                    <a:pt x="1491662" y="1221106"/>
                  </a:lnTo>
                  <a:lnTo>
                    <a:pt x="1481506" y="1237298"/>
                  </a:lnTo>
                  <a:lnTo>
                    <a:pt x="1470715" y="1253491"/>
                  </a:lnTo>
                  <a:lnTo>
                    <a:pt x="1459607" y="1269683"/>
                  </a:lnTo>
                  <a:lnTo>
                    <a:pt x="1448181" y="1284923"/>
                  </a:lnTo>
                  <a:lnTo>
                    <a:pt x="1436756" y="1300481"/>
                  </a:lnTo>
                  <a:lnTo>
                    <a:pt x="1424695" y="1315403"/>
                  </a:lnTo>
                  <a:lnTo>
                    <a:pt x="1411683" y="1330326"/>
                  </a:lnTo>
                  <a:lnTo>
                    <a:pt x="1398988" y="1344931"/>
                  </a:lnTo>
                  <a:lnTo>
                    <a:pt x="1385976" y="1358901"/>
                  </a:lnTo>
                  <a:lnTo>
                    <a:pt x="1372329" y="1372553"/>
                  </a:lnTo>
                  <a:lnTo>
                    <a:pt x="1358681" y="1386206"/>
                  </a:lnTo>
                  <a:lnTo>
                    <a:pt x="1344400" y="1399223"/>
                  </a:lnTo>
                  <a:lnTo>
                    <a:pt x="1330118" y="1412241"/>
                  </a:lnTo>
                  <a:lnTo>
                    <a:pt x="1315519" y="1424623"/>
                  </a:lnTo>
                  <a:lnTo>
                    <a:pt x="1300602" y="1436688"/>
                  </a:lnTo>
                  <a:lnTo>
                    <a:pt x="1285051" y="1448118"/>
                  </a:lnTo>
                  <a:lnTo>
                    <a:pt x="1269499" y="1459866"/>
                  </a:lnTo>
                  <a:lnTo>
                    <a:pt x="1253630" y="1470661"/>
                  </a:lnTo>
                  <a:lnTo>
                    <a:pt x="1237444" y="1481456"/>
                  </a:lnTo>
                  <a:lnTo>
                    <a:pt x="1220941" y="1491933"/>
                  </a:lnTo>
                  <a:lnTo>
                    <a:pt x="1204437" y="1501458"/>
                  </a:lnTo>
                  <a:lnTo>
                    <a:pt x="1187299" y="1510983"/>
                  </a:lnTo>
                  <a:lnTo>
                    <a:pt x="1170161" y="1520191"/>
                  </a:lnTo>
                  <a:lnTo>
                    <a:pt x="1152388" y="1528763"/>
                  </a:lnTo>
                  <a:lnTo>
                    <a:pt x="1134932" y="1537018"/>
                  </a:lnTo>
                  <a:lnTo>
                    <a:pt x="1117159" y="1544956"/>
                  </a:lnTo>
                  <a:lnTo>
                    <a:pt x="1098752" y="1552258"/>
                  </a:lnTo>
                  <a:lnTo>
                    <a:pt x="1080344" y="1559561"/>
                  </a:lnTo>
                  <a:lnTo>
                    <a:pt x="1061936" y="1565911"/>
                  </a:lnTo>
                  <a:lnTo>
                    <a:pt x="1043211" y="1571943"/>
                  </a:lnTo>
                  <a:lnTo>
                    <a:pt x="1024486" y="1577658"/>
                  </a:lnTo>
                  <a:lnTo>
                    <a:pt x="1005126" y="1582738"/>
                  </a:lnTo>
                  <a:lnTo>
                    <a:pt x="985766" y="1587818"/>
                  </a:lnTo>
                  <a:lnTo>
                    <a:pt x="966089" y="1591946"/>
                  </a:lnTo>
                  <a:lnTo>
                    <a:pt x="946412" y="1595756"/>
                  </a:lnTo>
                  <a:lnTo>
                    <a:pt x="926734" y="1598931"/>
                  </a:lnTo>
                  <a:lnTo>
                    <a:pt x="906422" y="1601471"/>
                  </a:lnTo>
                  <a:lnTo>
                    <a:pt x="886428" y="1604011"/>
                  </a:lnTo>
                  <a:lnTo>
                    <a:pt x="866116" y="1605598"/>
                  </a:lnTo>
                  <a:lnTo>
                    <a:pt x="845487" y="1607186"/>
                  </a:lnTo>
                  <a:lnTo>
                    <a:pt x="824857" y="1608138"/>
                  </a:lnTo>
                  <a:lnTo>
                    <a:pt x="804228" y="1608138"/>
                  </a:lnTo>
                  <a:lnTo>
                    <a:pt x="783281" y="1608138"/>
                  </a:lnTo>
                  <a:lnTo>
                    <a:pt x="762652" y="1607186"/>
                  </a:lnTo>
                  <a:lnTo>
                    <a:pt x="742022" y="1605598"/>
                  </a:lnTo>
                  <a:lnTo>
                    <a:pt x="721710" y="1604011"/>
                  </a:lnTo>
                  <a:lnTo>
                    <a:pt x="701716" y="1601471"/>
                  </a:lnTo>
                  <a:lnTo>
                    <a:pt x="681721" y="1598931"/>
                  </a:lnTo>
                  <a:lnTo>
                    <a:pt x="661726" y="1595756"/>
                  </a:lnTo>
                  <a:lnTo>
                    <a:pt x="642049" y="1591946"/>
                  </a:lnTo>
                  <a:lnTo>
                    <a:pt x="622689" y="1587818"/>
                  </a:lnTo>
                  <a:lnTo>
                    <a:pt x="603329" y="1582738"/>
                  </a:lnTo>
                  <a:lnTo>
                    <a:pt x="584287" y="1577658"/>
                  </a:lnTo>
                  <a:lnTo>
                    <a:pt x="564927" y="1571943"/>
                  </a:lnTo>
                  <a:lnTo>
                    <a:pt x="546202" y="1565911"/>
                  </a:lnTo>
                  <a:lnTo>
                    <a:pt x="527794" y="1559561"/>
                  </a:lnTo>
                  <a:lnTo>
                    <a:pt x="509386" y="1552258"/>
                  </a:lnTo>
                  <a:lnTo>
                    <a:pt x="491296" y="1544956"/>
                  </a:lnTo>
                  <a:lnTo>
                    <a:pt x="473206" y="1537018"/>
                  </a:lnTo>
                  <a:lnTo>
                    <a:pt x="455750" y="1528763"/>
                  </a:lnTo>
                  <a:lnTo>
                    <a:pt x="437977" y="1520191"/>
                  </a:lnTo>
                  <a:lnTo>
                    <a:pt x="421156" y="1510983"/>
                  </a:lnTo>
                  <a:lnTo>
                    <a:pt x="403701" y="1501458"/>
                  </a:lnTo>
                  <a:lnTo>
                    <a:pt x="387197" y="1491933"/>
                  </a:lnTo>
                  <a:lnTo>
                    <a:pt x="370694" y="1481456"/>
                  </a:lnTo>
                  <a:lnTo>
                    <a:pt x="354508" y="1470661"/>
                  </a:lnTo>
                  <a:lnTo>
                    <a:pt x="338639" y="1459866"/>
                  </a:lnTo>
                  <a:lnTo>
                    <a:pt x="323088" y="1448118"/>
                  </a:lnTo>
                  <a:lnTo>
                    <a:pt x="307853" y="1436688"/>
                  </a:lnTo>
                  <a:lnTo>
                    <a:pt x="292937" y="1424623"/>
                  </a:lnTo>
                  <a:lnTo>
                    <a:pt x="278020" y="1412241"/>
                  </a:lnTo>
                  <a:lnTo>
                    <a:pt x="263738" y="1399223"/>
                  </a:lnTo>
                  <a:lnTo>
                    <a:pt x="249457" y="1386206"/>
                  </a:lnTo>
                  <a:lnTo>
                    <a:pt x="235809" y="1372553"/>
                  </a:lnTo>
                  <a:lnTo>
                    <a:pt x="222162" y="1358901"/>
                  </a:lnTo>
                  <a:lnTo>
                    <a:pt x="209150" y="1344931"/>
                  </a:lnTo>
                  <a:lnTo>
                    <a:pt x="196455" y="1330326"/>
                  </a:lnTo>
                  <a:lnTo>
                    <a:pt x="184077" y="1315403"/>
                  </a:lnTo>
                  <a:lnTo>
                    <a:pt x="172017" y="1300481"/>
                  </a:lnTo>
                  <a:lnTo>
                    <a:pt x="159957" y="1284923"/>
                  </a:lnTo>
                  <a:lnTo>
                    <a:pt x="148531" y="1269683"/>
                  </a:lnTo>
                  <a:lnTo>
                    <a:pt x="137741" y="1253491"/>
                  </a:lnTo>
                  <a:lnTo>
                    <a:pt x="126950" y="1237298"/>
                  </a:lnTo>
                  <a:lnTo>
                    <a:pt x="116794" y="1221106"/>
                  </a:lnTo>
                  <a:lnTo>
                    <a:pt x="106955" y="1204278"/>
                  </a:lnTo>
                  <a:lnTo>
                    <a:pt x="97434" y="1187451"/>
                  </a:lnTo>
                  <a:lnTo>
                    <a:pt x="88230" y="1169988"/>
                  </a:lnTo>
                  <a:lnTo>
                    <a:pt x="79344" y="1152843"/>
                  </a:lnTo>
                  <a:lnTo>
                    <a:pt x="71092" y="1135063"/>
                  </a:lnTo>
                  <a:lnTo>
                    <a:pt x="63158" y="1116966"/>
                  </a:lnTo>
                  <a:lnTo>
                    <a:pt x="56175" y="1098868"/>
                  </a:lnTo>
                  <a:lnTo>
                    <a:pt x="48876" y="1080453"/>
                  </a:lnTo>
                  <a:lnTo>
                    <a:pt x="42528" y="1062038"/>
                  </a:lnTo>
                  <a:lnTo>
                    <a:pt x="36498" y="1043306"/>
                  </a:lnTo>
                  <a:lnTo>
                    <a:pt x="31103" y="1024256"/>
                  </a:lnTo>
                  <a:lnTo>
                    <a:pt x="25707" y="1004888"/>
                  </a:lnTo>
                  <a:lnTo>
                    <a:pt x="20947" y="985838"/>
                  </a:lnTo>
                  <a:lnTo>
                    <a:pt x="16821" y="966153"/>
                  </a:lnTo>
                  <a:lnTo>
                    <a:pt x="13012" y="946151"/>
                  </a:lnTo>
                  <a:lnTo>
                    <a:pt x="9521" y="926466"/>
                  </a:lnTo>
                  <a:lnTo>
                    <a:pt x="6982" y="906463"/>
                  </a:lnTo>
                  <a:lnTo>
                    <a:pt x="4443" y="886143"/>
                  </a:lnTo>
                  <a:lnTo>
                    <a:pt x="2856" y="865823"/>
                  </a:lnTo>
                  <a:lnTo>
                    <a:pt x="1269" y="845503"/>
                  </a:lnTo>
                  <a:lnTo>
                    <a:pt x="635" y="824865"/>
                  </a:lnTo>
                  <a:lnTo>
                    <a:pt x="0" y="804228"/>
                  </a:lnTo>
                  <a:lnTo>
                    <a:pt x="635" y="783273"/>
                  </a:lnTo>
                  <a:lnTo>
                    <a:pt x="1269" y="762318"/>
                  </a:lnTo>
                  <a:lnTo>
                    <a:pt x="2856" y="742315"/>
                  </a:lnTo>
                  <a:lnTo>
                    <a:pt x="4443" y="721995"/>
                  </a:lnTo>
                  <a:lnTo>
                    <a:pt x="6982" y="701675"/>
                  </a:lnTo>
                  <a:lnTo>
                    <a:pt x="9521" y="681673"/>
                  </a:lnTo>
                  <a:lnTo>
                    <a:pt x="13012" y="661670"/>
                  </a:lnTo>
                  <a:lnTo>
                    <a:pt x="16821" y="641668"/>
                  </a:lnTo>
                  <a:lnTo>
                    <a:pt x="20947" y="622618"/>
                  </a:lnTo>
                  <a:lnTo>
                    <a:pt x="25707" y="602933"/>
                  </a:lnTo>
                  <a:lnTo>
                    <a:pt x="31103" y="583883"/>
                  </a:lnTo>
                  <a:lnTo>
                    <a:pt x="36498" y="565150"/>
                  </a:lnTo>
                  <a:lnTo>
                    <a:pt x="42528" y="546418"/>
                  </a:lnTo>
                  <a:lnTo>
                    <a:pt x="48876" y="527368"/>
                  </a:lnTo>
                  <a:lnTo>
                    <a:pt x="56175" y="508953"/>
                  </a:lnTo>
                  <a:lnTo>
                    <a:pt x="63158" y="490855"/>
                  </a:lnTo>
                  <a:lnTo>
                    <a:pt x="71092" y="473075"/>
                  </a:lnTo>
                  <a:lnTo>
                    <a:pt x="79344" y="455295"/>
                  </a:lnTo>
                  <a:lnTo>
                    <a:pt x="88230" y="438150"/>
                  </a:lnTo>
                  <a:lnTo>
                    <a:pt x="97434" y="420688"/>
                  </a:lnTo>
                  <a:lnTo>
                    <a:pt x="106955" y="403860"/>
                  </a:lnTo>
                  <a:lnTo>
                    <a:pt x="116794" y="386715"/>
                  </a:lnTo>
                  <a:lnTo>
                    <a:pt x="126950" y="370840"/>
                  </a:lnTo>
                  <a:lnTo>
                    <a:pt x="137741" y="354648"/>
                  </a:lnTo>
                  <a:lnTo>
                    <a:pt x="148531" y="338455"/>
                  </a:lnTo>
                  <a:lnTo>
                    <a:pt x="159957" y="322898"/>
                  </a:lnTo>
                  <a:lnTo>
                    <a:pt x="172017" y="307658"/>
                  </a:lnTo>
                  <a:lnTo>
                    <a:pt x="184077" y="292418"/>
                  </a:lnTo>
                  <a:lnTo>
                    <a:pt x="196455" y="277813"/>
                  </a:lnTo>
                  <a:lnTo>
                    <a:pt x="209150" y="263208"/>
                  </a:lnTo>
                  <a:lnTo>
                    <a:pt x="222162" y="249237"/>
                  </a:lnTo>
                  <a:lnTo>
                    <a:pt x="235809" y="235267"/>
                  </a:lnTo>
                  <a:lnTo>
                    <a:pt x="249457" y="221932"/>
                  </a:lnTo>
                  <a:lnTo>
                    <a:pt x="263738" y="208597"/>
                  </a:lnTo>
                  <a:lnTo>
                    <a:pt x="278020" y="195897"/>
                  </a:lnTo>
                  <a:lnTo>
                    <a:pt x="292937" y="183515"/>
                  </a:lnTo>
                  <a:lnTo>
                    <a:pt x="307853" y="171450"/>
                  </a:lnTo>
                  <a:lnTo>
                    <a:pt x="323088" y="159702"/>
                  </a:lnTo>
                  <a:lnTo>
                    <a:pt x="338639" y="148272"/>
                  </a:lnTo>
                  <a:lnTo>
                    <a:pt x="354508" y="137160"/>
                  </a:lnTo>
                  <a:lnTo>
                    <a:pt x="370694" y="126682"/>
                  </a:lnTo>
                  <a:lnTo>
                    <a:pt x="387197" y="116205"/>
                  </a:lnTo>
                  <a:lnTo>
                    <a:pt x="403701" y="106362"/>
                  </a:lnTo>
                  <a:lnTo>
                    <a:pt x="421156" y="97155"/>
                  </a:lnTo>
                  <a:lnTo>
                    <a:pt x="437977" y="87947"/>
                  </a:lnTo>
                  <a:lnTo>
                    <a:pt x="455750" y="79375"/>
                  </a:lnTo>
                  <a:lnTo>
                    <a:pt x="473206" y="71120"/>
                  </a:lnTo>
                  <a:lnTo>
                    <a:pt x="491296" y="63182"/>
                  </a:lnTo>
                  <a:lnTo>
                    <a:pt x="509386" y="55562"/>
                  </a:lnTo>
                  <a:lnTo>
                    <a:pt x="527794" y="48895"/>
                  </a:lnTo>
                  <a:lnTo>
                    <a:pt x="546202" y="42227"/>
                  </a:lnTo>
                  <a:lnTo>
                    <a:pt x="564927" y="36195"/>
                  </a:lnTo>
                  <a:lnTo>
                    <a:pt x="584287" y="30480"/>
                  </a:lnTo>
                  <a:lnTo>
                    <a:pt x="603329" y="25082"/>
                  </a:lnTo>
                  <a:lnTo>
                    <a:pt x="622689" y="20637"/>
                  </a:lnTo>
                  <a:lnTo>
                    <a:pt x="642049" y="16192"/>
                  </a:lnTo>
                  <a:lnTo>
                    <a:pt x="661726" y="12382"/>
                  </a:lnTo>
                  <a:lnTo>
                    <a:pt x="681721" y="8890"/>
                  </a:lnTo>
                  <a:lnTo>
                    <a:pt x="701716" y="6350"/>
                  </a:lnTo>
                  <a:lnTo>
                    <a:pt x="721710" y="4127"/>
                  </a:lnTo>
                  <a:lnTo>
                    <a:pt x="742022" y="2222"/>
                  </a:lnTo>
                  <a:lnTo>
                    <a:pt x="762652" y="1270"/>
                  </a:lnTo>
                  <a:lnTo>
                    <a:pt x="7832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3" name="KSO_Shape"/>
            <p:cNvSpPr/>
            <p:nvPr/>
          </p:nvSpPr>
          <p:spPr bwMode="auto">
            <a:xfrm>
              <a:off x="5445401" y="1840852"/>
              <a:ext cx="406000" cy="326233"/>
            </a:xfrm>
            <a:custGeom>
              <a:avLst/>
              <a:gdLst>
                <a:gd name="T0" fmla="*/ 932010 w 1608138"/>
                <a:gd name="T1" fmla="*/ 152701 h 1608138"/>
                <a:gd name="T2" fmla="*/ 752676 w 1608138"/>
                <a:gd name="T3" fmla="*/ 177524 h 1608138"/>
                <a:gd name="T4" fmla="*/ 588757 w 1608138"/>
                <a:gd name="T5" fmla="*/ 239958 h 1608138"/>
                <a:gd name="T6" fmla="*/ 444012 w 1608138"/>
                <a:gd name="T7" fmla="*/ 335491 h 1608138"/>
                <a:gd name="T8" fmla="*/ 323704 w 1608138"/>
                <a:gd name="T9" fmla="*/ 458855 h 1608138"/>
                <a:gd name="T10" fmla="*/ 231968 w 1608138"/>
                <a:gd name="T11" fmla="*/ 605538 h 1608138"/>
                <a:gd name="T12" fmla="*/ 173319 w 1608138"/>
                <a:gd name="T13" fmla="*/ 771779 h 1608138"/>
                <a:gd name="T14" fmla="*/ 153016 w 1608138"/>
                <a:gd name="T15" fmla="*/ 952688 h 1608138"/>
                <a:gd name="T16" fmla="*/ 173319 w 1608138"/>
                <a:gd name="T17" fmla="*/ 1132846 h 1608138"/>
                <a:gd name="T18" fmla="*/ 231968 w 1608138"/>
                <a:gd name="T19" fmla="*/ 1299087 h 1608138"/>
                <a:gd name="T20" fmla="*/ 323704 w 1608138"/>
                <a:gd name="T21" fmla="*/ 1446145 h 1608138"/>
                <a:gd name="T22" fmla="*/ 444012 w 1608138"/>
                <a:gd name="T23" fmla="*/ 1569509 h 1608138"/>
                <a:gd name="T24" fmla="*/ 588757 w 1608138"/>
                <a:gd name="T25" fmla="*/ 1664666 h 1608138"/>
                <a:gd name="T26" fmla="*/ 752676 w 1608138"/>
                <a:gd name="T27" fmla="*/ 1727100 h 1608138"/>
                <a:gd name="T28" fmla="*/ 932010 w 1608138"/>
                <a:gd name="T29" fmla="*/ 1751924 h 1608138"/>
                <a:gd name="T30" fmla="*/ 1113600 w 1608138"/>
                <a:gd name="T31" fmla="*/ 1736127 h 1608138"/>
                <a:gd name="T32" fmla="*/ 1281655 w 1608138"/>
                <a:gd name="T33" fmla="*/ 1681590 h 1608138"/>
                <a:gd name="T34" fmla="*/ 1431288 w 1608138"/>
                <a:gd name="T35" fmla="*/ 1593205 h 1608138"/>
                <a:gd name="T36" fmla="*/ 1557235 w 1608138"/>
                <a:gd name="T37" fmla="*/ 1475859 h 1608138"/>
                <a:gd name="T38" fmla="*/ 1655361 w 1608138"/>
                <a:gd name="T39" fmla="*/ 1333312 h 1608138"/>
                <a:gd name="T40" fmla="*/ 1721907 w 1608138"/>
                <a:gd name="T41" fmla="*/ 1171209 h 1608138"/>
                <a:gd name="T42" fmla="*/ 1751232 w 1608138"/>
                <a:gd name="T43" fmla="*/ 993684 h 1608138"/>
                <a:gd name="T44" fmla="*/ 1739577 w 1608138"/>
                <a:gd name="T45" fmla="*/ 810894 h 1608138"/>
                <a:gd name="T46" fmla="*/ 1689198 w 1608138"/>
                <a:gd name="T47" fmla="*/ 641269 h 1608138"/>
                <a:gd name="T48" fmla="*/ 1604607 w 1608138"/>
                <a:gd name="T49" fmla="*/ 489320 h 1608138"/>
                <a:gd name="T50" fmla="*/ 1490314 w 1608138"/>
                <a:gd name="T51" fmla="*/ 360314 h 1608138"/>
                <a:gd name="T52" fmla="*/ 1350456 w 1608138"/>
                <a:gd name="T53" fmla="*/ 258764 h 1608138"/>
                <a:gd name="T54" fmla="*/ 1190297 w 1608138"/>
                <a:gd name="T55" fmla="*/ 188807 h 1608138"/>
                <a:gd name="T56" fmla="*/ 1013970 w 1608138"/>
                <a:gd name="T57" fmla="*/ 154958 h 1608138"/>
                <a:gd name="T58" fmla="*/ 1026001 w 1608138"/>
                <a:gd name="T59" fmla="*/ 2632 h 1608138"/>
                <a:gd name="T60" fmla="*/ 1235788 w 1608138"/>
                <a:gd name="T61" fmla="*/ 42877 h 1608138"/>
                <a:gd name="T62" fmla="*/ 1426776 w 1608138"/>
                <a:gd name="T63" fmla="*/ 125996 h 1608138"/>
                <a:gd name="T64" fmla="*/ 1592576 w 1608138"/>
                <a:gd name="T65" fmla="*/ 247104 h 1608138"/>
                <a:gd name="T66" fmla="*/ 1729050 w 1608138"/>
                <a:gd name="T67" fmla="*/ 400934 h 1608138"/>
                <a:gd name="T68" fmla="*/ 1830184 w 1608138"/>
                <a:gd name="T69" fmla="*/ 581467 h 1608138"/>
                <a:gd name="T70" fmla="*/ 1890338 w 1608138"/>
                <a:gd name="T71" fmla="*/ 783814 h 1608138"/>
                <a:gd name="T72" fmla="*/ 1903497 w 1608138"/>
                <a:gd name="T73" fmla="*/ 1001583 h 1608138"/>
                <a:gd name="T74" fmla="*/ 1868908 w 1608138"/>
                <a:gd name="T75" fmla="*/ 1213333 h 1608138"/>
                <a:gd name="T76" fmla="*/ 1789956 w 1608138"/>
                <a:gd name="T77" fmla="*/ 1406654 h 1608138"/>
                <a:gd name="T78" fmla="*/ 1672279 w 1608138"/>
                <a:gd name="T79" fmla="*/ 1575904 h 1608138"/>
                <a:gd name="T80" fmla="*/ 1522271 w 1608138"/>
                <a:gd name="T81" fmla="*/ 1715440 h 1608138"/>
                <a:gd name="T82" fmla="*/ 1344440 w 1608138"/>
                <a:gd name="T83" fmla="*/ 1820751 h 1608138"/>
                <a:gd name="T84" fmla="*/ 1144429 w 1608138"/>
                <a:gd name="T85" fmla="*/ 1885819 h 1608138"/>
                <a:gd name="T86" fmla="*/ 927875 w 1608138"/>
                <a:gd name="T87" fmla="*/ 1905000 h 1608138"/>
                <a:gd name="T88" fmla="*/ 714703 w 1608138"/>
                <a:gd name="T89" fmla="*/ 1874911 h 1608138"/>
                <a:gd name="T90" fmla="*/ 518827 w 1608138"/>
                <a:gd name="T91" fmla="*/ 1800818 h 1608138"/>
                <a:gd name="T92" fmla="*/ 347013 w 1608138"/>
                <a:gd name="T93" fmla="*/ 1687608 h 1608138"/>
                <a:gd name="T94" fmla="*/ 203771 w 1608138"/>
                <a:gd name="T95" fmla="*/ 1540550 h 1608138"/>
                <a:gd name="T96" fmla="*/ 93991 w 1608138"/>
                <a:gd name="T97" fmla="*/ 1365658 h 1608138"/>
                <a:gd name="T98" fmla="*/ 24814 w 1608138"/>
                <a:gd name="T99" fmla="*/ 1167824 h 1608138"/>
                <a:gd name="T100" fmla="*/ 0 w 1608138"/>
                <a:gd name="T101" fmla="*/ 952688 h 1608138"/>
                <a:gd name="T102" fmla="*/ 24814 w 1608138"/>
                <a:gd name="T103" fmla="*/ 737553 h 1608138"/>
                <a:gd name="T104" fmla="*/ 93991 w 1608138"/>
                <a:gd name="T105" fmla="*/ 539342 h 1608138"/>
                <a:gd name="T106" fmla="*/ 203771 w 1608138"/>
                <a:gd name="T107" fmla="*/ 364452 h 1608138"/>
                <a:gd name="T108" fmla="*/ 347013 w 1608138"/>
                <a:gd name="T109" fmla="*/ 217392 h 1608138"/>
                <a:gd name="T110" fmla="*/ 518827 w 1608138"/>
                <a:gd name="T111" fmla="*/ 104182 h 1608138"/>
                <a:gd name="T112" fmla="*/ 714703 w 1608138"/>
                <a:gd name="T113" fmla="*/ 29712 h 1608138"/>
                <a:gd name="T114" fmla="*/ 927875 w 1608138"/>
                <a:gd name="T115" fmla="*/ 0 h 1608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8138" h="1608138">
                  <a:moveTo>
                    <a:pt x="732416" y="260350"/>
                  </a:moveTo>
                  <a:lnTo>
                    <a:pt x="817655" y="260350"/>
                  </a:lnTo>
                  <a:lnTo>
                    <a:pt x="846490" y="801651"/>
                  </a:lnTo>
                  <a:lnTo>
                    <a:pt x="1185863" y="1165586"/>
                  </a:lnTo>
                  <a:lnTo>
                    <a:pt x="1120904" y="1231900"/>
                  </a:lnTo>
                  <a:lnTo>
                    <a:pt x="710868" y="866696"/>
                  </a:lnTo>
                  <a:lnTo>
                    <a:pt x="703263" y="809266"/>
                  </a:lnTo>
                  <a:lnTo>
                    <a:pt x="732416" y="260350"/>
                  </a:lnTo>
                  <a:close/>
                  <a:moveTo>
                    <a:pt x="786772" y="128905"/>
                  </a:moveTo>
                  <a:lnTo>
                    <a:pt x="769634" y="129857"/>
                  </a:lnTo>
                  <a:lnTo>
                    <a:pt x="752178" y="130810"/>
                  </a:lnTo>
                  <a:lnTo>
                    <a:pt x="735040" y="132397"/>
                  </a:lnTo>
                  <a:lnTo>
                    <a:pt x="717902" y="134302"/>
                  </a:lnTo>
                  <a:lnTo>
                    <a:pt x="701398" y="136842"/>
                  </a:lnTo>
                  <a:lnTo>
                    <a:pt x="684577" y="139382"/>
                  </a:lnTo>
                  <a:lnTo>
                    <a:pt x="668074" y="142557"/>
                  </a:lnTo>
                  <a:lnTo>
                    <a:pt x="651888" y="146367"/>
                  </a:lnTo>
                  <a:lnTo>
                    <a:pt x="635384" y="149860"/>
                  </a:lnTo>
                  <a:lnTo>
                    <a:pt x="619515" y="154622"/>
                  </a:lnTo>
                  <a:lnTo>
                    <a:pt x="603329" y="159385"/>
                  </a:lnTo>
                  <a:lnTo>
                    <a:pt x="587461" y="164147"/>
                  </a:lnTo>
                  <a:lnTo>
                    <a:pt x="572227" y="169862"/>
                  </a:lnTo>
                  <a:lnTo>
                    <a:pt x="556675" y="175577"/>
                  </a:lnTo>
                  <a:lnTo>
                    <a:pt x="541441" y="181927"/>
                  </a:lnTo>
                  <a:lnTo>
                    <a:pt x="526207" y="188277"/>
                  </a:lnTo>
                  <a:lnTo>
                    <a:pt x="511608" y="195580"/>
                  </a:lnTo>
                  <a:lnTo>
                    <a:pt x="497009" y="202565"/>
                  </a:lnTo>
                  <a:lnTo>
                    <a:pt x="482410" y="210502"/>
                  </a:lnTo>
                  <a:lnTo>
                    <a:pt x="468128" y="218440"/>
                  </a:lnTo>
                  <a:lnTo>
                    <a:pt x="454163" y="226695"/>
                  </a:lnTo>
                  <a:lnTo>
                    <a:pt x="440199" y="235267"/>
                  </a:lnTo>
                  <a:lnTo>
                    <a:pt x="426869" y="244475"/>
                  </a:lnTo>
                  <a:lnTo>
                    <a:pt x="413539" y="253365"/>
                  </a:lnTo>
                  <a:lnTo>
                    <a:pt x="400527" y="263208"/>
                  </a:lnTo>
                  <a:lnTo>
                    <a:pt x="387515" y="273050"/>
                  </a:lnTo>
                  <a:lnTo>
                    <a:pt x="374820" y="283210"/>
                  </a:lnTo>
                  <a:lnTo>
                    <a:pt x="362442" y="293688"/>
                  </a:lnTo>
                  <a:lnTo>
                    <a:pt x="350382" y="304165"/>
                  </a:lnTo>
                  <a:lnTo>
                    <a:pt x="338321" y="315595"/>
                  </a:lnTo>
                  <a:lnTo>
                    <a:pt x="326896" y="326708"/>
                  </a:lnTo>
                  <a:lnTo>
                    <a:pt x="315470" y="338455"/>
                  </a:lnTo>
                  <a:lnTo>
                    <a:pt x="304680" y="349885"/>
                  </a:lnTo>
                  <a:lnTo>
                    <a:pt x="293572" y="361950"/>
                  </a:lnTo>
                  <a:lnTo>
                    <a:pt x="283416" y="374333"/>
                  </a:lnTo>
                  <a:lnTo>
                    <a:pt x="273260" y="387350"/>
                  </a:lnTo>
                  <a:lnTo>
                    <a:pt x="263104" y="400050"/>
                  </a:lnTo>
                  <a:lnTo>
                    <a:pt x="253900" y="413068"/>
                  </a:lnTo>
                  <a:lnTo>
                    <a:pt x="244379" y="426720"/>
                  </a:lnTo>
                  <a:lnTo>
                    <a:pt x="235492" y="440373"/>
                  </a:lnTo>
                  <a:lnTo>
                    <a:pt x="226923" y="453708"/>
                  </a:lnTo>
                  <a:lnTo>
                    <a:pt x="218671" y="467995"/>
                  </a:lnTo>
                  <a:lnTo>
                    <a:pt x="210737" y="482283"/>
                  </a:lnTo>
                  <a:lnTo>
                    <a:pt x="203120" y="496570"/>
                  </a:lnTo>
                  <a:lnTo>
                    <a:pt x="195820" y="511175"/>
                  </a:lnTo>
                  <a:lnTo>
                    <a:pt x="188838" y="526415"/>
                  </a:lnTo>
                  <a:lnTo>
                    <a:pt x="182490" y="541338"/>
                  </a:lnTo>
                  <a:lnTo>
                    <a:pt x="176143" y="556578"/>
                  </a:lnTo>
                  <a:lnTo>
                    <a:pt x="170113" y="571818"/>
                  </a:lnTo>
                  <a:lnTo>
                    <a:pt x="164717" y="587693"/>
                  </a:lnTo>
                  <a:lnTo>
                    <a:pt x="159639" y="603568"/>
                  </a:lnTo>
                  <a:lnTo>
                    <a:pt x="154879" y="619125"/>
                  </a:lnTo>
                  <a:lnTo>
                    <a:pt x="150436" y="635318"/>
                  </a:lnTo>
                  <a:lnTo>
                    <a:pt x="146310" y="651510"/>
                  </a:lnTo>
                  <a:lnTo>
                    <a:pt x="143136" y="668020"/>
                  </a:lnTo>
                  <a:lnTo>
                    <a:pt x="139962" y="684530"/>
                  </a:lnTo>
                  <a:lnTo>
                    <a:pt x="137106" y="701040"/>
                  </a:lnTo>
                  <a:lnTo>
                    <a:pt x="134567" y="718185"/>
                  </a:lnTo>
                  <a:lnTo>
                    <a:pt x="132980" y="735013"/>
                  </a:lnTo>
                  <a:lnTo>
                    <a:pt x="131393" y="751840"/>
                  </a:lnTo>
                  <a:lnTo>
                    <a:pt x="130124" y="769303"/>
                  </a:lnTo>
                  <a:lnTo>
                    <a:pt x="129489" y="786448"/>
                  </a:lnTo>
                  <a:lnTo>
                    <a:pt x="129171" y="804228"/>
                  </a:lnTo>
                  <a:lnTo>
                    <a:pt x="129489" y="821373"/>
                  </a:lnTo>
                  <a:lnTo>
                    <a:pt x="130124" y="838835"/>
                  </a:lnTo>
                  <a:lnTo>
                    <a:pt x="131393" y="855980"/>
                  </a:lnTo>
                  <a:lnTo>
                    <a:pt x="132980" y="873125"/>
                  </a:lnTo>
                  <a:lnTo>
                    <a:pt x="134567" y="889953"/>
                  </a:lnTo>
                  <a:lnTo>
                    <a:pt x="137106" y="906781"/>
                  </a:lnTo>
                  <a:lnTo>
                    <a:pt x="139962" y="923291"/>
                  </a:lnTo>
                  <a:lnTo>
                    <a:pt x="143136" y="939801"/>
                  </a:lnTo>
                  <a:lnTo>
                    <a:pt x="146310" y="956311"/>
                  </a:lnTo>
                  <a:lnTo>
                    <a:pt x="150436" y="972503"/>
                  </a:lnTo>
                  <a:lnTo>
                    <a:pt x="154879" y="988696"/>
                  </a:lnTo>
                  <a:lnTo>
                    <a:pt x="159639" y="1004888"/>
                  </a:lnTo>
                  <a:lnTo>
                    <a:pt x="164717" y="1020446"/>
                  </a:lnTo>
                  <a:lnTo>
                    <a:pt x="170113" y="1036321"/>
                  </a:lnTo>
                  <a:lnTo>
                    <a:pt x="176143" y="1051561"/>
                  </a:lnTo>
                  <a:lnTo>
                    <a:pt x="182490" y="1066483"/>
                  </a:lnTo>
                  <a:lnTo>
                    <a:pt x="188838" y="1082041"/>
                  </a:lnTo>
                  <a:lnTo>
                    <a:pt x="195820" y="1096646"/>
                  </a:lnTo>
                  <a:lnTo>
                    <a:pt x="203120" y="1111251"/>
                  </a:lnTo>
                  <a:lnTo>
                    <a:pt x="210737" y="1125538"/>
                  </a:lnTo>
                  <a:lnTo>
                    <a:pt x="218671" y="1139826"/>
                  </a:lnTo>
                  <a:lnTo>
                    <a:pt x="226923" y="1154113"/>
                  </a:lnTo>
                  <a:lnTo>
                    <a:pt x="235492" y="1167766"/>
                  </a:lnTo>
                  <a:lnTo>
                    <a:pt x="244379" y="1181736"/>
                  </a:lnTo>
                  <a:lnTo>
                    <a:pt x="253900" y="1194753"/>
                  </a:lnTo>
                  <a:lnTo>
                    <a:pt x="263104" y="1208088"/>
                  </a:lnTo>
                  <a:lnTo>
                    <a:pt x="273260" y="1220788"/>
                  </a:lnTo>
                  <a:lnTo>
                    <a:pt x="283416" y="1233488"/>
                  </a:lnTo>
                  <a:lnTo>
                    <a:pt x="293572" y="1245871"/>
                  </a:lnTo>
                  <a:lnTo>
                    <a:pt x="304680" y="1257936"/>
                  </a:lnTo>
                  <a:lnTo>
                    <a:pt x="315470" y="1269683"/>
                  </a:lnTo>
                  <a:lnTo>
                    <a:pt x="326896" y="1281431"/>
                  </a:lnTo>
                  <a:lnTo>
                    <a:pt x="338321" y="1292543"/>
                  </a:lnTo>
                  <a:lnTo>
                    <a:pt x="350382" y="1303973"/>
                  </a:lnTo>
                  <a:lnTo>
                    <a:pt x="362442" y="1314451"/>
                  </a:lnTo>
                  <a:lnTo>
                    <a:pt x="374820" y="1324928"/>
                  </a:lnTo>
                  <a:lnTo>
                    <a:pt x="387515" y="1335088"/>
                  </a:lnTo>
                  <a:lnTo>
                    <a:pt x="400527" y="1344931"/>
                  </a:lnTo>
                  <a:lnTo>
                    <a:pt x="413539" y="1354456"/>
                  </a:lnTo>
                  <a:lnTo>
                    <a:pt x="426869" y="1363981"/>
                  </a:lnTo>
                  <a:lnTo>
                    <a:pt x="440199" y="1372553"/>
                  </a:lnTo>
                  <a:lnTo>
                    <a:pt x="454163" y="1381443"/>
                  </a:lnTo>
                  <a:lnTo>
                    <a:pt x="468128" y="1389698"/>
                  </a:lnTo>
                  <a:lnTo>
                    <a:pt x="482410" y="1397953"/>
                  </a:lnTo>
                  <a:lnTo>
                    <a:pt x="497009" y="1405256"/>
                  </a:lnTo>
                  <a:lnTo>
                    <a:pt x="511608" y="1412558"/>
                  </a:lnTo>
                  <a:lnTo>
                    <a:pt x="526207" y="1419543"/>
                  </a:lnTo>
                  <a:lnTo>
                    <a:pt x="541441" y="1425893"/>
                  </a:lnTo>
                  <a:lnTo>
                    <a:pt x="556675" y="1432561"/>
                  </a:lnTo>
                  <a:lnTo>
                    <a:pt x="572227" y="1437958"/>
                  </a:lnTo>
                  <a:lnTo>
                    <a:pt x="587461" y="1443673"/>
                  </a:lnTo>
                  <a:lnTo>
                    <a:pt x="603329" y="1449071"/>
                  </a:lnTo>
                  <a:lnTo>
                    <a:pt x="619515" y="1453516"/>
                  </a:lnTo>
                  <a:lnTo>
                    <a:pt x="635384" y="1457961"/>
                  </a:lnTo>
                  <a:lnTo>
                    <a:pt x="651888" y="1461771"/>
                  </a:lnTo>
                  <a:lnTo>
                    <a:pt x="668074" y="1465581"/>
                  </a:lnTo>
                  <a:lnTo>
                    <a:pt x="684577" y="1468438"/>
                  </a:lnTo>
                  <a:lnTo>
                    <a:pt x="701398" y="1471613"/>
                  </a:lnTo>
                  <a:lnTo>
                    <a:pt x="717902" y="1473836"/>
                  </a:lnTo>
                  <a:lnTo>
                    <a:pt x="735040" y="1475741"/>
                  </a:lnTo>
                  <a:lnTo>
                    <a:pt x="752178" y="1477328"/>
                  </a:lnTo>
                  <a:lnTo>
                    <a:pt x="769634" y="1478281"/>
                  </a:lnTo>
                  <a:lnTo>
                    <a:pt x="786772" y="1478916"/>
                  </a:lnTo>
                  <a:lnTo>
                    <a:pt x="804228" y="1478916"/>
                  </a:lnTo>
                  <a:lnTo>
                    <a:pt x="821366" y="1478916"/>
                  </a:lnTo>
                  <a:lnTo>
                    <a:pt x="838822" y="1478281"/>
                  </a:lnTo>
                  <a:lnTo>
                    <a:pt x="855960" y="1477328"/>
                  </a:lnTo>
                  <a:lnTo>
                    <a:pt x="873098" y="1475741"/>
                  </a:lnTo>
                  <a:lnTo>
                    <a:pt x="890236" y="1473836"/>
                  </a:lnTo>
                  <a:lnTo>
                    <a:pt x="907057" y="1471613"/>
                  </a:lnTo>
                  <a:lnTo>
                    <a:pt x="923561" y="1468438"/>
                  </a:lnTo>
                  <a:lnTo>
                    <a:pt x="940064" y="1465581"/>
                  </a:lnTo>
                  <a:lnTo>
                    <a:pt x="956568" y="1461771"/>
                  </a:lnTo>
                  <a:lnTo>
                    <a:pt x="972754" y="1457961"/>
                  </a:lnTo>
                  <a:lnTo>
                    <a:pt x="988940" y="1453516"/>
                  </a:lnTo>
                  <a:lnTo>
                    <a:pt x="1004809" y="1449071"/>
                  </a:lnTo>
                  <a:lnTo>
                    <a:pt x="1020677" y="1443673"/>
                  </a:lnTo>
                  <a:lnTo>
                    <a:pt x="1036229" y="1437958"/>
                  </a:lnTo>
                  <a:lnTo>
                    <a:pt x="1051780" y="1432561"/>
                  </a:lnTo>
                  <a:lnTo>
                    <a:pt x="1066697" y="1425893"/>
                  </a:lnTo>
                  <a:lnTo>
                    <a:pt x="1081931" y="1419543"/>
                  </a:lnTo>
                  <a:lnTo>
                    <a:pt x="1096847" y="1412558"/>
                  </a:lnTo>
                  <a:lnTo>
                    <a:pt x="1111447" y="1405256"/>
                  </a:lnTo>
                  <a:lnTo>
                    <a:pt x="1125728" y="1397953"/>
                  </a:lnTo>
                  <a:lnTo>
                    <a:pt x="1140010" y="1389698"/>
                  </a:lnTo>
                  <a:lnTo>
                    <a:pt x="1153975" y="1381443"/>
                  </a:lnTo>
                  <a:lnTo>
                    <a:pt x="1167939" y="1372553"/>
                  </a:lnTo>
                  <a:lnTo>
                    <a:pt x="1181586" y="1363981"/>
                  </a:lnTo>
                  <a:lnTo>
                    <a:pt x="1194916" y="1354456"/>
                  </a:lnTo>
                  <a:lnTo>
                    <a:pt x="1208246" y="1344931"/>
                  </a:lnTo>
                  <a:lnTo>
                    <a:pt x="1220941" y="1335088"/>
                  </a:lnTo>
                  <a:lnTo>
                    <a:pt x="1233318" y="1324928"/>
                  </a:lnTo>
                  <a:lnTo>
                    <a:pt x="1245696" y="1314451"/>
                  </a:lnTo>
                  <a:lnTo>
                    <a:pt x="1258074" y="1303973"/>
                  </a:lnTo>
                  <a:lnTo>
                    <a:pt x="1269817" y="1292543"/>
                  </a:lnTo>
                  <a:lnTo>
                    <a:pt x="1281559" y="1281431"/>
                  </a:lnTo>
                  <a:lnTo>
                    <a:pt x="1292668" y="1269683"/>
                  </a:lnTo>
                  <a:lnTo>
                    <a:pt x="1303458" y="1257936"/>
                  </a:lnTo>
                  <a:lnTo>
                    <a:pt x="1314566" y="1245871"/>
                  </a:lnTo>
                  <a:lnTo>
                    <a:pt x="1325040" y="1233488"/>
                  </a:lnTo>
                  <a:lnTo>
                    <a:pt x="1335196" y="1220788"/>
                  </a:lnTo>
                  <a:lnTo>
                    <a:pt x="1345034" y="1208088"/>
                  </a:lnTo>
                  <a:lnTo>
                    <a:pt x="1354556" y="1194753"/>
                  </a:lnTo>
                  <a:lnTo>
                    <a:pt x="1363759" y="1181736"/>
                  </a:lnTo>
                  <a:lnTo>
                    <a:pt x="1372646" y="1167766"/>
                  </a:lnTo>
                  <a:lnTo>
                    <a:pt x="1381532" y="1154113"/>
                  </a:lnTo>
                  <a:lnTo>
                    <a:pt x="1389784" y="1139826"/>
                  </a:lnTo>
                  <a:lnTo>
                    <a:pt x="1397401" y="1125538"/>
                  </a:lnTo>
                  <a:lnTo>
                    <a:pt x="1405018" y="1111251"/>
                  </a:lnTo>
                  <a:lnTo>
                    <a:pt x="1412635" y="1096646"/>
                  </a:lnTo>
                  <a:lnTo>
                    <a:pt x="1419300" y="1082041"/>
                  </a:lnTo>
                  <a:lnTo>
                    <a:pt x="1425965" y="1066483"/>
                  </a:lnTo>
                  <a:lnTo>
                    <a:pt x="1431995" y="1051561"/>
                  </a:lnTo>
                  <a:lnTo>
                    <a:pt x="1438025" y="1036321"/>
                  </a:lnTo>
                  <a:lnTo>
                    <a:pt x="1443738" y="1020446"/>
                  </a:lnTo>
                  <a:lnTo>
                    <a:pt x="1448816" y="1004888"/>
                  </a:lnTo>
                  <a:lnTo>
                    <a:pt x="1453577" y="988696"/>
                  </a:lnTo>
                  <a:lnTo>
                    <a:pt x="1457702" y="972503"/>
                  </a:lnTo>
                  <a:lnTo>
                    <a:pt x="1461828" y="956311"/>
                  </a:lnTo>
                  <a:lnTo>
                    <a:pt x="1465319" y="939801"/>
                  </a:lnTo>
                  <a:lnTo>
                    <a:pt x="1468493" y="923291"/>
                  </a:lnTo>
                  <a:lnTo>
                    <a:pt x="1471350" y="906781"/>
                  </a:lnTo>
                  <a:lnTo>
                    <a:pt x="1473571" y="889953"/>
                  </a:lnTo>
                  <a:lnTo>
                    <a:pt x="1475793" y="873125"/>
                  </a:lnTo>
                  <a:lnTo>
                    <a:pt x="1477380" y="855980"/>
                  </a:lnTo>
                  <a:lnTo>
                    <a:pt x="1478332" y="838835"/>
                  </a:lnTo>
                  <a:lnTo>
                    <a:pt x="1478649" y="821373"/>
                  </a:lnTo>
                  <a:lnTo>
                    <a:pt x="1478967" y="804228"/>
                  </a:lnTo>
                  <a:lnTo>
                    <a:pt x="1478649" y="786448"/>
                  </a:lnTo>
                  <a:lnTo>
                    <a:pt x="1478332" y="769303"/>
                  </a:lnTo>
                  <a:lnTo>
                    <a:pt x="1477380" y="751840"/>
                  </a:lnTo>
                  <a:lnTo>
                    <a:pt x="1475793" y="735013"/>
                  </a:lnTo>
                  <a:lnTo>
                    <a:pt x="1473571" y="718185"/>
                  </a:lnTo>
                  <a:lnTo>
                    <a:pt x="1471350" y="701040"/>
                  </a:lnTo>
                  <a:lnTo>
                    <a:pt x="1468493" y="684530"/>
                  </a:lnTo>
                  <a:lnTo>
                    <a:pt x="1465319" y="668020"/>
                  </a:lnTo>
                  <a:lnTo>
                    <a:pt x="1461828" y="651510"/>
                  </a:lnTo>
                  <a:lnTo>
                    <a:pt x="1457702" y="635318"/>
                  </a:lnTo>
                  <a:lnTo>
                    <a:pt x="1453577" y="619125"/>
                  </a:lnTo>
                  <a:lnTo>
                    <a:pt x="1448816" y="603568"/>
                  </a:lnTo>
                  <a:lnTo>
                    <a:pt x="1443738" y="587693"/>
                  </a:lnTo>
                  <a:lnTo>
                    <a:pt x="1438025" y="571818"/>
                  </a:lnTo>
                  <a:lnTo>
                    <a:pt x="1431995" y="556578"/>
                  </a:lnTo>
                  <a:lnTo>
                    <a:pt x="1425965" y="541338"/>
                  </a:lnTo>
                  <a:lnTo>
                    <a:pt x="1419300" y="526415"/>
                  </a:lnTo>
                  <a:lnTo>
                    <a:pt x="1412635" y="511175"/>
                  </a:lnTo>
                  <a:lnTo>
                    <a:pt x="1405018" y="496570"/>
                  </a:lnTo>
                  <a:lnTo>
                    <a:pt x="1397401" y="482283"/>
                  </a:lnTo>
                  <a:lnTo>
                    <a:pt x="1389784" y="467995"/>
                  </a:lnTo>
                  <a:lnTo>
                    <a:pt x="1381532" y="453708"/>
                  </a:lnTo>
                  <a:lnTo>
                    <a:pt x="1372646" y="440373"/>
                  </a:lnTo>
                  <a:lnTo>
                    <a:pt x="1363759" y="426720"/>
                  </a:lnTo>
                  <a:lnTo>
                    <a:pt x="1354556" y="413068"/>
                  </a:lnTo>
                  <a:lnTo>
                    <a:pt x="1345034" y="400050"/>
                  </a:lnTo>
                  <a:lnTo>
                    <a:pt x="1335196" y="387350"/>
                  </a:lnTo>
                  <a:lnTo>
                    <a:pt x="1325040" y="374333"/>
                  </a:lnTo>
                  <a:lnTo>
                    <a:pt x="1314566" y="361950"/>
                  </a:lnTo>
                  <a:lnTo>
                    <a:pt x="1303458" y="349885"/>
                  </a:lnTo>
                  <a:lnTo>
                    <a:pt x="1292668" y="338455"/>
                  </a:lnTo>
                  <a:lnTo>
                    <a:pt x="1281559" y="326708"/>
                  </a:lnTo>
                  <a:lnTo>
                    <a:pt x="1269817" y="315595"/>
                  </a:lnTo>
                  <a:lnTo>
                    <a:pt x="1258074" y="304165"/>
                  </a:lnTo>
                  <a:lnTo>
                    <a:pt x="1245696" y="293688"/>
                  </a:lnTo>
                  <a:lnTo>
                    <a:pt x="1233318" y="283210"/>
                  </a:lnTo>
                  <a:lnTo>
                    <a:pt x="1220941" y="273050"/>
                  </a:lnTo>
                  <a:lnTo>
                    <a:pt x="1208246" y="263208"/>
                  </a:lnTo>
                  <a:lnTo>
                    <a:pt x="1194916" y="253365"/>
                  </a:lnTo>
                  <a:lnTo>
                    <a:pt x="1181586" y="244475"/>
                  </a:lnTo>
                  <a:lnTo>
                    <a:pt x="1167939" y="235267"/>
                  </a:lnTo>
                  <a:lnTo>
                    <a:pt x="1153975" y="226695"/>
                  </a:lnTo>
                  <a:lnTo>
                    <a:pt x="1140010" y="218440"/>
                  </a:lnTo>
                  <a:lnTo>
                    <a:pt x="1125728" y="210502"/>
                  </a:lnTo>
                  <a:lnTo>
                    <a:pt x="1111447" y="202565"/>
                  </a:lnTo>
                  <a:lnTo>
                    <a:pt x="1096847" y="195580"/>
                  </a:lnTo>
                  <a:lnTo>
                    <a:pt x="1081931" y="188277"/>
                  </a:lnTo>
                  <a:lnTo>
                    <a:pt x="1066697" y="181927"/>
                  </a:lnTo>
                  <a:lnTo>
                    <a:pt x="1051780" y="175577"/>
                  </a:lnTo>
                  <a:lnTo>
                    <a:pt x="1036229" y="169862"/>
                  </a:lnTo>
                  <a:lnTo>
                    <a:pt x="1020677" y="164147"/>
                  </a:lnTo>
                  <a:lnTo>
                    <a:pt x="1004809" y="159385"/>
                  </a:lnTo>
                  <a:lnTo>
                    <a:pt x="988940" y="154622"/>
                  </a:lnTo>
                  <a:lnTo>
                    <a:pt x="972754" y="149860"/>
                  </a:lnTo>
                  <a:lnTo>
                    <a:pt x="956568" y="146367"/>
                  </a:lnTo>
                  <a:lnTo>
                    <a:pt x="940064" y="142557"/>
                  </a:lnTo>
                  <a:lnTo>
                    <a:pt x="923561" y="139382"/>
                  </a:lnTo>
                  <a:lnTo>
                    <a:pt x="907057" y="136842"/>
                  </a:lnTo>
                  <a:lnTo>
                    <a:pt x="890236" y="134302"/>
                  </a:lnTo>
                  <a:lnTo>
                    <a:pt x="873098" y="132397"/>
                  </a:lnTo>
                  <a:lnTo>
                    <a:pt x="855960" y="130810"/>
                  </a:lnTo>
                  <a:lnTo>
                    <a:pt x="838822" y="129857"/>
                  </a:lnTo>
                  <a:lnTo>
                    <a:pt x="821366" y="128905"/>
                  </a:lnTo>
                  <a:lnTo>
                    <a:pt x="804228" y="128905"/>
                  </a:lnTo>
                  <a:lnTo>
                    <a:pt x="786772" y="128905"/>
                  </a:lnTo>
                  <a:close/>
                  <a:moveTo>
                    <a:pt x="783281" y="0"/>
                  </a:moveTo>
                  <a:lnTo>
                    <a:pt x="804228" y="0"/>
                  </a:lnTo>
                  <a:lnTo>
                    <a:pt x="824857" y="0"/>
                  </a:lnTo>
                  <a:lnTo>
                    <a:pt x="845487" y="1270"/>
                  </a:lnTo>
                  <a:lnTo>
                    <a:pt x="866116" y="2222"/>
                  </a:lnTo>
                  <a:lnTo>
                    <a:pt x="886428" y="4127"/>
                  </a:lnTo>
                  <a:lnTo>
                    <a:pt x="906422" y="6350"/>
                  </a:lnTo>
                  <a:lnTo>
                    <a:pt x="926734" y="8890"/>
                  </a:lnTo>
                  <a:lnTo>
                    <a:pt x="946412" y="12382"/>
                  </a:lnTo>
                  <a:lnTo>
                    <a:pt x="966089" y="16192"/>
                  </a:lnTo>
                  <a:lnTo>
                    <a:pt x="985766" y="20637"/>
                  </a:lnTo>
                  <a:lnTo>
                    <a:pt x="1005126" y="25082"/>
                  </a:lnTo>
                  <a:lnTo>
                    <a:pt x="1024486" y="30480"/>
                  </a:lnTo>
                  <a:lnTo>
                    <a:pt x="1043211" y="36195"/>
                  </a:lnTo>
                  <a:lnTo>
                    <a:pt x="1061936" y="42227"/>
                  </a:lnTo>
                  <a:lnTo>
                    <a:pt x="1080344" y="48895"/>
                  </a:lnTo>
                  <a:lnTo>
                    <a:pt x="1098752" y="55562"/>
                  </a:lnTo>
                  <a:lnTo>
                    <a:pt x="1117159" y="63182"/>
                  </a:lnTo>
                  <a:lnTo>
                    <a:pt x="1134932" y="71120"/>
                  </a:lnTo>
                  <a:lnTo>
                    <a:pt x="1152388" y="79375"/>
                  </a:lnTo>
                  <a:lnTo>
                    <a:pt x="1170161" y="87947"/>
                  </a:lnTo>
                  <a:lnTo>
                    <a:pt x="1187299" y="97155"/>
                  </a:lnTo>
                  <a:lnTo>
                    <a:pt x="1204437" y="106362"/>
                  </a:lnTo>
                  <a:lnTo>
                    <a:pt x="1220941" y="116205"/>
                  </a:lnTo>
                  <a:lnTo>
                    <a:pt x="1237444" y="126682"/>
                  </a:lnTo>
                  <a:lnTo>
                    <a:pt x="1253630" y="137160"/>
                  </a:lnTo>
                  <a:lnTo>
                    <a:pt x="1269499" y="148272"/>
                  </a:lnTo>
                  <a:lnTo>
                    <a:pt x="1285051" y="159702"/>
                  </a:lnTo>
                  <a:lnTo>
                    <a:pt x="1300602" y="171450"/>
                  </a:lnTo>
                  <a:lnTo>
                    <a:pt x="1315519" y="183515"/>
                  </a:lnTo>
                  <a:lnTo>
                    <a:pt x="1330118" y="195897"/>
                  </a:lnTo>
                  <a:lnTo>
                    <a:pt x="1344400" y="208597"/>
                  </a:lnTo>
                  <a:lnTo>
                    <a:pt x="1358681" y="221932"/>
                  </a:lnTo>
                  <a:lnTo>
                    <a:pt x="1372329" y="235267"/>
                  </a:lnTo>
                  <a:lnTo>
                    <a:pt x="1385976" y="249237"/>
                  </a:lnTo>
                  <a:lnTo>
                    <a:pt x="1398988" y="263208"/>
                  </a:lnTo>
                  <a:lnTo>
                    <a:pt x="1411683" y="277813"/>
                  </a:lnTo>
                  <a:lnTo>
                    <a:pt x="1424695" y="292418"/>
                  </a:lnTo>
                  <a:lnTo>
                    <a:pt x="1436756" y="307658"/>
                  </a:lnTo>
                  <a:lnTo>
                    <a:pt x="1448181" y="322898"/>
                  </a:lnTo>
                  <a:lnTo>
                    <a:pt x="1459607" y="338455"/>
                  </a:lnTo>
                  <a:lnTo>
                    <a:pt x="1470715" y="354648"/>
                  </a:lnTo>
                  <a:lnTo>
                    <a:pt x="1481506" y="370840"/>
                  </a:lnTo>
                  <a:lnTo>
                    <a:pt x="1491662" y="386715"/>
                  </a:lnTo>
                  <a:lnTo>
                    <a:pt x="1501818" y="403860"/>
                  </a:lnTo>
                  <a:lnTo>
                    <a:pt x="1511022" y="420688"/>
                  </a:lnTo>
                  <a:lnTo>
                    <a:pt x="1520225" y="438150"/>
                  </a:lnTo>
                  <a:lnTo>
                    <a:pt x="1528794" y="455295"/>
                  </a:lnTo>
                  <a:lnTo>
                    <a:pt x="1537046" y="473075"/>
                  </a:lnTo>
                  <a:lnTo>
                    <a:pt x="1544981" y="490855"/>
                  </a:lnTo>
                  <a:lnTo>
                    <a:pt x="1552280" y="508953"/>
                  </a:lnTo>
                  <a:lnTo>
                    <a:pt x="1559262" y="527368"/>
                  </a:lnTo>
                  <a:lnTo>
                    <a:pt x="1565927" y="546418"/>
                  </a:lnTo>
                  <a:lnTo>
                    <a:pt x="1571957" y="565150"/>
                  </a:lnTo>
                  <a:lnTo>
                    <a:pt x="1577670" y="583883"/>
                  </a:lnTo>
                  <a:lnTo>
                    <a:pt x="1582748" y="602933"/>
                  </a:lnTo>
                  <a:lnTo>
                    <a:pt x="1587509" y="622618"/>
                  </a:lnTo>
                  <a:lnTo>
                    <a:pt x="1591952" y="641668"/>
                  </a:lnTo>
                  <a:lnTo>
                    <a:pt x="1595761" y="661670"/>
                  </a:lnTo>
                  <a:lnTo>
                    <a:pt x="1598617" y="681673"/>
                  </a:lnTo>
                  <a:lnTo>
                    <a:pt x="1601791" y="701675"/>
                  </a:lnTo>
                  <a:lnTo>
                    <a:pt x="1604012" y="721995"/>
                  </a:lnTo>
                  <a:lnTo>
                    <a:pt x="1605917" y="742315"/>
                  </a:lnTo>
                  <a:lnTo>
                    <a:pt x="1606869" y="762318"/>
                  </a:lnTo>
                  <a:lnTo>
                    <a:pt x="1607503" y="783273"/>
                  </a:lnTo>
                  <a:lnTo>
                    <a:pt x="1608138" y="804228"/>
                  </a:lnTo>
                  <a:lnTo>
                    <a:pt x="1607503" y="824865"/>
                  </a:lnTo>
                  <a:lnTo>
                    <a:pt x="1606869" y="845503"/>
                  </a:lnTo>
                  <a:lnTo>
                    <a:pt x="1605917" y="865823"/>
                  </a:lnTo>
                  <a:lnTo>
                    <a:pt x="1604012" y="886143"/>
                  </a:lnTo>
                  <a:lnTo>
                    <a:pt x="1601791" y="906463"/>
                  </a:lnTo>
                  <a:lnTo>
                    <a:pt x="1598617" y="926466"/>
                  </a:lnTo>
                  <a:lnTo>
                    <a:pt x="1595761" y="946151"/>
                  </a:lnTo>
                  <a:lnTo>
                    <a:pt x="1591952" y="966153"/>
                  </a:lnTo>
                  <a:lnTo>
                    <a:pt x="1587509" y="985838"/>
                  </a:lnTo>
                  <a:lnTo>
                    <a:pt x="1582748" y="1004888"/>
                  </a:lnTo>
                  <a:lnTo>
                    <a:pt x="1577670" y="1024256"/>
                  </a:lnTo>
                  <a:lnTo>
                    <a:pt x="1571957" y="1043306"/>
                  </a:lnTo>
                  <a:lnTo>
                    <a:pt x="1565927" y="1062038"/>
                  </a:lnTo>
                  <a:lnTo>
                    <a:pt x="1559262" y="1080453"/>
                  </a:lnTo>
                  <a:lnTo>
                    <a:pt x="1552280" y="1098868"/>
                  </a:lnTo>
                  <a:lnTo>
                    <a:pt x="1544981" y="1116966"/>
                  </a:lnTo>
                  <a:lnTo>
                    <a:pt x="1537046" y="1135063"/>
                  </a:lnTo>
                  <a:lnTo>
                    <a:pt x="1528794" y="1152843"/>
                  </a:lnTo>
                  <a:lnTo>
                    <a:pt x="1520225" y="1169988"/>
                  </a:lnTo>
                  <a:lnTo>
                    <a:pt x="1511022" y="1187451"/>
                  </a:lnTo>
                  <a:lnTo>
                    <a:pt x="1501818" y="1204278"/>
                  </a:lnTo>
                  <a:lnTo>
                    <a:pt x="1491662" y="1221106"/>
                  </a:lnTo>
                  <a:lnTo>
                    <a:pt x="1481506" y="1237298"/>
                  </a:lnTo>
                  <a:lnTo>
                    <a:pt x="1470715" y="1253491"/>
                  </a:lnTo>
                  <a:lnTo>
                    <a:pt x="1459607" y="1269683"/>
                  </a:lnTo>
                  <a:lnTo>
                    <a:pt x="1448181" y="1284923"/>
                  </a:lnTo>
                  <a:lnTo>
                    <a:pt x="1436756" y="1300481"/>
                  </a:lnTo>
                  <a:lnTo>
                    <a:pt x="1424695" y="1315403"/>
                  </a:lnTo>
                  <a:lnTo>
                    <a:pt x="1411683" y="1330326"/>
                  </a:lnTo>
                  <a:lnTo>
                    <a:pt x="1398988" y="1344931"/>
                  </a:lnTo>
                  <a:lnTo>
                    <a:pt x="1385976" y="1358901"/>
                  </a:lnTo>
                  <a:lnTo>
                    <a:pt x="1372329" y="1372553"/>
                  </a:lnTo>
                  <a:lnTo>
                    <a:pt x="1358681" y="1386206"/>
                  </a:lnTo>
                  <a:lnTo>
                    <a:pt x="1344400" y="1399223"/>
                  </a:lnTo>
                  <a:lnTo>
                    <a:pt x="1330118" y="1412241"/>
                  </a:lnTo>
                  <a:lnTo>
                    <a:pt x="1315519" y="1424623"/>
                  </a:lnTo>
                  <a:lnTo>
                    <a:pt x="1300602" y="1436688"/>
                  </a:lnTo>
                  <a:lnTo>
                    <a:pt x="1285051" y="1448118"/>
                  </a:lnTo>
                  <a:lnTo>
                    <a:pt x="1269499" y="1459866"/>
                  </a:lnTo>
                  <a:lnTo>
                    <a:pt x="1253630" y="1470661"/>
                  </a:lnTo>
                  <a:lnTo>
                    <a:pt x="1237444" y="1481456"/>
                  </a:lnTo>
                  <a:lnTo>
                    <a:pt x="1220941" y="1491933"/>
                  </a:lnTo>
                  <a:lnTo>
                    <a:pt x="1204437" y="1501458"/>
                  </a:lnTo>
                  <a:lnTo>
                    <a:pt x="1187299" y="1510983"/>
                  </a:lnTo>
                  <a:lnTo>
                    <a:pt x="1170161" y="1520191"/>
                  </a:lnTo>
                  <a:lnTo>
                    <a:pt x="1152388" y="1528763"/>
                  </a:lnTo>
                  <a:lnTo>
                    <a:pt x="1134932" y="1537018"/>
                  </a:lnTo>
                  <a:lnTo>
                    <a:pt x="1117159" y="1544956"/>
                  </a:lnTo>
                  <a:lnTo>
                    <a:pt x="1098752" y="1552258"/>
                  </a:lnTo>
                  <a:lnTo>
                    <a:pt x="1080344" y="1559561"/>
                  </a:lnTo>
                  <a:lnTo>
                    <a:pt x="1061936" y="1565911"/>
                  </a:lnTo>
                  <a:lnTo>
                    <a:pt x="1043211" y="1571943"/>
                  </a:lnTo>
                  <a:lnTo>
                    <a:pt x="1024486" y="1577658"/>
                  </a:lnTo>
                  <a:lnTo>
                    <a:pt x="1005126" y="1582738"/>
                  </a:lnTo>
                  <a:lnTo>
                    <a:pt x="985766" y="1587818"/>
                  </a:lnTo>
                  <a:lnTo>
                    <a:pt x="966089" y="1591946"/>
                  </a:lnTo>
                  <a:lnTo>
                    <a:pt x="946412" y="1595756"/>
                  </a:lnTo>
                  <a:lnTo>
                    <a:pt x="926734" y="1598931"/>
                  </a:lnTo>
                  <a:lnTo>
                    <a:pt x="906422" y="1601471"/>
                  </a:lnTo>
                  <a:lnTo>
                    <a:pt x="886428" y="1604011"/>
                  </a:lnTo>
                  <a:lnTo>
                    <a:pt x="866116" y="1605598"/>
                  </a:lnTo>
                  <a:lnTo>
                    <a:pt x="845487" y="1607186"/>
                  </a:lnTo>
                  <a:lnTo>
                    <a:pt x="824857" y="1608138"/>
                  </a:lnTo>
                  <a:lnTo>
                    <a:pt x="804228" y="1608138"/>
                  </a:lnTo>
                  <a:lnTo>
                    <a:pt x="783281" y="1608138"/>
                  </a:lnTo>
                  <a:lnTo>
                    <a:pt x="762652" y="1607186"/>
                  </a:lnTo>
                  <a:lnTo>
                    <a:pt x="742022" y="1605598"/>
                  </a:lnTo>
                  <a:lnTo>
                    <a:pt x="721710" y="1604011"/>
                  </a:lnTo>
                  <a:lnTo>
                    <a:pt x="701716" y="1601471"/>
                  </a:lnTo>
                  <a:lnTo>
                    <a:pt x="681721" y="1598931"/>
                  </a:lnTo>
                  <a:lnTo>
                    <a:pt x="661726" y="1595756"/>
                  </a:lnTo>
                  <a:lnTo>
                    <a:pt x="642049" y="1591946"/>
                  </a:lnTo>
                  <a:lnTo>
                    <a:pt x="622689" y="1587818"/>
                  </a:lnTo>
                  <a:lnTo>
                    <a:pt x="603329" y="1582738"/>
                  </a:lnTo>
                  <a:lnTo>
                    <a:pt x="584287" y="1577658"/>
                  </a:lnTo>
                  <a:lnTo>
                    <a:pt x="564927" y="1571943"/>
                  </a:lnTo>
                  <a:lnTo>
                    <a:pt x="546202" y="1565911"/>
                  </a:lnTo>
                  <a:lnTo>
                    <a:pt x="527794" y="1559561"/>
                  </a:lnTo>
                  <a:lnTo>
                    <a:pt x="509386" y="1552258"/>
                  </a:lnTo>
                  <a:lnTo>
                    <a:pt x="491296" y="1544956"/>
                  </a:lnTo>
                  <a:lnTo>
                    <a:pt x="473206" y="1537018"/>
                  </a:lnTo>
                  <a:lnTo>
                    <a:pt x="455750" y="1528763"/>
                  </a:lnTo>
                  <a:lnTo>
                    <a:pt x="437977" y="1520191"/>
                  </a:lnTo>
                  <a:lnTo>
                    <a:pt x="421156" y="1510983"/>
                  </a:lnTo>
                  <a:lnTo>
                    <a:pt x="403701" y="1501458"/>
                  </a:lnTo>
                  <a:lnTo>
                    <a:pt x="387197" y="1491933"/>
                  </a:lnTo>
                  <a:lnTo>
                    <a:pt x="370694" y="1481456"/>
                  </a:lnTo>
                  <a:lnTo>
                    <a:pt x="354508" y="1470661"/>
                  </a:lnTo>
                  <a:lnTo>
                    <a:pt x="338639" y="1459866"/>
                  </a:lnTo>
                  <a:lnTo>
                    <a:pt x="323088" y="1448118"/>
                  </a:lnTo>
                  <a:lnTo>
                    <a:pt x="307853" y="1436688"/>
                  </a:lnTo>
                  <a:lnTo>
                    <a:pt x="292937" y="1424623"/>
                  </a:lnTo>
                  <a:lnTo>
                    <a:pt x="278020" y="1412241"/>
                  </a:lnTo>
                  <a:lnTo>
                    <a:pt x="263738" y="1399223"/>
                  </a:lnTo>
                  <a:lnTo>
                    <a:pt x="249457" y="1386206"/>
                  </a:lnTo>
                  <a:lnTo>
                    <a:pt x="235809" y="1372553"/>
                  </a:lnTo>
                  <a:lnTo>
                    <a:pt x="222162" y="1358901"/>
                  </a:lnTo>
                  <a:lnTo>
                    <a:pt x="209150" y="1344931"/>
                  </a:lnTo>
                  <a:lnTo>
                    <a:pt x="196455" y="1330326"/>
                  </a:lnTo>
                  <a:lnTo>
                    <a:pt x="184077" y="1315403"/>
                  </a:lnTo>
                  <a:lnTo>
                    <a:pt x="172017" y="1300481"/>
                  </a:lnTo>
                  <a:lnTo>
                    <a:pt x="159957" y="1284923"/>
                  </a:lnTo>
                  <a:lnTo>
                    <a:pt x="148531" y="1269683"/>
                  </a:lnTo>
                  <a:lnTo>
                    <a:pt x="137741" y="1253491"/>
                  </a:lnTo>
                  <a:lnTo>
                    <a:pt x="126950" y="1237298"/>
                  </a:lnTo>
                  <a:lnTo>
                    <a:pt x="116794" y="1221106"/>
                  </a:lnTo>
                  <a:lnTo>
                    <a:pt x="106955" y="1204278"/>
                  </a:lnTo>
                  <a:lnTo>
                    <a:pt x="97434" y="1187451"/>
                  </a:lnTo>
                  <a:lnTo>
                    <a:pt x="88230" y="1169988"/>
                  </a:lnTo>
                  <a:lnTo>
                    <a:pt x="79344" y="1152843"/>
                  </a:lnTo>
                  <a:lnTo>
                    <a:pt x="71092" y="1135063"/>
                  </a:lnTo>
                  <a:lnTo>
                    <a:pt x="63158" y="1116966"/>
                  </a:lnTo>
                  <a:lnTo>
                    <a:pt x="56175" y="1098868"/>
                  </a:lnTo>
                  <a:lnTo>
                    <a:pt x="48876" y="1080453"/>
                  </a:lnTo>
                  <a:lnTo>
                    <a:pt x="42528" y="1062038"/>
                  </a:lnTo>
                  <a:lnTo>
                    <a:pt x="36498" y="1043306"/>
                  </a:lnTo>
                  <a:lnTo>
                    <a:pt x="31103" y="1024256"/>
                  </a:lnTo>
                  <a:lnTo>
                    <a:pt x="25707" y="1004888"/>
                  </a:lnTo>
                  <a:lnTo>
                    <a:pt x="20947" y="985838"/>
                  </a:lnTo>
                  <a:lnTo>
                    <a:pt x="16821" y="966153"/>
                  </a:lnTo>
                  <a:lnTo>
                    <a:pt x="13012" y="946151"/>
                  </a:lnTo>
                  <a:lnTo>
                    <a:pt x="9521" y="926466"/>
                  </a:lnTo>
                  <a:lnTo>
                    <a:pt x="6982" y="906463"/>
                  </a:lnTo>
                  <a:lnTo>
                    <a:pt x="4443" y="886143"/>
                  </a:lnTo>
                  <a:lnTo>
                    <a:pt x="2856" y="865823"/>
                  </a:lnTo>
                  <a:lnTo>
                    <a:pt x="1269" y="845503"/>
                  </a:lnTo>
                  <a:lnTo>
                    <a:pt x="635" y="824865"/>
                  </a:lnTo>
                  <a:lnTo>
                    <a:pt x="0" y="804228"/>
                  </a:lnTo>
                  <a:lnTo>
                    <a:pt x="635" y="783273"/>
                  </a:lnTo>
                  <a:lnTo>
                    <a:pt x="1269" y="762318"/>
                  </a:lnTo>
                  <a:lnTo>
                    <a:pt x="2856" y="742315"/>
                  </a:lnTo>
                  <a:lnTo>
                    <a:pt x="4443" y="721995"/>
                  </a:lnTo>
                  <a:lnTo>
                    <a:pt x="6982" y="701675"/>
                  </a:lnTo>
                  <a:lnTo>
                    <a:pt x="9521" y="681673"/>
                  </a:lnTo>
                  <a:lnTo>
                    <a:pt x="13012" y="661670"/>
                  </a:lnTo>
                  <a:lnTo>
                    <a:pt x="16821" y="641668"/>
                  </a:lnTo>
                  <a:lnTo>
                    <a:pt x="20947" y="622618"/>
                  </a:lnTo>
                  <a:lnTo>
                    <a:pt x="25707" y="602933"/>
                  </a:lnTo>
                  <a:lnTo>
                    <a:pt x="31103" y="583883"/>
                  </a:lnTo>
                  <a:lnTo>
                    <a:pt x="36498" y="565150"/>
                  </a:lnTo>
                  <a:lnTo>
                    <a:pt x="42528" y="546418"/>
                  </a:lnTo>
                  <a:lnTo>
                    <a:pt x="48876" y="527368"/>
                  </a:lnTo>
                  <a:lnTo>
                    <a:pt x="56175" y="508953"/>
                  </a:lnTo>
                  <a:lnTo>
                    <a:pt x="63158" y="490855"/>
                  </a:lnTo>
                  <a:lnTo>
                    <a:pt x="71092" y="473075"/>
                  </a:lnTo>
                  <a:lnTo>
                    <a:pt x="79344" y="455295"/>
                  </a:lnTo>
                  <a:lnTo>
                    <a:pt x="88230" y="438150"/>
                  </a:lnTo>
                  <a:lnTo>
                    <a:pt x="97434" y="420688"/>
                  </a:lnTo>
                  <a:lnTo>
                    <a:pt x="106955" y="403860"/>
                  </a:lnTo>
                  <a:lnTo>
                    <a:pt x="116794" y="386715"/>
                  </a:lnTo>
                  <a:lnTo>
                    <a:pt x="126950" y="370840"/>
                  </a:lnTo>
                  <a:lnTo>
                    <a:pt x="137741" y="354648"/>
                  </a:lnTo>
                  <a:lnTo>
                    <a:pt x="148531" y="338455"/>
                  </a:lnTo>
                  <a:lnTo>
                    <a:pt x="159957" y="322898"/>
                  </a:lnTo>
                  <a:lnTo>
                    <a:pt x="172017" y="307658"/>
                  </a:lnTo>
                  <a:lnTo>
                    <a:pt x="184077" y="292418"/>
                  </a:lnTo>
                  <a:lnTo>
                    <a:pt x="196455" y="277813"/>
                  </a:lnTo>
                  <a:lnTo>
                    <a:pt x="209150" y="263208"/>
                  </a:lnTo>
                  <a:lnTo>
                    <a:pt x="222162" y="249237"/>
                  </a:lnTo>
                  <a:lnTo>
                    <a:pt x="235809" y="235267"/>
                  </a:lnTo>
                  <a:lnTo>
                    <a:pt x="249457" y="221932"/>
                  </a:lnTo>
                  <a:lnTo>
                    <a:pt x="263738" y="208597"/>
                  </a:lnTo>
                  <a:lnTo>
                    <a:pt x="278020" y="195897"/>
                  </a:lnTo>
                  <a:lnTo>
                    <a:pt x="292937" y="183515"/>
                  </a:lnTo>
                  <a:lnTo>
                    <a:pt x="307853" y="171450"/>
                  </a:lnTo>
                  <a:lnTo>
                    <a:pt x="323088" y="159702"/>
                  </a:lnTo>
                  <a:lnTo>
                    <a:pt x="338639" y="148272"/>
                  </a:lnTo>
                  <a:lnTo>
                    <a:pt x="354508" y="137160"/>
                  </a:lnTo>
                  <a:lnTo>
                    <a:pt x="370694" y="126682"/>
                  </a:lnTo>
                  <a:lnTo>
                    <a:pt x="387197" y="116205"/>
                  </a:lnTo>
                  <a:lnTo>
                    <a:pt x="403701" y="106362"/>
                  </a:lnTo>
                  <a:lnTo>
                    <a:pt x="421156" y="97155"/>
                  </a:lnTo>
                  <a:lnTo>
                    <a:pt x="437977" y="87947"/>
                  </a:lnTo>
                  <a:lnTo>
                    <a:pt x="455750" y="79375"/>
                  </a:lnTo>
                  <a:lnTo>
                    <a:pt x="473206" y="71120"/>
                  </a:lnTo>
                  <a:lnTo>
                    <a:pt x="491296" y="63182"/>
                  </a:lnTo>
                  <a:lnTo>
                    <a:pt x="509386" y="55562"/>
                  </a:lnTo>
                  <a:lnTo>
                    <a:pt x="527794" y="48895"/>
                  </a:lnTo>
                  <a:lnTo>
                    <a:pt x="546202" y="42227"/>
                  </a:lnTo>
                  <a:lnTo>
                    <a:pt x="564927" y="36195"/>
                  </a:lnTo>
                  <a:lnTo>
                    <a:pt x="584287" y="30480"/>
                  </a:lnTo>
                  <a:lnTo>
                    <a:pt x="603329" y="25082"/>
                  </a:lnTo>
                  <a:lnTo>
                    <a:pt x="622689" y="20637"/>
                  </a:lnTo>
                  <a:lnTo>
                    <a:pt x="642049" y="16192"/>
                  </a:lnTo>
                  <a:lnTo>
                    <a:pt x="661726" y="12382"/>
                  </a:lnTo>
                  <a:lnTo>
                    <a:pt x="681721" y="8890"/>
                  </a:lnTo>
                  <a:lnTo>
                    <a:pt x="701716" y="6350"/>
                  </a:lnTo>
                  <a:lnTo>
                    <a:pt x="721710" y="4127"/>
                  </a:lnTo>
                  <a:lnTo>
                    <a:pt x="742022" y="2222"/>
                  </a:lnTo>
                  <a:lnTo>
                    <a:pt x="762652" y="1270"/>
                  </a:lnTo>
                  <a:lnTo>
                    <a:pt x="7832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4" name="TextBox 68"/>
            <p:cNvSpPr txBox="1"/>
            <p:nvPr/>
          </p:nvSpPr>
          <p:spPr>
            <a:xfrm>
              <a:off x="876350" y="1884263"/>
              <a:ext cx="799090" cy="443038"/>
            </a:xfrm>
            <a:prstGeom prst="rect">
              <a:avLst/>
            </a:prstGeom>
            <a:noFill/>
          </p:spPr>
          <p:txBody>
            <a:bodyPr wrap="none" rtlCol="0">
              <a:spAutoFit/>
            </a:bodyPr>
            <a:lstStyle/>
            <a:p>
              <a:pPr>
                <a:lnSpc>
                  <a:spcPct val="130000"/>
                </a:lnSpc>
              </a:pPr>
              <a:r>
                <a:rPr lang="en-US" altLang="zh-CN"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天</a:t>
              </a:r>
            </a:p>
          </p:txBody>
        </p:sp>
        <p:sp>
          <p:nvSpPr>
            <p:cNvPr id="25" name="TextBox 78"/>
            <p:cNvSpPr txBox="1"/>
            <p:nvPr/>
          </p:nvSpPr>
          <p:spPr>
            <a:xfrm>
              <a:off x="3419374" y="1891700"/>
              <a:ext cx="1054033" cy="443038"/>
            </a:xfrm>
            <a:prstGeom prst="rect">
              <a:avLst/>
            </a:prstGeom>
            <a:noFill/>
          </p:spPr>
          <p:txBody>
            <a:bodyPr wrap="none" rtlCol="0">
              <a:spAutoFit/>
            </a:bodyPr>
            <a:lstStyle/>
            <a:p>
              <a:pPr>
                <a:lnSpc>
                  <a:spcPct val="130000"/>
                </a:lnSpc>
              </a:pPr>
              <a:r>
                <a:rPr lang="en-US" altLang="zh-CN"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a:t>
              </a:r>
              <a:r>
                <a:rPr lang="zh-CN" altLang="en-US"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小时</a:t>
              </a:r>
            </a:p>
          </p:txBody>
        </p:sp>
        <p:sp>
          <p:nvSpPr>
            <p:cNvPr id="26" name="TextBox 79"/>
            <p:cNvSpPr txBox="1"/>
            <p:nvPr/>
          </p:nvSpPr>
          <p:spPr>
            <a:xfrm>
              <a:off x="5804583" y="1797001"/>
              <a:ext cx="1054033" cy="443038"/>
            </a:xfrm>
            <a:prstGeom prst="rect">
              <a:avLst/>
            </a:prstGeom>
            <a:noFill/>
          </p:spPr>
          <p:txBody>
            <a:bodyPr wrap="none" rtlCol="0">
              <a:spAutoFit/>
            </a:bodyPr>
            <a:lstStyle/>
            <a:p>
              <a:pPr>
                <a:lnSpc>
                  <a:spcPct val="130000"/>
                </a:lnSpc>
              </a:pPr>
              <a:r>
                <a:rPr lang="en-US" altLang="zh-CN"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小时</a:t>
              </a:r>
            </a:p>
          </p:txBody>
        </p:sp>
        <p:sp>
          <p:nvSpPr>
            <p:cNvPr id="27" name="TextBox 83"/>
            <p:cNvSpPr txBox="1"/>
            <p:nvPr/>
          </p:nvSpPr>
          <p:spPr>
            <a:xfrm>
              <a:off x="2095803" y="2293746"/>
              <a:ext cx="739337" cy="443038"/>
            </a:xfrm>
            <a:prstGeom prst="rect">
              <a:avLst/>
            </a:prstGeom>
            <a:noFill/>
          </p:spPr>
          <p:txBody>
            <a:bodyPr wrap="none" rtlCol="0">
              <a:spAutoFit/>
            </a:bodyPr>
            <a:lstStyle/>
            <a:p>
              <a:pPr>
                <a:lnSpc>
                  <a:spcPct val="130000"/>
                </a:lnSpc>
              </a:pPr>
              <a:r>
                <a:rPr lang="zh-CN" altLang="en-US" sz="1600" b="1" dirty="0">
                  <a:solidFill>
                    <a:schemeClr val="tx2"/>
                  </a:solidFill>
                  <a:latin typeface="微软雅黑" panose="020B0503020204020204" pitchFamily="34" charset="-122"/>
                  <a:ea typeface="微软雅黑" panose="020B0503020204020204" pitchFamily="34" charset="-122"/>
                </a:rPr>
                <a:t>发起</a:t>
              </a:r>
            </a:p>
          </p:txBody>
        </p:sp>
        <p:sp>
          <p:nvSpPr>
            <p:cNvPr id="28" name="TextBox 90"/>
            <p:cNvSpPr txBox="1"/>
            <p:nvPr/>
          </p:nvSpPr>
          <p:spPr>
            <a:xfrm>
              <a:off x="4521714" y="2263932"/>
              <a:ext cx="739337" cy="443038"/>
            </a:xfrm>
            <a:prstGeom prst="rect">
              <a:avLst/>
            </a:prstGeom>
            <a:noFill/>
          </p:spPr>
          <p:txBody>
            <a:bodyPr wrap="none" rtlCol="0">
              <a:spAutoFit/>
            </a:bodyPr>
            <a:lstStyle/>
            <a:p>
              <a:pPr>
                <a:lnSpc>
                  <a:spcPct val="130000"/>
                </a:lnSpc>
              </a:pPr>
              <a:r>
                <a:rPr lang="zh-CN" altLang="en-US" sz="1600" b="1" dirty="0">
                  <a:solidFill>
                    <a:schemeClr val="tx2"/>
                  </a:solidFill>
                  <a:latin typeface="微软雅黑" panose="020B0503020204020204" pitchFamily="34" charset="-122"/>
                  <a:ea typeface="微软雅黑" panose="020B0503020204020204" pitchFamily="34" charset="-122"/>
                </a:rPr>
                <a:t>超时</a:t>
              </a:r>
            </a:p>
          </p:txBody>
        </p:sp>
        <p:sp>
          <p:nvSpPr>
            <p:cNvPr id="29" name="右箭头 28"/>
            <p:cNvSpPr/>
            <p:nvPr/>
          </p:nvSpPr>
          <p:spPr>
            <a:xfrm rot="5400000">
              <a:off x="3257195" y="3543560"/>
              <a:ext cx="800477" cy="204747"/>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0" name="MH_Other_1"/>
            <p:cNvSpPr>
              <a:spLocks noChangeShapeType="1"/>
            </p:cNvSpPr>
            <p:nvPr>
              <p:custDataLst>
                <p:tags r:id="rId12"/>
              </p:custDataLst>
            </p:nvPr>
          </p:nvSpPr>
          <p:spPr bwMode="auto">
            <a:xfrm flipV="1">
              <a:off x="4575447" y="4184020"/>
              <a:ext cx="1098468" cy="328657"/>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Autofit/>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1" name="右箭头 30"/>
            <p:cNvSpPr/>
            <p:nvPr/>
          </p:nvSpPr>
          <p:spPr>
            <a:xfrm rot="16200000">
              <a:off x="6093928" y="3506883"/>
              <a:ext cx="385761" cy="18961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2" name="MH_SubTitle_2"/>
            <p:cNvSpPr>
              <a:spLocks noChangeArrowheads="1"/>
            </p:cNvSpPr>
            <p:nvPr>
              <p:custDataLst>
                <p:tags r:id="rId13"/>
              </p:custDataLst>
            </p:nvPr>
          </p:nvSpPr>
          <p:spPr bwMode="gray">
            <a:xfrm>
              <a:off x="10161418" y="1829577"/>
              <a:ext cx="1553076" cy="646112"/>
            </a:xfrm>
            <a:prstGeom prst="roundRect">
              <a:avLst>
                <a:gd name="adj" fmla="val 50000"/>
              </a:avLst>
            </a:prstGeom>
            <a:solidFill>
              <a:srgbClr val="63C7EA"/>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600" b="1" dirty="0">
                  <a:solidFill>
                    <a:srgbClr val="FF0000"/>
                  </a:solidFill>
                  <a:latin typeface="微软雅黑" panose="020B0503020204020204" pitchFamily="34" charset="-122"/>
                  <a:ea typeface="微软雅黑" panose="020B0503020204020204" pitchFamily="34" charset="-122"/>
                </a:rPr>
                <a:t>不</a:t>
              </a:r>
              <a:r>
                <a:rPr kumimoji="1" lang="zh-CN" altLang="en-US" sz="1600" b="1" dirty="0" smtClean="0">
                  <a:solidFill>
                    <a:srgbClr val="FF0000"/>
                  </a:solidFill>
                  <a:latin typeface="微软雅黑" panose="020B0503020204020204" pitchFamily="34" charset="-122"/>
                  <a:ea typeface="微软雅黑" panose="020B0503020204020204" pitchFamily="34" charset="-122"/>
                </a:rPr>
                <a:t>成立</a:t>
              </a:r>
              <a:endParaRPr kumimoji="1"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33" name="MH_SubTitle_1"/>
            <p:cNvSpPr>
              <a:spLocks noChangeArrowheads="1"/>
            </p:cNvSpPr>
            <p:nvPr>
              <p:custDataLst>
                <p:tags r:id="rId14"/>
              </p:custDataLst>
            </p:nvPr>
          </p:nvSpPr>
          <p:spPr bwMode="gray">
            <a:xfrm>
              <a:off x="10169104" y="3095019"/>
              <a:ext cx="1501176" cy="646112"/>
            </a:xfrm>
            <a:prstGeom prst="roundRect">
              <a:avLst>
                <a:gd name="adj" fmla="val 50000"/>
              </a:avLst>
            </a:prstGeom>
            <a:solidFill>
              <a:srgbClr val="FF6F5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600" dirty="0">
                  <a:solidFill>
                    <a:srgbClr val="FFFFFF"/>
                  </a:solidFill>
                  <a:latin typeface="微软雅黑" panose="020B0503020204020204" pitchFamily="34" charset="-122"/>
                  <a:ea typeface="微软雅黑" panose="020B0503020204020204" pitchFamily="34" charset="-122"/>
                </a:rPr>
                <a:t>成立</a:t>
              </a:r>
              <a:endParaRPr kumimoji="1"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34" name="右箭头 33"/>
            <p:cNvSpPr/>
            <p:nvPr/>
          </p:nvSpPr>
          <p:spPr>
            <a:xfrm>
              <a:off x="7428644" y="5015833"/>
              <a:ext cx="2739565" cy="2187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右箭头 34"/>
            <p:cNvSpPr/>
            <p:nvPr/>
          </p:nvSpPr>
          <p:spPr>
            <a:xfrm>
              <a:off x="7116140" y="2713469"/>
              <a:ext cx="768000" cy="2397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6" name="MH_Other_4"/>
            <p:cNvSpPr>
              <a:spLocks noChangeArrowheads="1"/>
            </p:cNvSpPr>
            <p:nvPr>
              <p:custDataLst>
                <p:tags r:id="rId15"/>
              </p:custDataLst>
            </p:nvPr>
          </p:nvSpPr>
          <p:spPr bwMode="gray">
            <a:xfrm>
              <a:off x="7966982" y="2389868"/>
              <a:ext cx="1211061" cy="741219"/>
            </a:xfrm>
            <a:prstGeom prst="ellipse">
              <a:avLst/>
            </a:prstGeom>
            <a:solidFill>
              <a:srgbClr val="DFF1E8"/>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kumimoji="1" lang="zh-TW" altLang="en-US" sz="1600">
                <a:solidFill>
                  <a:srgbClr val="FFFFFF"/>
                </a:solidFill>
                <a:latin typeface="微软雅黑" panose="020B0503020204020204" pitchFamily="34" charset="-122"/>
                <a:ea typeface="微软雅黑" panose="020B0503020204020204" pitchFamily="34" charset="-122"/>
              </a:endParaRPr>
            </a:p>
          </p:txBody>
        </p:sp>
        <p:sp>
          <p:nvSpPr>
            <p:cNvPr id="37" name="MH_Title_1"/>
            <p:cNvSpPr/>
            <p:nvPr>
              <p:custDataLst>
                <p:tags r:id="rId16"/>
              </p:custDataLst>
            </p:nvPr>
          </p:nvSpPr>
          <p:spPr>
            <a:xfrm>
              <a:off x="8084824" y="2500371"/>
              <a:ext cx="963701" cy="520213"/>
            </a:xfrm>
            <a:prstGeom prst="ellipse">
              <a:avLst/>
            </a:prstGeom>
            <a:solidFill>
              <a:srgbClr val="63B9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判责</a:t>
              </a:r>
              <a:endParaRPr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38" name="MH_Other_1"/>
            <p:cNvSpPr>
              <a:spLocks noChangeShapeType="1"/>
            </p:cNvSpPr>
            <p:nvPr>
              <p:custDataLst>
                <p:tags r:id="rId17"/>
              </p:custDataLst>
            </p:nvPr>
          </p:nvSpPr>
          <p:spPr bwMode="auto">
            <a:xfrm flipV="1">
              <a:off x="9188833" y="2252849"/>
              <a:ext cx="867028" cy="230145"/>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Autofit/>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9" name="MH_Other_1"/>
            <p:cNvSpPr>
              <a:spLocks noChangeShapeType="1"/>
            </p:cNvSpPr>
            <p:nvPr>
              <p:custDataLst>
                <p:tags r:id="rId18"/>
              </p:custDataLst>
            </p:nvPr>
          </p:nvSpPr>
          <p:spPr bwMode="auto">
            <a:xfrm>
              <a:off x="9141065" y="3048363"/>
              <a:ext cx="914795" cy="243188"/>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Autofit/>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0" name="KSO_Shape"/>
            <p:cNvSpPr/>
            <p:nvPr/>
          </p:nvSpPr>
          <p:spPr bwMode="auto">
            <a:xfrm>
              <a:off x="10245769" y="5603726"/>
              <a:ext cx="406000" cy="326233"/>
            </a:xfrm>
            <a:custGeom>
              <a:avLst/>
              <a:gdLst>
                <a:gd name="T0" fmla="*/ 932010 w 1608138"/>
                <a:gd name="T1" fmla="*/ 152701 h 1608138"/>
                <a:gd name="T2" fmla="*/ 752676 w 1608138"/>
                <a:gd name="T3" fmla="*/ 177524 h 1608138"/>
                <a:gd name="T4" fmla="*/ 588757 w 1608138"/>
                <a:gd name="T5" fmla="*/ 239958 h 1608138"/>
                <a:gd name="T6" fmla="*/ 444012 w 1608138"/>
                <a:gd name="T7" fmla="*/ 335491 h 1608138"/>
                <a:gd name="T8" fmla="*/ 323704 w 1608138"/>
                <a:gd name="T9" fmla="*/ 458855 h 1608138"/>
                <a:gd name="T10" fmla="*/ 231968 w 1608138"/>
                <a:gd name="T11" fmla="*/ 605538 h 1608138"/>
                <a:gd name="T12" fmla="*/ 173319 w 1608138"/>
                <a:gd name="T13" fmla="*/ 771779 h 1608138"/>
                <a:gd name="T14" fmla="*/ 153016 w 1608138"/>
                <a:gd name="T15" fmla="*/ 952688 h 1608138"/>
                <a:gd name="T16" fmla="*/ 173319 w 1608138"/>
                <a:gd name="T17" fmla="*/ 1132846 h 1608138"/>
                <a:gd name="T18" fmla="*/ 231968 w 1608138"/>
                <a:gd name="T19" fmla="*/ 1299087 h 1608138"/>
                <a:gd name="T20" fmla="*/ 323704 w 1608138"/>
                <a:gd name="T21" fmla="*/ 1446145 h 1608138"/>
                <a:gd name="T22" fmla="*/ 444012 w 1608138"/>
                <a:gd name="T23" fmla="*/ 1569509 h 1608138"/>
                <a:gd name="T24" fmla="*/ 588757 w 1608138"/>
                <a:gd name="T25" fmla="*/ 1664666 h 1608138"/>
                <a:gd name="T26" fmla="*/ 752676 w 1608138"/>
                <a:gd name="T27" fmla="*/ 1727100 h 1608138"/>
                <a:gd name="T28" fmla="*/ 932010 w 1608138"/>
                <a:gd name="T29" fmla="*/ 1751924 h 1608138"/>
                <a:gd name="T30" fmla="*/ 1113600 w 1608138"/>
                <a:gd name="T31" fmla="*/ 1736127 h 1608138"/>
                <a:gd name="T32" fmla="*/ 1281655 w 1608138"/>
                <a:gd name="T33" fmla="*/ 1681590 h 1608138"/>
                <a:gd name="T34" fmla="*/ 1431288 w 1608138"/>
                <a:gd name="T35" fmla="*/ 1593205 h 1608138"/>
                <a:gd name="T36" fmla="*/ 1557235 w 1608138"/>
                <a:gd name="T37" fmla="*/ 1475859 h 1608138"/>
                <a:gd name="T38" fmla="*/ 1655361 w 1608138"/>
                <a:gd name="T39" fmla="*/ 1333312 h 1608138"/>
                <a:gd name="T40" fmla="*/ 1721907 w 1608138"/>
                <a:gd name="T41" fmla="*/ 1171209 h 1608138"/>
                <a:gd name="T42" fmla="*/ 1751232 w 1608138"/>
                <a:gd name="T43" fmla="*/ 993684 h 1608138"/>
                <a:gd name="T44" fmla="*/ 1739577 w 1608138"/>
                <a:gd name="T45" fmla="*/ 810894 h 1608138"/>
                <a:gd name="T46" fmla="*/ 1689198 w 1608138"/>
                <a:gd name="T47" fmla="*/ 641269 h 1608138"/>
                <a:gd name="T48" fmla="*/ 1604607 w 1608138"/>
                <a:gd name="T49" fmla="*/ 489320 h 1608138"/>
                <a:gd name="T50" fmla="*/ 1490314 w 1608138"/>
                <a:gd name="T51" fmla="*/ 360314 h 1608138"/>
                <a:gd name="T52" fmla="*/ 1350456 w 1608138"/>
                <a:gd name="T53" fmla="*/ 258764 h 1608138"/>
                <a:gd name="T54" fmla="*/ 1190297 w 1608138"/>
                <a:gd name="T55" fmla="*/ 188807 h 1608138"/>
                <a:gd name="T56" fmla="*/ 1013970 w 1608138"/>
                <a:gd name="T57" fmla="*/ 154958 h 1608138"/>
                <a:gd name="T58" fmla="*/ 1026001 w 1608138"/>
                <a:gd name="T59" fmla="*/ 2632 h 1608138"/>
                <a:gd name="T60" fmla="*/ 1235788 w 1608138"/>
                <a:gd name="T61" fmla="*/ 42877 h 1608138"/>
                <a:gd name="T62" fmla="*/ 1426776 w 1608138"/>
                <a:gd name="T63" fmla="*/ 125996 h 1608138"/>
                <a:gd name="T64" fmla="*/ 1592576 w 1608138"/>
                <a:gd name="T65" fmla="*/ 247104 h 1608138"/>
                <a:gd name="T66" fmla="*/ 1729050 w 1608138"/>
                <a:gd name="T67" fmla="*/ 400934 h 1608138"/>
                <a:gd name="T68" fmla="*/ 1830184 w 1608138"/>
                <a:gd name="T69" fmla="*/ 581467 h 1608138"/>
                <a:gd name="T70" fmla="*/ 1890338 w 1608138"/>
                <a:gd name="T71" fmla="*/ 783814 h 1608138"/>
                <a:gd name="T72" fmla="*/ 1903497 w 1608138"/>
                <a:gd name="T73" fmla="*/ 1001583 h 1608138"/>
                <a:gd name="T74" fmla="*/ 1868908 w 1608138"/>
                <a:gd name="T75" fmla="*/ 1213333 h 1608138"/>
                <a:gd name="T76" fmla="*/ 1789956 w 1608138"/>
                <a:gd name="T77" fmla="*/ 1406654 h 1608138"/>
                <a:gd name="T78" fmla="*/ 1672279 w 1608138"/>
                <a:gd name="T79" fmla="*/ 1575904 h 1608138"/>
                <a:gd name="T80" fmla="*/ 1522271 w 1608138"/>
                <a:gd name="T81" fmla="*/ 1715440 h 1608138"/>
                <a:gd name="T82" fmla="*/ 1344440 w 1608138"/>
                <a:gd name="T83" fmla="*/ 1820751 h 1608138"/>
                <a:gd name="T84" fmla="*/ 1144429 w 1608138"/>
                <a:gd name="T85" fmla="*/ 1885819 h 1608138"/>
                <a:gd name="T86" fmla="*/ 927875 w 1608138"/>
                <a:gd name="T87" fmla="*/ 1905000 h 1608138"/>
                <a:gd name="T88" fmla="*/ 714703 w 1608138"/>
                <a:gd name="T89" fmla="*/ 1874911 h 1608138"/>
                <a:gd name="T90" fmla="*/ 518827 w 1608138"/>
                <a:gd name="T91" fmla="*/ 1800818 h 1608138"/>
                <a:gd name="T92" fmla="*/ 347013 w 1608138"/>
                <a:gd name="T93" fmla="*/ 1687608 h 1608138"/>
                <a:gd name="T94" fmla="*/ 203771 w 1608138"/>
                <a:gd name="T95" fmla="*/ 1540550 h 1608138"/>
                <a:gd name="T96" fmla="*/ 93991 w 1608138"/>
                <a:gd name="T97" fmla="*/ 1365658 h 1608138"/>
                <a:gd name="T98" fmla="*/ 24814 w 1608138"/>
                <a:gd name="T99" fmla="*/ 1167824 h 1608138"/>
                <a:gd name="T100" fmla="*/ 0 w 1608138"/>
                <a:gd name="T101" fmla="*/ 952688 h 1608138"/>
                <a:gd name="T102" fmla="*/ 24814 w 1608138"/>
                <a:gd name="T103" fmla="*/ 737553 h 1608138"/>
                <a:gd name="T104" fmla="*/ 93991 w 1608138"/>
                <a:gd name="T105" fmla="*/ 539342 h 1608138"/>
                <a:gd name="T106" fmla="*/ 203771 w 1608138"/>
                <a:gd name="T107" fmla="*/ 364452 h 1608138"/>
                <a:gd name="T108" fmla="*/ 347013 w 1608138"/>
                <a:gd name="T109" fmla="*/ 217392 h 1608138"/>
                <a:gd name="T110" fmla="*/ 518827 w 1608138"/>
                <a:gd name="T111" fmla="*/ 104182 h 1608138"/>
                <a:gd name="T112" fmla="*/ 714703 w 1608138"/>
                <a:gd name="T113" fmla="*/ 29712 h 1608138"/>
                <a:gd name="T114" fmla="*/ 927875 w 1608138"/>
                <a:gd name="T115" fmla="*/ 0 h 1608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8138" h="1608138">
                  <a:moveTo>
                    <a:pt x="732416" y="260350"/>
                  </a:moveTo>
                  <a:lnTo>
                    <a:pt x="817655" y="260350"/>
                  </a:lnTo>
                  <a:lnTo>
                    <a:pt x="846490" y="801651"/>
                  </a:lnTo>
                  <a:lnTo>
                    <a:pt x="1185863" y="1165586"/>
                  </a:lnTo>
                  <a:lnTo>
                    <a:pt x="1120904" y="1231900"/>
                  </a:lnTo>
                  <a:lnTo>
                    <a:pt x="710868" y="866696"/>
                  </a:lnTo>
                  <a:lnTo>
                    <a:pt x="703263" y="809266"/>
                  </a:lnTo>
                  <a:lnTo>
                    <a:pt x="732416" y="260350"/>
                  </a:lnTo>
                  <a:close/>
                  <a:moveTo>
                    <a:pt x="786772" y="128905"/>
                  </a:moveTo>
                  <a:lnTo>
                    <a:pt x="769634" y="129857"/>
                  </a:lnTo>
                  <a:lnTo>
                    <a:pt x="752178" y="130810"/>
                  </a:lnTo>
                  <a:lnTo>
                    <a:pt x="735040" y="132397"/>
                  </a:lnTo>
                  <a:lnTo>
                    <a:pt x="717902" y="134302"/>
                  </a:lnTo>
                  <a:lnTo>
                    <a:pt x="701398" y="136842"/>
                  </a:lnTo>
                  <a:lnTo>
                    <a:pt x="684577" y="139382"/>
                  </a:lnTo>
                  <a:lnTo>
                    <a:pt x="668074" y="142557"/>
                  </a:lnTo>
                  <a:lnTo>
                    <a:pt x="651888" y="146367"/>
                  </a:lnTo>
                  <a:lnTo>
                    <a:pt x="635384" y="149860"/>
                  </a:lnTo>
                  <a:lnTo>
                    <a:pt x="619515" y="154622"/>
                  </a:lnTo>
                  <a:lnTo>
                    <a:pt x="603329" y="159385"/>
                  </a:lnTo>
                  <a:lnTo>
                    <a:pt x="587461" y="164147"/>
                  </a:lnTo>
                  <a:lnTo>
                    <a:pt x="572227" y="169862"/>
                  </a:lnTo>
                  <a:lnTo>
                    <a:pt x="556675" y="175577"/>
                  </a:lnTo>
                  <a:lnTo>
                    <a:pt x="541441" y="181927"/>
                  </a:lnTo>
                  <a:lnTo>
                    <a:pt x="526207" y="188277"/>
                  </a:lnTo>
                  <a:lnTo>
                    <a:pt x="511608" y="195580"/>
                  </a:lnTo>
                  <a:lnTo>
                    <a:pt x="497009" y="202565"/>
                  </a:lnTo>
                  <a:lnTo>
                    <a:pt x="482410" y="210502"/>
                  </a:lnTo>
                  <a:lnTo>
                    <a:pt x="468128" y="218440"/>
                  </a:lnTo>
                  <a:lnTo>
                    <a:pt x="454163" y="226695"/>
                  </a:lnTo>
                  <a:lnTo>
                    <a:pt x="440199" y="235267"/>
                  </a:lnTo>
                  <a:lnTo>
                    <a:pt x="426869" y="244475"/>
                  </a:lnTo>
                  <a:lnTo>
                    <a:pt x="413539" y="253365"/>
                  </a:lnTo>
                  <a:lnTo>
                    <a:pt x="400527" y="263208"/>
                  </a:lnTo>
                  <a:lnTo>
                    <a:pt x="387515" y="273050"/>
                  </a:lnTo>
                  <a:lnTo>
                    <a:pt x="374820" y="283210"/>
                  </a:lnTo>
                  <a:lnTo>
                    <a:pt x="362442" y="293688"/>
                  </a:lnTo>
                  <a:lnTo>
                    <a:pt x="350382" y="304165"/>
                  </a:lnTo>
                  <a:lnTo>
                    <a:pt x="338321" y="315595"/>
                  </a:lnTo>
                  <a:lnTo>
                    <a:pt x="326896" y="326708"/>
                  </a:lnTo>
                  <a:lnTo>
                    <a:pt x="315470" y="338455"/>
                  </a:lnTo>
                  <a:lnTo>
                    <a:pt x="304680" y="349885"/>
                  </a:lnTo>
                  <a:lnTo>
                    <a:pt x="293572" y="361950"/>
                  </a:lnTo>
                  <a:lnTo>
                    <a:pt x="283416" y="374333"/>
                  </a:lnTo>
                  <a:lnTo>
                    <a:pt x="273260" y="387350"/>
                  </a:lnTo>
                  <a:lnTo>
                    <a:pt x="263104" y="400050"/>
                  </a:lnTo>
                  <a:lnTo>
                    <a:pt x="253900" y="413068"/>
                  </a:lnTo>
                  <a:lnTo>
                    <a:pt x="244379" y="426720"/>
                  </a:lnTo>
                  <a:lnTo>
                    <a:pt x="235492" y="440373"/>
                  </a:lnTo>
                  <a:lnTo>
                    <a:pt x="226923" y="453708"/>
                  </a:lnTo>
                  <a:lnTo>
                    <a:pt x="218671" y="467995"/>
                  </a:lnTo>
                  <a:lnTo>
                    <a:pt x="210737" y="482283"/>
                  </a:lnTo>
                  <a:lnTo>
                    <a:pt x="203120" y="496570"/>
                  </a:lnTo>
                  <a:lnTo>
                    <a:pt x="195820" y="511175"/>
                  </a:lnTo>
                  <a:lnTo>
                    <a:pt x="188838" y="526415"/>
                  </a:lnTo>
                  <a:lnTo>
                    <a:pt x="182490" y="541338"/>
                  </a:lnTo>
                  <a:lnTo>
                    <a:pt x="176143" y="556578"/>
                  </a:lnTo>
                  <a:lnTo>
                    <a:pt x="170113" y="571818"/>
                  </a:lnTo>
                  <a:lnTo>
                    <a:pt x="164717" y="587693"/>
                  </a:lnTo>
                  <a:lnTo>
                    <a:pt x="159639" y="603568"/>
                  </a:lnTo>
                  <a:lnTo>
                    <a:pt x="154879" y="619125"/>
                  </a:lnTo>
                  <a:lnTo>
                    <a:pt x="150436" y="635318"/>
                  </a:lnTo>
                  <a:lnTo>
                    <a:pt x="146310" y="651510"/>
                  </a:lnTo>
                  <a:lnTo>
                    <a:pt x="143136" y="668020"/>
                  </a:lnTo>
                  <a:lnTo>
                    <a:pt x="139962" y="684530"/>
                  </a:lnTo>
                  <a:lnTo>
                    <a:pt x="137106" y="701040"/>
                  </a:lnTo>
                  <a:lnTo>
                    <a:pt x="134567" y="718185"/>
                  </a:lnTo>
                  <a:lnTo>
                    <a:pt x="132980" y="735013"/>
                  </a:lnTo>
                  <a:lnTo>
                    <a:pt x="131393" y="751840"/>
                  </a:lnTo>
                  <a:lnTo>
                    <a:pt x="130124" y="769303"/>
                  </a:lnTo>
                  <a:lnTo>
                    <a:pt x="129489" y="786448"/>
                  </a:lnTo>
                  <a:lnTo>
                    <a:pt x="129171" y="804228"/>
                  </a:lnTo>
                  <a:lnTo>
                    <a:pt x="129489" y="821373"/>
                  </a:lnTo>
                  <a:lnTo>
                    <a:pt x="130124" y="838835"/>
                  </a:lnTo>
                  <a:lnTo>
                    <a:pt x="131393" y="855980"/>
                  </a:lnTo>
                  <a:lnTo>
                    <a:pt x="132980" y="873125"/>
                  </a:lnTo>
                  <a:lnTo>
                    <a:pt x="134567" y="889953"/>
                  </a:lnTo>
                  <a:lnTo>
                    <a:pt x="137106" y="906781"/>
                  </a:lnTo>
                  <a:lnTo>
                    <a:pt x="139962" y="923291"/>
                  </a:lnTo>
                  <a:lnTo>
                    <a:pt x="143136" y="939801"/>
                  </a:lnTo>
                  <a:lnTo>
                    <a:pt x="146310" y="956311"/>
                  </a:lnTo>
                  <a:lnTo>
                    <a:pt x="150436" y="972503"/>
                  </a:lnTo>
                  <a:lnTo>
                    <a:pt x="154879" y="988696"/>
                  </a:lnTo>
                  <a:lnTo>
                    <a:pt x="159639" y="1004888"/>
                  </a:lnTo>
                  <a:lnTo>
                    <a:pt x="164717" y="1020446"/>
                  </a:lnTo>
                  <a:lnTo>
                    <a:pt x="170113" y="1036321"/>
                  </a:lnTo>
                  <a:lnTo>
                    <a:pt x="176143" y="1051561"/>
                  </a:lnTo>
                  <a:lnTo>
                    <a:pt x="182490" y="1066483"/>
                  </a:lnTo>
                  <a:lnTo>
                    <a:pt x="188838" y="1082041"/>
                  </a:lnTo>
                  <a:lnTo>
                    <a:pt x="195820" y="1096646"/>
                  </a:lnTo>
                  <a:lnTo>
                    <a:pt x="203120" y="1111251"/>
                  </a:lnTo>
                  <a:lnTo>
                    <a:pt x="210737" y="1125538"/>
                  </a:lnTo>
                  <a:lnTo>
                    <a:pt x="218671" y="1139826"/>
                  </a:lnTo>
                  <a:lnTo>
                    <a:pt x="226923" y="1154113"/>
                  </a:lnTo>
                  <a:lnTo>
                    <a:pt x="235492" y="1167766"/>
                  </a:lnTo>
                  <a:lnTo>
                    <a:pt x="244379" y="1181736"/>
                  </a:lnTo>
                  <a:lnTo>
                    <a:pt x="253900" y="1194753"/>
                  </a:lnTo>
                  <a:lnTo>
                    <a:pt x="263104" y="1208088"/>
                  </a:lnTo>
                  <a:lnTo>
                    <a:pt x="273260" y="1220788"/>
                  </a:lnTo>
                  <a:lnTo>
                    <a:pt x="283416" y="1233488"/>
                  </a:lnTo>
                  <a:lnTo>
                    <a:pt x="293572" y="1245871"/>
                  </a:lnTo>
                  <a:lnTo>
                    <a:pt x="304680" y="1257936"/>
                  </a:lnTo>
                  <a:lnTo>
                    <a:pt x="315470" y="1269683"/>
                  </a:lnTo>
                  <a:lnTo>
                    <a:pt x="326896" y="1281431"/>
                  </a:lnTo>
                  <a:lnTo>
                    <a:pt x="338321" y="1292543"/>
                  </a:lnTo>
                  <a:lnTo>
                    <a:pt x="350382" y="1303973"/>
                  </a:lnTo>
                  <a:lnTo>
                    <a:pt x="362442" y="1314451"/>
                  </a:lnTo>
                  <a:lnTo>
                    <a:pt x="374820" y="1324928"/>
                  </a:lnTo>
                  <a:lnTo>
                    <a:pt x="387515" y="1335088"/>
                  </a:lnTo>
                  <a:lnTo>
                    <a:pt x="400527" y="1344931"/>
                  </a:lnTo>
                  <a:lnTo>
                    <a:pt x="413539" y="1354456"/>
                  </a:lnTo>
                  <a:lnTo>
                    <a:pt x="426869" y="1363981"/>
                  </a:lnTo>
                  <a:lnTo>
                    <a:pt x="440199" y="1372553"/>
                  </a:lnTo>
                  <a:lnTo>
                    <a:pt x="454163" y="1381443"/>
                  </a:lnTo>
                  <a:lnTo>
                    <a:pt x="468128" y="1389698"/>
                  </a:lnTo>
                  <a:lnTo>
                    <a:pt x="482410" y="1397953"/>
                  </a:lnTo>
                  <a:lnTo>
                    <a:pt x="497009" y="1405256"/>
                  </a:lnTo>
                  <a:lnTo>
                    <a:pt x="511608" y="1412558"/>
                  </a:lnTo>
                  <a:lnTo>
                    <a:pt x="526207" y="1419543"/>
                  </a:lnTo>
                  <a:lnTo>
                    <a:pt x="541441" y="1425893"/>
                  </a:lnTo>
                  <a:lnTo>
                    <a:pt x="556675" y="1432561"/>
                  </a:lnTo>
                  <a:lnTo>
                    <a:pt x="572227" y="1437958"/>
                  </a:lnTo>
                  <a:lnTo>
                    <a:pt x="587461" y="1443673"/>
                  </a:lnTo>
                  <a:lnTo>
                    <a:pt x="603329" y="1449071"/>
                  </a:lnTo>
                  <a:lnTo>
                    <a:pt x="619515" y="1453516"/>
                  </a:lnTo>
                  <a:lnTo>
                    <a:pt x="635384" y="1457961"/>
                  </a:lnTo>
                  <a:lnTo>
                    <a:pt x="651888" y="1461771"/>
                  </a:lnTo>
                  <a:lnTo>
                    <a:pt x="668074" y="1465581"/>
                  </a:lnTo>
                  <a:lnTo>
                    <a:pt x="684577" y="1468438"/>
                  </a:lnTo>
                  <a:lnTo>
                    <a:pt x="701398" y="1471613"/>
                  </a:lnTo>
                  <a:lnTo>
                    <a:pt x="717902" y="1473836"/>
                  </a:lnTo>
                  <a:lnTo>
                    <a:pt x="735040" y="1475741"/>
                  </a:lnTo>
                  <a:lnTo>
                    <a:pt x="752178" y="1477328"/>
                  </a:lnTo>
                  <a:lnTo>
                    <a:pt x="769634" y="1478281"/>
                  </a:lnTo>
                  <a:lnTo>
                    <a:pt x="786772" y="1478916"/>
                  </a:lnTo>
                  <a:lnTo>
                    <a:pt x="804228" y="1478916"/>
                  </a:lnTo>
                  <a:lnTo>
                    <a:pt x="821366" y="1478916"/>
                  </a:lnTo>
                  <a:lnTo>
                    <a:pt x="838822" y="1478281"/>
                  </a:lnTo>
                  <a:lnTo>
                    <a:pt x="855960" y="1477328"/>
                  </a:lnTo>
                  <a:lnTo>
                    <a:pt x="873098" y="1475741"/>
                  </a:lnTo>
                  <a:lnTo>
                    <a:pt x="890236" y="1473836"/>
                  </a:lnTo>
                  <a:lnTo>
                    <a:pt x="907057" y="1471613"/>
                  </a:lnTo>
                  <a:lnTo>
                    <a:pt x="923561" y="1468438"/>
                  </a:lnTo>
                  <a:lnTo>
                    <a:pt x="940064" y="1465581"/>
                  </a:lnTo>
                  <a:lnTo>
                    <a:pt x="956568" y="1461771"/>
                  </a:lnTo>
                  <a:lnTo>
                    <a:pt x="972754" y="1457961"/>
                  </a:lnTo>
                  <a:lnTo>
                    <a:pt x="988940" y="1453516"/>
                  </a:lnTo>
                  <a:lnTo>
                    <a:pt x="1004809" y="1449071"/>
                  </a:lnTo>
                  <a:lnTo>
                    <a:pt x="1020677" y="1443673"/>
                  </a:lnTo>
                  <a:lnTo>
                    <a:pt x="1036229" y="1437958"/>
                  </a:lnTo>
                  <a:lnTo>
                    <a:pt x="1051780" y="1432561"/>
                  </a:lnTo>
                  <a:lnTo>
                    <a:pt x="1066697" y="1425893"/>
                  </a:lnTo>
                  <a:lnTo>
                    <a:pt x="1081931" y="1419543"/>
                  </a:lnTo>
                  <a:lnTo>
                    <a:pt x="1096847" y="1412558"/>
                  </a:lnTo>
                  <a:lnTo>
                    <a:pt x="1111447" y="1405256"/>
                  </a:lnTo>
                  <a:lnTo>
                    <a:pt x="1125728" y="1397953"/>
                  </a:lnTo>
                  <a:lnTo>
                    <a:pt x="1140010" y="1389698"/>
                  </a:lnTo>
                  <a:lnTo>
                    <a:pt x="1153975" y="1381443"/>
                  </a:lnTo>
                  <a:lnTo>
                    <a:pt x="1167939" y="1372553"/>
                  </a:lnTo>
                  <a:lnTo>
                    <a:pt x="1181586" y="1363981"/>
                  </a:lnTo>
                  <a:lnTo>
                    <a:pt x="1194916" y="1354456"/>
                  </a:lnTo>
                  <a:lnTo>
                    <a:pt x="1208246" y="1344931"/>
                  </a:lnTo>
                  <a:lnTo>
                    <a:pt x="1220941" y="1335088"/>
                  </a:lnTo>
                  <a:lnTo>
                    <a:pt x="1233318" y="1324928"/>
                  </a:lnTo>
                  <a:lnTo>
                    <a:pt x="1245696" y="1314451"/>
                  </a:lnTo>
                  <a:lnTo>
                    <a:pt x="1258074" y="1303973"/>
                  </a:lnTo>
                  <a:lnTo>
                    <a:pt x="1269817" y="1292543"/>
                  </a:lnTo>
                  <a:lnTo>
                    <a:pt x="1281559" y="1281431"/>
                  </a:lnTo>
                  <a:lnTo>
                    <a:pt x="1292668" y="1269683"/>
                  </a:lnTo>
                  <a:lnTo>
                    <a:pt x="1303458" y="1257936"/>
                  </a:lnTo>
                  <a:lnTo>
                    <a:pt x="1314566" y="1245871"/>
                  </a:lnTo>
                  <a:lnTo>
                    <a:pt x="1325040" y="1233488"/>
                  </a:lnTo>
                  <a:lnTo>
                    <a:pt x="1335196" y="1220788"/>
                  </a:lnTo>
                  <a:lnTo>
                    <a:pt x="1345034" y="1208088"/>
                  </a:lnTo>
                  <a:lnTo>
                    <a:pt x="1354556" y="1194753"/>
                  </a:lnTo>
                  <a:lnTo>
                    <a:pt x="1363759" y="1181736"/>
                  </a:lnTo>
                  <a:lnTo>
                    <a:pt x="1372646" y="1167766"/>
                  </a:lnTo>
                  <a:lnTo>
                    <a:pt x="1381532" y="1154113"/>
                  </a:lnTo>
                  <a:lnTo>
                    <a:pt x="1389784" y="1139826"/>
                  </a:lnTo>
                  <a:lnTo>
                    <a:pt x="1397401" y="1125538"/>
                  </a:lnTo>
                  <a:lnTo>
                    <a:pt x="1405018" y="1111251"/>
                  </a:lnTo>
                  <a:lnTo>
                    <a:pt x="1412635" y="1096646"/>
                  </a:lnTo>
                  <a:lnTo>
                    <a:pt x="1419300" y="1082041"/>
                  </a:lnTo>
                  <a:lnTo>
                    <a:pt x="1425965" y="1066483"/>
                  </a:lnTo>
                  <a:lnTo>
                    <a:pt x="1431995" y="1051561"/>
                  </a:lnTo>
                  <a:lnTo>
                    <a:pt x="1438025" y="1036321"/>
                  </a:lnTo>
                  <a:lnTo>
                    <a:pt x="1443738" y="1020446"/>
                  </a:lnTo>
                  <a:lnTo>
                    <a:pt x="1448816" y="1004888"/>
                  </a:lnTo>
                  <a:lnTo>
                    <a:pt x="1453577" y="988696"/>
                  </a:lnTo>
                  <a:lnTo>
                    <a:pt x="1457702" y="972503"/>
                  </a:lnTo>
                  <a:lnTo>
                    <a:pt x="1461828" y="956311"/>
                  </a:lnTo>
                  <a:lnTo>
                    <a:pt x="1465319" y="939801"/>
                  </a:lnTo>
                  <a:lnTo>
                    <a:pt x="1468493" y="923291"/>
                  </a:lnTo>
                  <a:lnTo>
                    <a:pt x="1471350" y="906781"/>
                  </a:lnTo>
                  <a:lnTo>
                    <a:pt x="1473571" y="889953"/>
                  </a:lnTo>
                  <a:lnTo>
                    <a:pt x="1475793" y="873125"/>
                  </a:lnTo>
                  <a:lnTo>
                    <a:pt x="1477380" y="855980"/>
                  </a:lnTo>
                  <a:lnTo>
                    <a:pt x="1478332" y="838835"/>
                  </a:lnTo>
                  <a:lnTo>
                    <a:pt x="1478649" y="821373"/>
                  </a:lnTo>
                  <a:lnTo>
                    <a:pt x="1478967" y="804228"/>
                  </a:lnTo>
                  <a:lnTo>
                    <a:pt x="1478649" y="786448"/>
                  </a:lnTo>
                  <a:lnTo>
                    <a:pt x="1478332" y="769303"/>
                  </a:lnTo>
                  <a:lnTo>
                    <a:pt x="1477380" y="751840"/>
                  </a:lnTo>
                  <a:lnTo>
                    <a:pt x="1475793" y="735013"/>
                  </a:lnTo>
                  <a:lnTo>
                    <a:pt x="1473571" y="718185"/>
                  </a:lnTo>
                  <a:lnTo>
                    <a:pt x="1471350" y="701040"/>
                  </a:lnTo>
                  <a:lnTo>
                    <a:pt x="1468493" y="684530"/>
                  </a:lnTo>
                  <a:lnTo>
                    <a:pt x="1465319" y="668020"/>
                  </a:lnTo>
                  <a:lnTo>
                    <a:pt x="1461828" y="651510"/>
                  </a:lnTo>
                  <a:lnTo>
                    <a:pt x="1457702" y="635318"/>
                  </a:lnTo>
                  <a:lnTo>
                    <a:pt x="1453577" y="619125"/>
                  </a:lnTo>
                  <a:lnTo>
                    <a:pt x="1448816" y="603568"/>
                  </a:lnTo>
                  <a:lnTo>
                    <a:pt x="1443738" y="587693"/>
                  </a:lnTo>
                  <a:lnTo>
                    <a:pt x="1438025" y="571818"/>
                  </a:lnTo>
                  <a:lnTo>
                    <a:pt x="1431995" y="556578"/>
                  </a:lnTo>
                  <a:lnTo>
                    <a:pt x="1425965" y="541338"/>
                  </a:lnTo>
                  <a:lnTo>
                    <a:pt x="1419300" y="526415"/>
                  </a:lnTo>
                  <a:lnTo>
                    <a:pt x="1412635" y="511175"/>
                  </a:lnTo>
                  <a:lnTo>
                    <a:pt x="1405018" y="496570"/>
                  </a:lnTo>
                  <a:lnTo>
                    <a:pt x="1397401" y="482283"/>
                  </a:lnTo>
                  <a:lnTo>
                    <a:pt x="1389784" y="467995"/>
                  </a:lnTo>
                  <a:lnTo>
                    <a:pt x="1381532" y="453708"/>
                  </a:lnTo>
                  <a:lnTo>
                    <a:pt x="1372646" y="440373"/>
                  </a:lnTo>
                  <a:lnTo>
                    <a:pt x="1363759" y="426720"/>
                  </a:lnTo>
                  <a:lnTo>
                    <a:pt x="1354556" y="413068"/>
                  </a:lnTo>
                  <a:lnTo>
                    <a:pt x="1345034" y="400050"/>
                  </a:lnTo>
                  <a:lnTo>
                    <a:pt x="1335196" y="387350"/>
                  </a:lnTo>
                  <a:lnTo>
                    <a:pt x="1325040" y="374333"/>
                  </a:lnTo>
                  <a:lnTo>
                    <a:pt x="1314566" y="361950"/>
                  </a:lnTo>
                  <a:lnTo>
                    <a:pt x="1303458" y="349885"/>
                  </a:lnTo>
                  <a:lnTo>
                    <a:pt x="1292668" y="338455"/>
                  </a:lnTo>
                  <a:lnTo>
                    <a:pt x="1281559" y="326708"/>
                  </a:lnTo>
                  <a:lnTo>
                    <a:pt x="1269817" y="315595"/>
                  </a:lnTo>
                  <a:lnTo>
                    <a:pt x="1258074" y="304165"/>
                  </a:lnTo>
                  <a:lnTo>
                    <a:pt x="1245696" y="293688"/>
                  </a:lnTo>
                  <a:lnTo>
                    <a:pt x="1233318" y="283210"/>
                  </a:lnTo>
                  <a:lnTo>
                    <a:pt x="1220941" y="273050"/>
                  </a:lnTo>
                  <a:lnTo>
                    <a:pt x="1208246" y="263208"/>
                  </a:lnTo>
                  <a:lnTo>
                    <a:pt x="1194916" y="253365"/>
                  </a:lnTo>
                  <a:lnTo>
                    <a:pt x="1181586" y="244475"/>
                  </a:lnTo>
                  <a:lnTo>
                    <a:pt x="1167939" y="235267"/>
                  </a:lnTo>
                  <a:lnTo>
                    <a:pt x="1153975" y="226695"/>
                  </a:lnTo>
                  <a:lnTo>
                    <a:pt x="1140010" y="218440"/>
                  </a:lnTo>
                  <a:lnTo>
                    <a:pt x="1125728" y="210502"/>
                  </a:lnTo>
                  <a:lnTo>
                    <a:pt x="1111447" y="202565"/>
                  </a:lnTo>
                  <a:lnTo>
                    <a:pt x="1096847" y="195580"/>
                  </a:lnTo>
                  <a:lnTo>
                    <a:pt x="1081931" y="188277"/>
                  </a:lnTo>
                  <a:lnTo>
                    <a:pt x="1066697" y="181927"/>
                  </a:lnTo>
                  <a:lnTo>
                    <a:pt x="1051780" y="175577"/>
                  </a:lnTo>
                  <a:lnTo>
                    <a:pt x="1036229" y="169862"/>
                  </a:lnTo>
                  <a:lnTo>
                    <a:pt x="1020677" y="164147"/>
                  </a:lnTo>
                  <a:lnTo>
                    <a:pt x="1004809" y="159385"/>
                  </a:lnTo>
                  <a:lnTo>
                    <a:pt x="988940" y="154622"/>
                  </a:lnTo>
                  <a:lnTo>
                    <a:pt x="972754" y="149860"/>
                  </a:lnTo>
                  <a:lnTo>
                    <a:pt x="956568" y="146367"/>
                  </a:lnTo>
                  <a:lnTo>
                    <a:pt x="940064" y="142557"/>
                  </a:lnTo>
                  <a:lnTo>
                    <a:pt x="923561" y="139382"/>
                  </a:lnTo>
                  <a:lnTo>
                    <a:pt x="907057" y="136842"/>
                  </a:lnTo>
                  <a:lnTo>
                    <a:pt x="890236" y="134302"/>
                  </a:lnTo>
                  <a:lnTo>
                    <a:pt x="873098" y="132397"/>
                  </a:lnTo>
                  <a:lnTo>
                    <a:pt x="855960" y="130810"/>
                  </a:lnTo>
                  <a:lnTo>
                    <a:pt x="838822" y="129857"/>
                  </a:lnTo>
                  <a:lnTo>
                    <a:pt x="821366" y="128905"/>
                  </a:lnTo>
                  <a:lnTo>
                    <a:pt x="804228" y="128905"/>
                  </a:lnTo>
                  <a:lnTo>
                    <a:pt x="786772" y="128905"/>
                  </a:lnTo>
                  <a:close/>
                  <a:moveTo>
                    <a:pt x="783281" y="0"/>
                  </a:moveTo>
                  <a:lnTo>
                    <a:pt x="804228" y="0"/>
                  </a:lnTo>
                  <a:lnTo>
                    <a:pt x="824857" y="0"/>
                  </a:lnTo>
                  <a:lnTo>
                    <a:pt x="845487" y="1270"/>
                  </a:lnTo>
                  <a:lnTo>
                    <a:pt x="866116" y="2222"/>
                  </a:lnTo>
                  <a:lnTo>
                    <a:pt x="886428" y="4127"/>
                  </a:lnTo>
                  <a:lnTo>
                    <a:pt x="906422" y="6350"/>
                  </a:lnTo>
                  <a:lnTo>
                    <a:pt x="926734" y="8890"/>
                  </a:lnTo>
                  <a:lnTo>
                    <a:pt x="946412" y="12382"/>
                  </a:lnTo>
                  <a:lnTo>
                    <a:pt x="966089" y="16192"/>
                  </a:lnTo>
                  <a:lnTo>
                    <a:pt x="985766" y="20637"/>
                  </a:lnTo>
                  <a:lnTo>
                    <a:pt x="1005126" y="25082"/>
                  </a:lnTo>
                  <a:lnTo>
                    <a:pt x="1024486" y="30480"/>
                  </a:lnTo>
                  <a:lnTo>
                    <a:pt x="1043211" y="36195"/>
                  </a:lnTo>
                  <a:lnTo>
                    <a:pt x="1061936" y="42227"/>
                  </a:lnTo>
                  <a:lnTo>
                    <a:pt x="1080344" y="48895"/>
                  </a:lnTo>
                  <a:lnTo>
                    <a:pt x="1098752" y="55562"/>
                  </a:lnTo>
                  <a:lnTo>
                    <a:pt x="1117159" y="63182"/>
                  </a:lnTo>
                  <a:lnTo>
                    <a:pt x="1134932" y="71120"/>
                  </a:lnTo>
                  <a:lnTo>
                    <a:pt x="1152388" y="79375"/>
                  </a:lnTo>
                  <a:lnTo>
                    <a:pt x="1170161" y="87947"/>
                  </a:lnTo>
                  <a:lnTo>
                    <a:pt x="1187299" y="97155"/>
                  </a:lnTo>
                  <a:lnTo>
                    <a:pt x="1204437" y="106362"/>
                  </a:lnTo>
                  <a:lnTo>
                    <a:pt x="1220941" y="116205"/>
                  </a:lnTo>
                  <a:lnTo>
                    <a:pt x="1237444" y="126682"/>
                  </a:lnTo>
                  <a:lnTo>
                    <a:pt x="1253630" y="137160"/>
                  </a:lnTo>
                  <a:lnTo>
                    <a:pt x="1269499" y="148272"/>
                  </a:lnTo>
                  <a:lnTo>
                    <a:pt x="1285051" y="159702"/>
                  </a:lnTo>
                  <a:lnTo>
                    <a:pt x="1300602" y="171450"/>
                  </a:lnTo>
                  <a:lnTo>
                    <a:pt x="1315519" y="183515"/>
                  </a:lnTo>
                  <a:lnTo>
                    <a:pt x="1330118" y="195897"/>
                  </a:lnTo>
                  <a:lnTo>
                    <a:pt x="1344400" y="208597"/>
                  </a:lnTo>
                  <a:lnTo>
                    <a:pt x="1358681" y="221932"/>
                  </a:lnTo>
                  <a:lnTo>
                    <a:pt x="1372329" y="235267"/>
                  </a:lnTo>
                  <a:lnTo>
                    <a:pt x="1385976" y="249237"/>
                  </a:lnTo>
                  <a:lnTo>
                    <a:pt x="1398988" y="263208"/>
                  </a:lnTo>
                  <a:lnTo>
                    <a:pt x="1411683" y="277813"/>
                  </a:lnTo>
                  <a:lnTo>
                    <a:pt x="1424695" y="292418"/>
                  </a:lnTo>
                  <a:lnTo>
                    <a:pt x="1436756" y="307658"/>
                  </a:lnTo>
                  <a:lnTo>
                    <a:pt x="1448181" y="322898"/>
                  </a:lnTo>
                  <a:lnTo>
                    <a:pt x="1459607" y="338455"/>
                  </a:lnTo>
                  <a:lnTo>
                    <a:pt x="1470715" y="354648"/>
                  </a:lnTo>
                  <a:lnTo>
                    <a:pt x="1481506" y="370840"/>
                  </a:lnTo>
                  <a:lnTo>
                    <a:pt x="1491662" y="386715"/>
                  </a:lnTo>
                  <a:lnTo>
                    <a:pt x="1501818" y="403860"/>
                  </a:lnTo>
                  <a:lnTo>
                    <a:pt x="1511022" y="420688"/>
                  </a:lnTo>
                  <a:lnTo>
                    <a:pt x="1520225" y="438150"/>
                  </a:lnTo>
                  <a:lnTo>
                    <a:pt x="1528794" y="455295"/>
                  </a:lnTo>
                  <a:lnTo>
                    <a:pt x="1537046" y="473075"/>
                  </a:lnTo>
                  <a:lnTo>
                    <a:pt x="1544981" y="490855"/>
                  </a:lnTo>
                  <a:lnTo>
                    <a:pt x="1552280" y="508953"/>
                  </a:lnTo>
                  <a:lnTo>
                    <a:pt x="1559262" y="527368"/>
                  </a:lnTo>
                  <a:lnTo>
                    <a:pt x="1565927" y="546418"/>
                  </a:lnTo>
                  <a:lnTo>
                    <a:pt x="1571957" y="565150"/>
                  </a:lnTo>
                  <a:lnTo>
                    <a:pt x="1577670" y="583883"/>
                  </a:lnTo>
                  <a:lnTo>
                    <a:pt x="1582748" y="602933"/>
                  </a:lnTo>
                  <a:lnTo>
                    <a:pt x="1587509" y="622618"/>
                  </a:lnTo>
                  <a:lnTo>
                    <a:pt x="1591952" y="641668"/>
                  </a:lnTo>
                  <a:lnTo>
                    <a:pt x="1595761" y="661670"/>
                  </a:lnTo>
                  <a:lnTo>
                    <a:pt x="1598617" y="681673"/>
                  </a:lnTo>
                  <a:lnTo>
                    <a:pt x="1601791" y="701675"/>
                  </a:lnTo>
                  <a:lnTo>
                    <a:pt x="1604012" y="721995"/>
                  </a:lnTo>
                  <a:lnTo>
                    <a:pt x="1605917" y="742315"/>
                  </a:lnTo>
                  <a:lnTo>
                    <a:pt x="1606869" y="762318"/>
                  </a:lnTo>
                  <a:lnTo>
                    <a:pt x="1607503" y="783273"/>
                  </a:lnTo>
                  <a:lnTo>
                    <a:pt x="1608138" y="804228"/>
                  </a:lnTo>
                  <a:lnTo>
                    <a:pt x="1607503" y="824865"/>
                  </a:lnTo>
                  <a:lnTo>
                    <a:pt x="1606869" y="845503"/>
                  </a:lnTo>
                  <a:lnTo>
                    <a:pt x="1605917" y="865823"/>
                  </a:lnTo>
                  <a:lnTo>
                    <a:pt x="1604012" y="886143"/>
                  </a:lnTo>
                  <a:lnTo>
                    <a:pt x="1601791" y="906463"/>
                  </a:lnTo>
                  <a:lnTo>
                    <a:pt x="1598617" y="926466"/>
                  </a:lnTo>
                  <a:lnTo>
                    <a:pt x="1595761" y="946151"/>
                  </a:lnTo>
                  <a:lnTo>
                    <a:pt x="1591952" y="966153"/>
                  </a:lnTo>
                  <a:lnTo>
                    <a:pt x="1587509" y="985838"/>
                  </a:lnTo>
                  <a:lnTo>
                    <a:pt x="1582748" y="1004888"/>
                  </a:lnTo>
                  <a:lnTo>
                    <a:pt x="1577670" y="1024256"/>
                  </a:lnTo>
                  <a:lnTo>
                    <a:pt x="1571957" y="1043306"/>
                  </a:lnTo>
                  <a:lnTo>
                    <a:pt x="1565927" y="1062038"/>
                  </a:lnTo>
                  <a:lnTo>
                    <a:pt x="1559262" y="1080453"/>
                  </a:lnTo>
                  <a:lnTo>
                    <a:pt x="1552280" y="1098868"/>
                  </a:lnTo>
                  <a:lnTo>
                    <a:pt x="1544981" y="1116966"/>
                  </a:lnTo>
                  <a:lnTo>
                    <a:pt x="1537046" y="1135063"/>
                  </a:lnTo>
                  <a:lnTo>
                    <a:pt x="1528794" y="1152843"/>
                  </a:lnTo>
                  <a:lnTo>
                    <a:pt x="1520225" y="1169988"/>
                  </a:lnTo>
                  <a:lnTo>
                    <a:pt x="1511022" y="1187451"/>
                  </a:lnTo>
                  <a:lnTo>
                    <a:pt x="1501818" y="1204278"/>
                  </a:lnTo>
                  <a:lnTo>
                    <a:pt x="1491662" y="1221106"/>
                  </a:lnTo>
                  <a:lnTo>
                    <a:pt x="1481506" y="1237298"/>
                  </a:lnTo>
                  <a:lnTo>
                    <a:pt x="1470715" y="1253491"/>
                  </a:lnTo>
                  <a:lnTo>
                    <a:pt x="1459607" y="1269683"/>
                  </a:lnTo>
                  <a:lnTo>
                    <a:pt x="1448181" y="1284923"/>
                  </a:lnTo>
                  <a:lnTo>
                    <a:pt x="1436756" y="1300481"/>
                  </a:lnTo>
                  <a:lnTo>
                    <a:pt x="1424695" y="1315403"/>
                  </a:lnTo>
                  <a:lnTo>
                    <a:pt x="1411683" y="1330326"/>
                  </a:lnTo>
                  <a:lnTo>
                    <a:pt x="1398988" y="1344931"/>
                  </a:lnTo>
                  <a:lnTo>
                    <a:pt x="1385976" y="1358901"/>
                  </a:lnTo>
                  <a:lnTo>
                    <a:pt x="1372329" y="1372553"/>
                  </a:lnTo>
                  <a:lnTo>
                    <a:pt x="1358681" y="1386206"/>
                  </a:lnTo>
                  <a:lnTo>
                    <a:pt x="1344400" y="1399223"/>
                  </a:lnTo>
                  <a:lnTo>
                    <a:pt x="1330118" y="1412241"/>
                  </a:lnTo>
                  <a:lnTo>
                    <a:pt x="1315519" y="1424623"/>
                  </a:lnTo>
                  <a:lnTo>
                    <a:pt x="1300602" y="1436688"/>
                  </a:lnTo>
                  <a:lnTo>
                    <a:pt x="1285051" y="1448118"/>
                  </a:lnTo>
                  <a:lnTo>
                    <a:pt x="1269499" y="1459866"/>
                  </a:lnTo>
                  <a:lnTo>
                    <a:pt x="1253630" y="1470661"/>
                  </a:lnTo>
                  <a:lnTo>
                    <a:pt x="1237444" y="1481456"/>
                  </a:lnTo>
                  <a:lnTo>
                    <a:pt x="1220941" y="1491933"/>
                  </a:lnTo>
                  <a:lnTo>
                    <a:pt x="1204437" y="1501458"/>
                  </a:lnTo>
                  <a:lnTo>
                    <a:pt x="1187299" y="1510983"/>
                  </a:lnTo>
                  <a:lnTo>
                    <a:pt x="1170161" y="1520191"/>
                  </a:lnTo>
                  <a:lnTo>
                    <a:pt x="1152388" y="1528763"/>
                  </a:lnTo>
                  <a:lnTo>
                    <a:pt x="1134932" y="1537018"/>
                  </a:lnTo>
                  <a:lnTo>
                    <a:pt x="1117159" y="1544956"/>
                  </a:lnTo>
                  <a:lnTo>
                    <a:pt x="1098752" y="1552258"/>
                  </a:lnTo>
                  <a:lnTo>
                    <a:pt x="1080344" y="1559561"/>
                  </a:lnTo>
                  <a:lnTo>
                    <a:pt x="1061936" y="1565911"/>
                  </a:lnTo>
                  <a:lnTo>
                    <a:pt x="1043211" y="1571943"/>
                  </a:lnTo>
                  <a:lnTo>
                    <a:pt x="1024486" y="1577658"/>
                  </a:lnTo>
                  <a:lnTo>
                    <a:pt x="1005126" y="1582738"/>
                  </a:lnTo>
                  <a:lnTo>
                    <a:pt x="985766" y="1587818"/>
                  </a:lnTo>
                  <a:lnTo>
                    <a:pt x="966089" y="1591946"/>
                  </a:lnTo>
                  <a:lnTo>
                    <a:pt x="946412" y="1595756"/>
                  </a:lnTo>
                  <a:lnTo>
                    <a:pt x="926734" y="1598931"/>
                  </a:lnTo>
                  <a:lnTo>
                    <a:pt x="906422" y="1601471"/>
                  </a:lnTo>
                  <a:lnTo>
                    <a:pt x="886428" y="1604011"/>
                  </a:lnTo>
                  <a:lnTo>
                    <a:pt x="866116" y="1605598"/>
                  </a:lnTo>
                  <a:lnTo>
                    <a:pt x="845487" y="1607186"/>
                  </a:lnTo>
                  <a:lnTo>
                    <a:pt x="824857" y="1608138"/>
                  </a:lnTo>
                  <a:lnTo>
                    <a:pt x="804228" y="1608138"/>
                  </a:lnTo>
                  <a:lnTo>
                    <a:pt x="783281" y="1608138"/>
                  </a:lnTo>
                  <a:lnTo>
                    <a:pt x="762652" y="1607186"/>
                  </a:lnTo>
                  <a:lnTo>
                    <a:pt x="742022" y="1605598"/>
                  </a:lnTo>
                  <a:lnTo>
                    <a:pt x="721710" y="1604011"/>
                  </a:lnTo>
                  <a:lnTo>
                    <a:pt x="701716" y="1601471"/>
                  </a:lnTo>
                  <a:lnTo>
                    <a:pt x="681721" y="1598931"/>
                  </a:lnTo>
                  <a:lnTo>
                    <a:pt x="661726" y="1595756"/>
                  </a:lnTo>
                  <a:lnTo>
                    <a:pt x="642049" y="1591946"/>
                  </a:lnTo>
                  <a:lnTo>
                    <a:pt x="622689" y="1587818"/>
                  </a:lnTo>
                  <a:lnTo>
                    <a:pt x="603329" y="1582738"/>
                  </a:lnTo>
                  <a:lnTo>
                    <a:pt x="584287" y="1577658"/>
                  </a:lnTo>
                  <a:lnTo>
                    <a:pt x="564927" y="1571943"/>
                  </a:lnTo>
                  <a:lnTo>
                    <a:pt x="546202" y="1565911"/>
                  </a:lnTo>
                  <a:lnTo>
                    <a:pt x="527794" y="1559561"/>
                  </a:lnTo>
                  <a:lnTo>
                    <a:pt x="509386" y="1552258"/>
                  </a:lnTo>
                  <a:lnTo>
                    <a:pt x="491296" y="1544956"/>
                  </a:lnTo>
                  <a:lnTo>
                    <a:pt x="473206" y="1537018"/>
                  </a:lnTo>
                  <a:lnTo>
                    <a:pt x="455750" y="1528763"/>
                  </a:lnTo>
                  <a:lnTo>
                    <a:pt x="437977" y="1520191"/>
                  </a:lnTo>
                  <a:lnTo>
                    <a:pt x="421156" y="1510983"/>
                  </a:lnTo>
                  <a:lnTo>
                    <a:pt x="403701" y="1501458"/>
                  </a:lnTo>
                  <a:lnTo>
                    <a:pt x="387197" y="1491933"/>
                  </a:lnTo>
                  <a:lnTo>
                    <a:pt x="370694" y="1481456"/>
                  </a:lnTo>
                  <a:lnTo>
                    <a:pt x="354508" y="1470661"/>
                  </a:lnTo>
                  <a:lnTo>
                    <a:pt x="338639" y="1459866"/>
                  </a:lnTo>
                  <a:lnTo>
                    <a:pt x="323088" y="1448118"/>
                  </a:lnTo>
                  <a:lnTo>
                    <a:pt x="307853" y="1436688"/>
                  </a:lnTo>
                  <a:lnTo>
                    <a:pt x="292937" y="1424623"/>
                  </a:lnTo>
                  <a:lnTo>
                    <a:pt x="278020" y="1412241"/>
                  </a:lnTo>
                  <a:lnTo>
                    <a:pt x="263738" y="1399223"/>
                  </a:lnTo>
                  <a:lnTo>
                    <a:pt x="249457" y="1386206"/>
                  </a:lnTo>
                  <a:lnTo>
                    <a:pt x="235809" y="1372553"/>
                  </a:lnTo>
                  <a:lnTo>
                    <a:pt x="222162" y="1358901"/>
                  </a:lnTo>
                  <a:lnTo>
                    <a:pt x="209150" y="1344931"/>
                  </a:lnTo>
                  <a:lnTo>
                    <a:pt x="196455" y="1330326"/>
                  </a:lnTo>
                  <a:lnTo>
                    <a:pt x="184077" y="1315403"/>
                  </a:lnTo>
                  <a:lnTo>
                    <a:pt x="172017" y="1300481"/>
                  </a:lnTo>
                  <a:lnTo>
                    <a:pt x="159957" y="1284923"/>
                  </a:lnTo>
                  <a:lnTo>
                    <a:pt x="148531" y="1269683"/>
                  </a:lnTo>
                  <a:lnTo>
                    <a:pt x="137741" y="1253491"/>
                  </a:lnTo>
                  <a:lnTo>
                    <a:pt x="126950" y="1237298"/>
                  </a:lnTo>
                  <a:lnTo>
                    <a:pt x="116794" y="1221106"/>
                  </a:lnTo>
                  <a:lnTo>
                    <a:pt x="106955" y="1204278"/>
                  </a:lnTo>
                  <a:lnTo>
                    <a:pt x="97434" y="1187451"/>
                  </a:lnTo>
                  <a:lnTo>
                    <a:pt x="88230" y="1169988"/>
                  </a:lnTo>
                  <a:lnTo>
                    <a:pt x="79344" y="1152843"/>
                  </a:lnTo>
                  <a:lnTo>
                    <a:pt x="71092" y="1135063"/>
                  </a:lnTo>
                  <a:lnTo>
                    <a:pt x="63158" y="1116966"/>
                  </a:lnTo>
                  <a:lnTo>
                    <a:pt x="56175" y="1098868"/>
                  </a:lnTo>
                  <a:lnTo>
                    <a:pt x="48876" y="1080453"/>
                  </a:lnTo>
                  <a:lnTo>
                    <a:pt x="42528" y="1062038"/>
                  </a:lnTo>
                  <a:lnTo>
                    <a:pt x="36498" y="1043306"/>
                  </a:lnTo>
                  <a:lnTo>
                    <a:pt x="31103" y="1024256"/>
                  </a:lnTo>
                  <a:lnTo>
                    <a:pt x="25707" y="1004888"/>
                  </a:lnTo>
                  <a:lnTo>
                    <a:pt x="20947" y="985838"/>
                  </a:lnTo>
                  <a:lnTo>
                    <a:pt x="16821" y="966153"/>
                  </a:lnTo>
                  <a:lnTo>
                    <a:pt x="13012" y="946151"/>
                  </a:lnTo>
                  <a:lnTo>
                    <a:pt x="9521" y="926466"/>
                  </a:lnTo>
                  <a:lnTo>
                    <a:pt x="6982" y="906463"/>
                  </a:lnTo>
                  <a:lnTo>
                    <a:pt x="4443" y="886143"/>
                  </a:lnTo>
                  <a:lnTo>
                    <a:pt x="2856" y="865823"/>
                  </a:lnTo>
                  <a:lnTo>
                    <a:pt x="1269" y="845503"/>
                  </a:lnTo>
                  <a:lnTo>
                    <a:pt x="635" y="824865"/>
                  </a:lnTo>
                  <a:lnTo>
                    <a:pt x="0" y="804228"/>
                  </a:lnTo>
                  <a:lnTo>
                    <a:pt x="635" y="783273"/>
                  </a:lnTo>
                  <a:lnTo>
                    <a:pt x="1269" y="762318"/>
                  </a:lnTo>
                  <a:lnTo>
                    <a:pt x="2856" y="742315"/>
                  </a:lnTo>
                  <a:lnTo>
                    <a:pt x="4443" y="721995"/>
                  </a:lnTo>
                  <a:lnTo>
                    <a:pt x="6982" y="701675"/>
                  </a:lnTo>
                  <a:lnTo>
                    <a:pt x="9521" y="681673"/>
                  </a:lnTo>
                  <a:lnTo>
                    <a:pt x="13012" y="661670"/>
                  </a:lnTo>
                  <a:lnTo>
                    <a:pt x="16821" y="641668"/>
                  </a:lnTo>
                  <a:lnTo>
                    <a:pt x="20947" y="622618"/>
                  </a:lnTo>
                  <a:lnTo>
                    <a:pt x="25707" y="602933"/>
                  </a:lnTo>
                  <a:lnTo>
                    <a:pt x="31103" y="583883"/>
                  </a:lnTo>
                  <a:lnTo>
                    <a:pt x="36498" y="565150"/>
                  </a:lnTo>
                  <a:lnTo>
                    <a:pt x="42528" y="546418"/>
                  </a:lnTo>
                  <a:lnTo>
                    <a:pt x="48876" y="527368"/>
                  </a:lnTo>
                  <a:lnTo>
                    <a:pt x="56175" y="508953"/>
                  </a:lnTo>
                  <a:lnTo>
                    <a:pt x="63158" y="490855"/>
                  </a:lnTo>
                  <a:lnTo>
                    <a:pt x="71092" y="473075"/>
                  </a:lnTo>
                  <a:lnTo>
                    <a:pt x="79344" y="455295"/>
                  </a:lnTo>
                  <a:lnTo>
                    <a:pt x="88230" y="438150"/>
                  </a:lnTo>
                  <a:lnTo>
                    <a:pt x="97434" y="420688"/>
                  </a:lnTo>
                  <a:lnTo>
                    <a:pt x="106955" y="403860"/>
                  </a:lnTo>
                  <a:lnTo>
                    <a:pt x="116794" y="386715"/>
                  </a:lnTo>
                  <a:lnTo>
                    <a:pt x="126950" y="370840"/>
                  </a:lnTo>
                  <a:lnTo>
                    <a:pt x="137741" y="354648"/>
                  </a:lnTo>
                  <a:lnTo>
                    <a:pt x="148531" y="338455"/>
                  </a:lnTo>
                  <a:lnTo>
                    <a:pt x="159957" y="322898"/>
                  </a:lnTo>
                  <a:lnTo>
                    <a:pt x="172017" y="307658"/>
                  </a:lnTo>
                  <a:lnTo>
                    <a:pt x="184077" y="292418"/>
                  </a:lnTo>
                  <a:lnTo>
                    <a:pt x="196455" y="277813"/>
                  </a:lnTo>
                  <a:lnTo>
                    <a:pt x="209150" y="263208"/>
                  </a:lnTo>
                  <a:lnTo>
                    <a:pt x="222162" y="249237"/>
                  </a:lnTo>
                  <a:lnTo>
                    <a:pt x="235809" y="235267"/>
                  </a:lnTo>
                  <a:lnTo>
                    <a:pt x="249457" y="221932"/>
                  </a:lnTo>
                  <a:lnTo>
                    <a:pt x="263738" y="208597"/>
                  </a:lnTo>
                  <a:lnTo>
                    <a:pt x="278020" y="195897"/>
                  </a:lnTo>
                  <a:lnTo>
                    <a:pt x="292937" y="183515"/>
                  </a:lnTo>
                  <a:lnTo>
                    <a:pt x="307853" y="171450"/>
                  </a:lnTo>
                  <a:lnTo>
                    <a:pt x="323088" y="159702"/>
                  </a:lnTo>
                  <a:lnTo>
                    <a:pt x="338639" y="148272"/>
                  </a:lnTo>
                  <a:lnTo>
                    <a:pt x="354508" y="137160"/>
                  </a:lnTo>
                  <a:lnTo>
                    <a:pt x="370694" y="126682"/>
                  </a:lnTo>
                  <a:lnTo>
                    <a:pt x="387197" y="116205"/>
                  </a:lnTo>
                  <a:lnTo>
                    <a:pt x="403701" y="106362"/>
                  </a:lnTo>
                  <a:lnTo>
                    <a:pt x="421156" y="97155"/>
                  </a:lnTo>
                  <a:lnTo>
                    <a:pt x="437977" y="87947"/>
                  </a:lnTo>
                  <a:lnTo>
                    <a:pt x="455750" y="79375"/>
                  </a:lnTo>
                  <a:lnTo>
                    <a:pt x="473206" y="71120"/>
                  </a:lnTo>
                  <a:lnTo>
                    <a:pt x="491296" y="63182"/>
                  </a:lnTo>
                  <a:lnTo>
                    <a:pt x="509386" y="55562"/>
                  </a:lnTo>
                  <a:lnTo>
                    <a:pt x="527794" y="48895"/>
                  </a:lnTo>
                  <a:lnTo>
                    <a:pt x="546202" y="42227"/>
                  </a:lnTo>
                  <a:lnTo>
                    <a:pt x="564927" y="36195"/>
                  </a:lnTo>
                  <a:lnTo>
                    <a:pt x="584287" y="30480"/>
                  </a:lnTo>
                  <a:lnTo>
                    <a:pt x="603329" y="25082"/>
                  </a:lnTo>
                  <a:lnTo>
                    <a:pt x="622689" y="20637"/>
                  </a:lnTo>
                  <a:lnTo>
                    <a:pt x="642049" y="16192"/>
                  </a:lnTo>
                  <a:lnTo>
                    <a:pt x="661726" y="12382"/>
                  </a:lnTo>
                  <a:lnTo>
                    <a:pt x="681721" y="8890"/>
                  </a:lnTo>
                  <a:lnTo>
                    <a:pt x="701716" y="6350"/>
                  </a:lnTo>
                  <a:lnTo>
                    <a:pt x="721710" y="4127"/>
                  </a:lnTo>
                  <a:lnTo>
                    <a:pt x="742022" y="2222"/>
                  </a:lnTo>
                  <a:lnTo>
                    <a:pt x="762652" y="1270"/>
                  </a:lnTo>
                  <a:lnTo>
                    <a:pt x="7832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1" name="TextBox 79"/>
            <p:cNvSpPr txBox="1"/>
            <p:nvPr/>
          </p:nvSpPr>
          <p:spPr>
            <a:xfrm>
              <a:off x="10608001" y="5503118"/>
              <a:ext cx="896685" cy="443038"/>
            </a:xfrm>
            <a:prstGeom prst="rect">
              <a:avLst/>
            </a:prstGeom>
            <a:noFill/>
          </p:spPr>
          <p:txBody>
            <a:bodyPr wrap="none" rtlCol="0">
              <a:spAutoFit/>
            </a:bodyPr>
            <a:lstStyle/>
            <a:p>
              <a:pPr>
                <a:lnSpc>
                  <a:spcPct val="130000"/>
                </a:lnSpc>
              </a:pPr>
              <a:r>
                <a:rPr lang="en-US" altLang="zh-CN"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小时</a:t>
              </a:r>
            </a:p>
          </p:txBody>
        </p:sp>
      </p:grpSp>
      <p:sp>
        <p:nvSpPr>
          <p:cNvPr id="42" name="右箭头 41"/>
          <p:cNvSpPr/>
          <p:nvPr/>
        </p:nvSpPr>
        <p:spPr>
          <a:xfrm>
            <a:off x="9759863" y="2484870"/>
            <a:ext cx="611180" cy="24697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3" name="MH_SubTitle_2"/>
          <p:cNvSpPr>
            <a:spLocks noChangeArrowheads="1"/>
          </p:cNvSpPr>
          <p:nvPr>
            <p:custDataLst>
              <p:tags r:id="rId1"/>
            </p:custDataLst>
          </p:nvPr>
        </p:nvSpPr>
        <p:spPr bwMode="gray">
          <a:xfrm>
            <a:off x="10453422" y="2203695"/>
            <a:ext cx="963363" cy="835577"/>
          </a:xfrm>
          <a:prstGeom prst="roundRect">
            <a:avLst>
              <a:gd name="adj" fmla="val 50000"/>
            </a:avLst>
          </a:prstGeom>
          <a:solidFill>
            <a:srgbClr val="63C7EA"/>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600" dirty="0" smtClean="0">
                <a:solidFill>
                  <a:srgbClr val="FFFFFF"/>
                </a:solidFill>
                <a:latin typeface="微软雅黑" panose="020B0503020204020204" pitchFamily="34" charset="-122"/>
                <a:ea typeface="微软雅黑" panose="020B0503020204020204" pitchFamily="34" charset="-122"/>
              </a:rPr>
              <a:t>申诉</a:t>
            </a:r>
            <a:endParaRPr kumimoji="1" lang="zh-TW" altLang="en-US" sz="1600" dirty="0">
              <a:solidFill>
                <a:srgbClr val="FFFFFF"/>
              </a:solidFill>
              <a:latin typeface="微软雅黑" panose="020B0503020204020204" pitchFamily="34" charset="-122"/>
              <a:ea typeface="微软雅黑" panose="020B0503020204020204" pitchFamily="34" charset="-122"/>
            </a:endParaRPr>
          </a:p>
        </p:txBody>
      </p:sp>
      <p:sp>
        <p:nvSpPr>
          <p:cNvPr id="44" name="TextBox 79"/>
          <p:cNvSpPr txBox="1"/>
          <p:nvPr/>
        </p:nvSpPr>
        <p:spPr>
          <a:xfrm>
            <a:off x="10288664" y="1827124"/>
            <a:ext cx="1526179" cy="412421"/>
          </a:xfrm>
          <a:prstGeom prst="rect">
            <a:avLst/>
          </a:prstGeom>
          <a:noFill/>
        </p:spPr>
        <p:txBody>
          <a:bodyPr wrap="square" rtlCol="0">
            <a:spAutoFit/>
          </a:bodyPr>
          <a:lstStyle/>
          <a:p>
            <a:pPr>
              <a:lnSpc>
                <a:spcPct val="130000"/>
              </a:lnSpc>
            </a:pPr>
            <a:r>
              <a:rPr lang="en-US" altLang="zh-CN" sz="16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16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个日然日</a:t>
            </a:r>
            <a:endParaRPr lang="zh-CN" altLang="en-US" sz="16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5" name="KSO_Shape"/>
          <p:cNvSpPr/>
          <p:nvPr/>
        </p:nvSpPr>
        <p:spPr bwMode="auto">
          <a:xfrm>
            <a:off x="10014204" y="1903725"/>
            <a:ext cx="326757" cy="303687"/>
          </a:xfrm>
          <a:custGeom>
            <a:avLst/>
            <a:gdLst>
              <a:gd name="T0" fmla="*/ 932010 w 1608138"/>
              <a:gd name="T1" fmla="*/ 152701 h 1608138"/>
              <a:gd name="T2" fmla="*/ 752676 w 1608138"/>
              <a:gd name="T3" fmla="*/ 177524 h 1608138"/>
              <a:gd name="T4" fmla="*/ 588757 w 1608138"/>
              <a:gd name="T5" fmla="*/ 239958 h 1608138"/>
              <a:gd name="T6" fmla="*/ 444012 w 1608138"/>
              <a:gd name="T7" fmla="*/ 335491 h 1608138"/>
              <a:gd name="T8" fmla="*/ 323704 w 1608138"/>
              <a:gd name="T9" fmla="*/ 458855 h 1608138"/>
              <a:gd name="T10" fmla="*/ 231968 w 1608138"/>
              <a:gd name="T11" fmla="*/ 605538 h 1608138"/>
              <a:gd name="T12" fmla="*/ 173319 w 1608138"/>
              <a:gd name="T13" fmla="*/ 771779 h 1608138"/>
              <a:gd name="T14" fmla="*/ 153016 w 1608138"/>
              <a:gd name="T15" fmla="*/ 952688 h 1608138"/>
              <a:gd name="T16" fmla="*/ 173319 w 1608138"/>
              <a:gd name="T17" fmla="*/ 1132846 h 1608138"/>
              <a:gd name="T18" fmla="*/ 231968 w 1608138"/>
              <a:gd name="T19" fmla="*/ 1299087 h 1608138"/>
              <a:gd name="T20" fmla="*/ 323704 w 1608138"/>
              <a:gd name="T21" fmla="*/ 1446145 h 1608138"/>
              <a:gd name="T22" fmla="*/ 444012 w 1608138"/>
              <a:gd name="T23" fmla="*/ 1569509 h 1608138"/>
              <a:gd name="T24" fmla="*/ 588757 w 1608138"/>
              <a:gd name="T25" fmla="*/ 1664666 h 1608138"/>
              <a:gd name="T26" fmla="*/ 752676 w 1608138"/>
              <a:gd name="T27" fmla="*/ 1727100 h 1608138"/>
              <a:gd name="T28" fmla="*/ 932010 w 1608138"/>
              <a:gd name="T29" fmla="*/ 1751924 h 1608138"/>
              <a:gd name="T30" fmla="*/ 1113600 w 1608138"/>
              <a:gd name="T31" fmla="*/ 1736127 h 1608138"/>
              <a:gd name="T32" fmla="*/ 1281655 w 1608138"/>
              <a:gd name="T33" fmla="*/ 1681590 h 1608138"/>
              <a:gd name="T34" fmla="*/ 1431288 w 1608138"/>
              <a:gd name="T35" fmla="*/ 1593205 h 1608138"/>
              <a:gd name="T36" fmla="*/ 1557235 w 1608138"/>
              <a:gd name="T37" fmla="*/ 1475859 h 1608138"/>
              <a:gd name="T38" fmla="*/ 1655361 w 1608138"/>
              <a:gd name="T39" fmla="*/ 1333312 h 1608138"/>
              <a:gd name="T40" fmla="*/ 1721907 w 1608138"/>
              <a:gd name="T41" fmla="*/ 1171209 h 1608138"/>
              <a:gd name="T42" fmla="*/ 1751232 w 1608138"/>
              <a:gd name="T43" fmla="*/ 993684 h 1608138"/>
              <a:gd name="T44" fmla="*/ 1739577 w 1608138"/>
              <a:gd name="T45" fmla="*/ 810894 h 1608138"/>
              <a:gd name="T46" fmla="*/ 1689198 w 1608138"/>
              <a:gd name="T47" fmla="*/ 641269 h 1608138"/>
              <a:gd name="T48" fmla="*/ 1604607 w 1608138"/>
              <a:gd name="T49" fmla="*/ 489320 h 1608138"/>
              <a:gd name="T50" fmla="*/ 1490314 w 1608138"/>
              <a:gd name="T51" fmla="*/ 360314 h 1608138"/>
              <a:gd name="T52" fmla="*/ 1350456 w 1608138"/>
              <a:gd name="T53" fmla="*/ 258764 h 1608138"/>
              <a:gd name="T54" fmla="*/ 1190297 w 1608138"/>
              <a:gd name="T55" fmla="*/ 188807 h 1608138"/>
              <a:gd name="T56" fmla="*/ 1013970 w 1608138"/>
              <a:gd name="T57" fmla="*/ 154958 h 1608138"/>
              <a:gd name="T58" fmla="*/ 1026001 w 1608138"/>
              <a:gd name="T59" fmla="*/ 2632 h 1608138"/>
              <a:gd name="T60" fmla="*/ 1235788 w 1608138"/>
              <a:gd name="T61" fmla="*/ 42877 h 1608138"/>
              <a:gd name="T62" fmla="*/ 1426776 w 1608138"/>
              <a:gd name="T63" fmla="*/ 125996 h 1608138"/>
              <a:gd name="T64" fmla="*/ 1592576 w 1608138"/>
              <a:gd name="T65" fmla="*/ 247104 h 1608138"/>
              <a:gd name="T66" fmla="*/ 1729050 w 1608138"/>
              <a:gd name="T67" fmla="*/ 400934 h 1608138"/>
              <a:gd name="T68" fmla="*/ 1830184 w 1608138"/>
              <a:gd name="T69" fmla="*/ 581467 h 1608138"/>
              <a:gd name="T70" fmla="*/ 1890338 w 1608138"/>
              <a:gd name="T71" fmla="*/ 783814 h 1608138"/>
              <a:gd name="T72" fmla="*/ 1903497 w 1608138"/>
              <a:gd name="T73" fmla="*/ 1001583 h 1608138"/>
              <a:gd name="T74" fmla="*/ 1868908 w 1608138"/>
              <a:gd name="T75" fmla="*/ 1213333 h 1608138"/>
              <a:gd name="T76" fmla="*/ 1789956 w 1608138"/>
              <a:gd name="T77" fmla="*/ 1406654 h 1608138"/>
              <a:gd name="T78" fmla="*/ 1672279 w 1608138"/>
              <a:gd name="T79" fmla="*/ 1575904 h 1608138"/>
              <a:gd name="T80" fmla="*/ 1522271 w 1608138"/>
              <a:gd name="T81" fmla="*/ 1715440 h 1608138"/>
              <a:gd name="T82" fmla="*/ 1344440 w 1608138"/>
              <a:gd name="T83" fmla="*/ 1820751 h 1608138"/>
              <a:gd name="T84" fmla="*/ 1144429 w 1608138"/>
              <a:gd name="T85" fmla="*/ 1885819 h 1608138"/>
              <a:gd name="T86" fmla="*/ 927875 w 1608138"/>
              <a:gd name="T87" fmla="*/ 1905000 h 1608138"/>
              <a:gd name="T88" fmla="*/ 714703 w 1608138"/>
              <a:gd name="T89" fmla="*/ 1874911 h 1608138"/>
              <a:gd name="T90" fmla="*/ 518827 w 1608138"/>
              <a:gd name="T91" fmla="*/ 1800818 h 1608138"/>
              <a:gd name="T92" fmla="*/ 347013 w 1608138"/>
              <a:gd name="T93" fmla="*/ 1687608 h 1608138"/>
              <a:gd name="T94" fmla="*/ 203771 w 1608138"/>
              <a:gd name="T95" fmla="*/ 1540550 h 1608138"/>
              <a:gd name="T96" fmla="*/ 93991 w 1608138"/>
              <a:gd name="T97" fmla="*/ 1365658 h 1608138"/>
              <a:gd name="T98" fmla="*/ 24814 w 1608138"/>
              <a:gd name="T99" fmla="*/ 1167824 h 1608138"/>
              <a:gd name="T100" fmla="*/ 0 w 1608138"/>
              <a:gd name="T101" fmla="*/ 952688 h 1608138"/>
              <a:gd name="T102" fmla="*/ 24814 w 1608138"/>
              <a:gd name="T103" fmla="*/ 737553 h 1608138"/>
              <a:gd name="T104" fmla="*/ 93991 w 1608138"/>
              <a:gd name="T105" fmla="*/ 539342 h 1608138"/>
              <a:gd name="T106" fmla="*/ 203771 w 1608138"/>
              <a:gd name="T107" fmla="*/ 364452 h 1608138"/>
              <a:gd name="T108" fmla="*/ 347013 w 1608138"/>
              <a:gd name="T109" fmla="*/ 217392 h 1608138"/>
              <a:gd name="T110" fmla="*/ 518827 w 1608138"/>
              <a:gd name="T111" fmla="*/ 104182 h 1608138"/>
              <a:gd name="T112" fmla="*/ 714703 w 1608138"/>
              <a:gd name="T113" fmla="*/ 29712 h 1608138"/>
              <a:gd name="T114" fmla="*/ 927875 w 1608138"/>
              <a:gd name="T115" fmla="*/ 0 h 1608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8138" h="1608138">
                <a:moveTo>
                  <a:pt x="732416" y="260350"/>
                </a:moveTo>
                <a:lnTo>
                  <a:pt x="817655" y="260350"/>
                </a:lnTo>
                <a:lnTo>
                  <a:pt x="846490" y="801651"/>
                </a:lnTo>
                <a:lnTo>
                  <a:pt x="1185863" y="1165586"/>
                </a:lnTo>
                <a:lnTo>
                  <a:pt x="1120904" y="1231900"/>
                </a:lnTo>
                <a:lnTo>
                  <a:pt x="710868" y="866696"/>
                </a:lnTo>
                <a:lnTo>
                  <a:pt x="703263" y="809266"/>
                </a:lnTo>
                <a:lnTo>
                  <a:pt x="732416" y="260350"/>
                </a:lnTo>
                <a:close/>
                <a:moveTo>
                  <a:pt x="786772" y="128905"/>
                </a:moveTo>
                <a:lnTo>
                  <a:pt x="769634" y="129857"/>
                </a:lnTo>
                <a:lnTo>
                  <a:pt x="752178" y="130810"/>
                </a:lnTo>
                <a:lnTo>
                  <a:pt x="735040" y="132397"/>
                </a:lnTo>
                <a:lnTo>
                  <a:pt x="717902" y="134302"/>
                </a:lnTo>
                <a:lnTo>
                  <a:pt x="701398" y="136842"/>
                </a:lnTo>
                <a:lnTo>
                  <a:pt x="684577" y="139382"/>
                </a:lnTo>
                <a:lnTo>
                  <a:pt x="668074" y="142557"/>
                </a:lnTo>
                <a:lnTo>
                  <a:pt x="651888" y="146367"/>
                </a:lnTo>
                <a:lnTo>
                  <a:pt x="635384" y="149860"/>
                </a:lnTo>
                <a:lnTo>
                  <a:pt x="619515" y="154622"/>
                </a:lnTo>
                <a:lnTo>
                  <a:pt x="603329" y="159385"/>
                </a:lnTo>
                <a:lnTo>
                  <a:pt x="587461" y="164147"/>
                </a:lnTo>
                <a:lnTo>
                  <a:pt x="572227" y="169862"/>
                </a:lnTo>
                <a:lnTo>
                  <a:pt x="556675" y="175577"/>
                </a:lnTo>
                <a:lnTo>
                  <a:pt x="541441" y="181927"/>
                </a:lnTo>
                <a:lnTo>
                  <a:pt x="526207" y="188277"/>
                </a:lnTo>
                <a:lnTo>
                  <a:pt x="511608" y="195580"/>
                </a:lnTo>
                <a:lnTo>
                  <a:pt x="497009" y="202565"/>
                </a:lnTo>
                <a:lnTo>
                  <a:pt x="482410" y="210502"/>
                </a:lnTo>
                <a:lnTo>
                  <a:pt x="468128" y="218440"/>
                </a:lnTo>
                <a:lnTo>
                  <a:pt x="454163" y="226695"/>
                </a:lnTo>
                <a:lnTo>
                  <a:pt x="440199" y="235267"/>
                </a:lnTo>
                <a:lnTo>
                  <a:pt x="426869" y="244475"/>
                </a:lnTo>
                <a:lnTo>
                  <a:pt x="413539" y="253365"/>
                </a:lnTo>
                <a:lnTo>
                  <a:pt x="400527" y="263208"/>
                </a:lnTo>
                <a:lnTo>
                  <a:pt x="387515" y="273050"/>
                </a:lnTo>
                <a:lnTo>
                  <a:pt x="374820" y="283210"/>
                </a:lnTo>
                <a:lnTo>
                  <a:pt x="362442" y="293688"/>
                </a:lnTo>
                <a:lnTo>
                  <a:pt x="350382" y="304165"/>
                </a:lnTo>
                <a:lnTo>
                  <a:pt x="338321" y="315595"/>
                </a:lnTo>
                <a:lnTo>
                  <a:pt x="326896" y="326708"/>
                </a:lnTo>
                <a:lnTo>
                  <a:pt x="315470" y="338455"/>
                </a:lnTo>
                <a:lnTo>
                  <a:pt x="304680" y="349885"/>
                </a:lnTo>
                <a:lnTo>
                  <a:pt x="293572" y="361950"/>
                </a:lnTo>
                <a:lnTo>
                  <a:pt x="283416" y="374333"/>
                </a:lnTo>
                <a:lnTo>
                  <a:pt x="273260" y="387350"/>
                </a:lnTo>
                <a:lnTo>
                  <a:pt x="263104" y="400050"/>
                </a:lnTo>
                <a:lnTo>
                  <a:pt x="253900" y="413068"/>
                </a:lnTo>
                <a:lnTo>
                  <a:pt x="244379" y="426720"/>
                </a:lnTo>
                <a:lnTo>
                  <a:pt x="235492" y="440373"/>
                </a:lnTo>
                <a:lnTo>
                  <a:pt x="226923" y="453708"/>
                </a:lnTo>
                <a:lnTo>
                  <a:pt x="218671" y="467995"/>
                </a:lnTo>
                <a:lnTo>
                  <a:pt x="210737" y="482283"/>
                </a:lnTo>
                <a:lnTo>
                  <a:pt x="203120" y="496570"/>
                </a:lnTo>
                <a:lnTo>
                  <a:pt x="195820" y="511175"/>
                </a:lnTo>
                <a:lnTo>
                  <a:pt x="188838" y="526415"/>
                </a:lnTo>
                <a:lnTo>
                  <a:pt x="182490" y="541338"/>
                </a:lnTo>
                <a:lnTo>
                  <a:pt x="176143" y="556578"/>
                </a:lnTo>
                <a:lnTo>
                  <a:pt x="170113" y="571818"/>
                </a:lnTo>
                <a:lnTo>
                  <a:pt x="164717" y="587693"/>
                </a:lnTo>
                <a:lnTo>
                  <a:pt x="159639" y="603568"/>
                </a:lnTo>
                <a:lnTo>
                  <a:pt x="154879" y="619125"/>
                </a:lnTo>
                <a:lnTo>
                  <a:pt x="150436" y="635318"/>
                </a:lnTo>
                <a:lnTo>
                  <a:pt x="146310" y="651510"/>
                </a:lnTo>
                <a:lnTo>
                  <a:pt x="143136" y="668020"/>
                </a:lnTo>
                <a:lnTo>
                  <a:pt x="139962" y="684530"/>
                </a:lnTo>
                <a:lnTo>
                  <a:pt x="137106" y="701040"/>
                </a:lnTo>
                <a:lnTo>
                  <a:pt x="134567" y="718185"/>
                </a:lnTo>
                <a:lnTo>
                  <a:pt x="132980" y="735013"/>
                </a:lnTo>
                <a:lnTo>
                  <a:pt x="131393" y="751840"/>
                </a:lnTo>
                <a:lnTo>
                  <a:pt x="130124" y="769303"/>
                </a:lnTo>
                <a:lnTo>
                  <a:pt x="129489" y="786448"/>
                </a:lnTo>
                <a:lnTo>
                  <a:pt x="129171" y="804228"/>
                </a:lnTo>
                <a:lnTo>
                  <a:pt x="129489" y="821373"/>
                </a:lnTo>
                <a:lnTo>
                  <a:pt x="130124" y="838835"/>
                </a:lnTo>
                <a:lnTo>
                  <a:pt x="131393" y="855980"/>
                </a:lnTo>
                <a:lnTo>
                  <a:pt x="132980" y="873125"/>
                </a:lnTo>
                <a:lnTo>
                  <a:pt x="134567" y="889953"/>
                </a:lnTo>
                <a:lnTo>
                  <a:pt x="137106" y="906781"/>
                </a:lnTo>
                <a:lnTo>
                  <a:pt x="139962" y="923291"/>
                </a:lnTo>
                <a:lnTo>
                  <a:pt x="143136" y="939801"/>
                </a:lnTo>
                <a:lnTo>
                  <a:pt x="146310" y="956311"/>
                </a:lnTo>
                <a:lnTo>
                  <a:pt x="150436" y="972503"/>
                </a:lnTo>
                <a:lnTo>
                  <a:pt x="154879" y="988696"/>
                </a:lnTo>
                <a:lnTo>
                  <a:pt x="159639" y="1004888"/>
                </a:lnTo>
                <a:lnTo>
                  <a:pt x="164717" y="1020446"/>
                </a:lnTo>
                <a:lnTo>
                  <a:pt x="170113" y="1036321"/>
                </a:lnTo>
                <a:lnTo>
                  <a:pt x="176143" y="1051561"/>
                </a:lnTo>
                <a:lnTo>
                  <a:pt x="182490" y="1066483"/>
                </a:lnTo>
                <a:lnTo>
                  <a:pt x="188838" y="1082041"/>
                </a:lnTo>
                <a:lnTo>
                  <a:pt x="195820" y="1096646"/>
                </a:lnTo>
                <a:lnTo>
                  <a:pt x="203120" y="1111251"/>
                </a:lnTo>
                <a:lnTo>
                  <a:pt x="210737" y="1125538"/>
                </a:lnTo>
                <a:lnTo>
                  <a:pt x="218671" y="1139826"/>
                </a:lnTo>
                <a:lnTo>
                  <a:pt x="226923" y="1154113"/>
                </a:lnTo>
                <a:lnTo>
                  <a:pt x="235492" y="1167766"/>
                </a:lnTo>
                <a:lnTo>
                  <a:pt x="244379" y="1181736"/>
                </a:lnTo>
                <a:lnTo>
                  <a:pt x="253900" y="1194753"/>
                </a:lnTo>
                <a:lnTo>
                  <a:pt x="263104" y="1208088"/>
                </a:lnTo>
                <a:lnTo>
                  <a:pt x="273260" y="1220788"/>
                </a:lnTo>
                <a:lnTo>
                  <a:pt x="283416" y="1233488"/>
                </a:lnTo>
                <a:lnTo>
                  <a:pt x="293572" y="1245871"/>
                </a:lnTo>
                <a:lnTo>
                  <a:pt x="304680" y="1257936"/>
                </a:lnTo>
                <a:lnTo>
                  <a:pt x="315470" y="1269683"/>
                </a:lnTo>
                <a:lnTo>
                  <a:pt x="326896" y="1281431"/>
                </a:lnTo>
                <a:lnTo>
                  <a:pt x="338321" y="1292543"/>
                </a:lnTo>
                <a:lnTo>
                  <a:pt x="350382" y="1303973"/>
                </a:lnTo>
                <a:lnTo>
                  <a:pt x="362442" y="1314451"/>
                </a:lnTo>
                <a:lnTo>
                  <a:pt x="374820" y="1324928"/>
                </a:lnTo>
                <a:lnTo>
                  <a:pt x="387515" y="1335088"/>
                </a:lnTo>
                <a:lnTo>
                  <a:pt x="400527" y="1344931"/>
                </a:lnTo>
                <a:lnTo>
                  <a:pt x="413539" y="1354456"/>
                </a:lnTo>
                <a:lnTo>
                  <a:pt x="426869" y="1363981"/>
                </a:lnTo>
                <a:lnTo>
                  <a:pt x="440199" y="1372553"/>
                </a:lnTo>
                <a:lnTo>
                  <a:pt x="454163" y="1381443"/>
                </a:lnTo>
                <a:lnTo>
                  <a:pt x="468128" y="1389698"/>
                </a:lnTo>
                <a:lnTo>
                  <a:pt x="482410" y="1397953"/>
                </a:lnTo>
                <a:lnTo>
                  <a:pt x="497009" y="1405256"/>
                </a:lnTo>
                <a:lnTo>
                  <a:pt x="511608" y="1412558"/>
                </a:lnTo>
                <a:lnTo>
                  <a:pt x="526207" y="1419543"/>
                </a:lnTo>
                <a:lnTo>
                  <a:pt x="541441" y="1425893"/>
                </a:lnTo>
                <a:lnTo>
                  <a:pt x="556675" y="1432561"/>
                </a:lnTo>
                <a:lnTo>
                  <a:pt x="572227" y="1437958"/>
                </a:lnTo>
                <a:lnTo>
                  <a:pt x="587461" y="1443673"/>
                </a:lnTo>
                <a:lnTo>
                  <a:pt x="603329" y="1449071"/>
                </a:lnTo>
                <a:lnTo>
                  <a:pt x="619515" y="1453516"/>
                </a:lnTo>
                <a:lnTo>
                  <a:pt x="635384" y="1457961"/>
                </a:lnTo>
                <a:lnTo>
                  <a:pt x="651888" y="1461771"/>
                </a:lnTo>
                <a:lnTo>
                  <a:pt x="668074" y="1465581"/>
                </a:lnTo>
                <a:lnTo>
                  <a:pt x="684577" y="1468438"/>
                </a:lnTo>
                <a:lnTo>
                  <a:pt x="701398" y="1471613"/>
                </a:lnTo>
                <a:lnTo>
                  <a:pt x="717902" y="1473836"/>
                </a:lnTo>
                <a:lnTo>
                  <a:pt x="735040" y="1475741"/>
                </a:lnTo>
                <a:lnTo>
                  <a:pt x="752178" y="1477328"/>
                </a:lnTo>
                <a:lnTo>
                  <a:pt x="769634" y="1478281"/>
                </a:lnTo>
                <a:lnTo>
                  <a:pt x="786772" y="1478916"/>
                </a:lnTo>
                <a:lnTo>
                  <a:pt x="804228" y="1478916"/>
                </a:lnTo>
                <a:lnTo>
                  <a:pt x="821366" y="1478916"/>
                </a:lnTo>
                <a:lnTo>
                  <a:pt x="838822" y="1478281"/>
                </a:lnTo>
                <a:lnTo>
                  <a:pt x="855960" y="1477328"/>
                </a:lnTo>
                <a:lnTo>
                  <a:pt x="873098" y="1475741"/>
                </a:lnTo>
                <a:lnTo>
                  <a:pt x="890236" y="1473836"/>
                </a:lnTo>
                <a:lnTo>
                  <a:pt x="907057" y="1471613"/>
                </a:lnTo>
                <a:lnTo>
                  <a:pt x="923561" y="1468438"/>
                </a:lnTo>
                <a:lnTo>
                  <a:pt x="940064" y="1465581"/>
                </a:lnTo>
                <a:lnTo>
                  <a:pt x="956568" y="1461771"/>
                </a:lnTo>
                <a:lnTo>
                  <a:pt x="972754" y="1457961"/>
                </a:lnTo>
                <a:lnTo>
                  <a:pt x="988940" y="1453516"/>
                </a:lnTo>
                <a:lnTo>
                  <a:pt x="1004809" y="1449071"/>
                </a:lnTo>
                <a:lnTo>
                  <a:pt x="1020677" y="1443673"/>
                </a:lnTo>
                <a:lnTo>
                  <a:pt x="1036229" y="1437958"/>
                </a:lnTo>
                <a:lnTo>
                  <a:pt x="1051780" y="1432561"/>
                </a:lnTo>
                <a:lnTo>
                  <a:pt x="1066697" y="1425893"/>
                </a:lnTo>
                <a:lnTo>
                  <a:pt x="1081931" y="1419543"/>
                </a:lnTo>
                <a:lnTo>
                  <a:pt x="1096847" y="1412558"/>
                </a:lnTo>
                <a:lnTo>
                  <a:pt x="1111447" y="1405256"/>
                </a:lnTo>
                <a:lnTo>
                  <a:pt x="1125728" y="1397953"/>
                </a:lnTo>
                <a:lnTo>
                  <a:pt x="1140010" y="1389698"/>
                </a:lnTo>
                <a:lnTo>
                  <a:pt x="1153975" y="1381443"/>
                </a:lnTo>
                <a:lnTo>
                  <a:pt x="1167939" y="1372553"/>
                </a:lnTo>
                <a:lnTo>
                  <a:pt x="1181586" y="1363981"/>
                </a:lnTo>
                <a:lnTo>
                  <a:pt x="1194916" y="1354456"/>
                </a:lnTo>
                <a:lnTo>
                  <a:pt x="1208246" y="1344931"/>
                </a:lnTo>
                <a:lnTo>
                  <a:pt x="1220941" y="1335088"/>
                </a:lnTo>
                <a:lnTo>
                  <a:pt x="1233318" y="1324928"/>
                </a:lnTo>
                <a:lnTo>
                  <a:pt x="1245696" y="1314451"/>
                </a:lnTo>
                <a:lnTo>
                  <a:pt x="1258074" y="1303973"/>
                </a:lnTo>
                <a:lnTo>
                  <a:pt x="1269817" y="1292543"/>
                </a:lnTo>
                <a:lnTo>
                  <a:pt x="1281559" y="1281431"/>
                </a:lnTo>
                <a:lnTo>
                  <a:pt x="1292668" y="1269683"/>
                </a:lnTo>
                <a:lnTo>
                  <a:pt x="1303458" y="1257936"/>
                </a:lnTo>
                <a:lnTo>
                  <a:pt x="1314566" y="1245871"/>
                </a:lnTo>
                <a:lnTo>
                  <a:pt x="1325040" y="1233488"/>
                </a:lnTo>
                <a:lnTo>
                  <a:pt x="1335196" y="1220788"/>
                </a:lnTo>
                <a:lnTo>
                  <a:pt x="1345034" y="1208088"/>
                </a:lnTo>
                <a:lnTo>
                  <a:pt x="1354556" y="1194753"/>
                </a:lnTo>
                <a:lnTo>
                  <a:pt x="1363759" y="1181736"/>
                </a:lnTo>
                <a:lnTo>
                  <a:pt x="1372646" y="1167766"/>
                </a:lnTo>
                <a:lnTo>
                  <a:pt x="1381532" y="1154113"/>
                </a:lnTo>
                <a:lnTo>
                  <a:pt x="1389784" y="1139826"/>
                </a:lnTo>
                <a:lnTo>
                  <a:pt x="1397401" y="1125538"/>
                </a:lnTo>
                <a:lnTo>
                  <a:pt x="1405018" y="1111251"/>
                </a:lnTo>
                <a:lnTo>
                  <a:pt x="1412635" y="1096646"/>
                </a:lnTo>
                <a:lnTo>
                  <a:pt x="1419300" y="1082041"/>
                </a:lnTo>
                <a:lnTo>
                  <a:pt x="1425965" y="1066483"/>
                </a:lnTo>
                <a:lnTo>
                  <a:pt x="1431995" y="1051561"/>
                </a:lnTo>
                <a:lnTo>
                  <a:pt x="1438025" y="1036321"/>
                </a:lnTo>
                <a:lnTo>
                  <a:pt x="1443738" y="1020446"/>
                </a:lnTo>
                <a:lnTo>
                  <a:pt x="1448816" y="1004888"/>
                </a:lnTo>
                <a:lnTo>
                  <a:pt x="1453577" y="988696"/>
                </a:lnTo>
                <a:lnTo>
                  <a:pt x="1457702" y="972503"/>
                </a:lnTo>
                <a:lnTo>
                  <a:pt x="1461828" y="956311"/>
                </a:lnTo>
                <a:lnTo>
                  <a:pt x="1465319" y="939801"/>
                </a:lnTo>
                <a:lnTo>
                  <a:pt x="1468493" y="923291"/>
                </a:lnTo>
                <a:lnTo>
                  <a:pt x="1471350" y="906781"/>
                </a:lnTo>
                <a:lnTo>
                  <a:pt x="1473571" y="889953"/>
                </a:lnTo>
                <a:lnTo>
                  <a:pt x="1475793" y="873125"/>
                </a:lnTo>
                <a:lnTo>
                  <a:pt x="1477380" y="855980"/>
                </a:lnTo>
                <a:lnTo>
                  <a:pt x="1478332" y="838835"/>
                </a:lnTo>
                <a:lnTo>
                  <a:pt x="1478649" y="821373"/>
                </a:lnTo>
                <a:lnTo>
                  <a:pt x="1478967" y="804228"/>
                </a:lnTo>
                <a:lnTo>
                  <a:pt x="1478649" y="786448"/>
                </a:lnTo>
                <a:lnTo>
                  <a:pt x="1478332" y="769303"/>
                </a:lnTo>
                <a:lnTo>
                  <a:pt x="1477380" y="751840"/>
                </a:lnTo>
                <a:lnTo>
                  <a:pt x="1475793" y="735013"/>
                </a:lnTo>
                <a:lnTo>
                  <a:pt x="1473571" y="718185"/>
                </a:lnTo>
                <a:lnTo>
                  <a:pt x="1471350" y="701040"/>
                </a:lnTo>
                <a:lnTo>
                  <a:pt x="1468493" y="684530"/>
                </a:lnTo>
                <a:lnTo>
                  <a:pt x="1465319" y="668020"/>
                </a:lnTo>
                <a:lnTo>
                  <a:pt x="1461828" y="651510"/>
                </a:lnTo>
                <a:lnTo>
                  <a:pt x="1457702" y="635318"/>
                </a:lnTo>
                <a:lnTo>
                  <a:pt x="1453577" y="619125"/>
                </a:lnTo>
                <a:lnTo>
                  <a:pt x="1448816" y="603568"/>
                </a:lnTo>
                <a:lnTo>
                  <a:pt x="1443738" y="587693"/>
                </a:lnTo>
                <a:lnTo>
                  <a:pt x="1438025" y="571818"/>
                </a:lnTo>
                <a:lnTo>
                  <a:pt x="1431995" y="556578"/>
                </a:lnTo>
                <a:lnTo>
                  <a:pt x="1425965" y="541338"/>
                </a:lnTo>
                <a:lnTo>
                  <a:pt x="1419300" y="526415"/>
                </a:lnTo>
                <a:lnTo>
                  <a:pt x="1412635" y="511175"/>
                </a:lnTo>
                <a:lnTo>
                  <a:pt x="1405018" y="496570"/>
                </a:lnTo>
                <a:lnTo>
                  <a:pt x="1397401" y="482283"/>
                </a:lnTo>
                <a:lnTo>
                  <a:pt x="1389784" y="467995"/>
                </a:lnTo>
                <a:lnTo>
                  <a:pt x="1381532" y="453708"/>
                </a:lnTo>
                <a:lnTo>
                  <a:pt x="1372646" y="440373"/>
                </a:lnTo>
                <a:lnTo>
                  <a:pt x="1363759" y="426720"/>
                </a:lnTo>
                <a:lnTo>
                  <a:pt x="1354556" y="413068"/>
                </a:lnTo>
                <a:lnTo>
                  <a:pt x="1345034" y="400050"/>
                </a:lnTo>
                <a:lnTo>
                  <a:pt x="1335196" y="387350"/>
                </a:lnTo>
                <a:lnTo>
                  <a:pt x="1325040" y="374333"/>
                </a:lnTo>
                <a:lnTo>
                  <a:pt x="1314566" y="361950"/>
                </a:lnTo>
                <a:lnTo>
                  <a:pt x="1303458" y="349885"/>
                </a:lnTo>
                <a:lnTo>
                  <a:pt x="1292668" y="338455"/>
                </a:lnTo>
                <a:lnTo>
                  <a:pt x="1281559" y="326708"/>
                </a:lnTo>
                <a:lnTo>
                  <a:pt x="1269817" y="315595"/>
                </a:lnTo>
                <a:lnTo>
                  <a:pt x="1258074" y="304165"/>
                </a:lnTo>
                <a:lnTo>
                  <a:pt x="1245696" y="293688"/>
                </a:lnTo>
                <a:lnTo>
                  <a:pt x="1233318" y="283210"/>
                </a:lnTo>
                <a:lnTo>
                  <a:pt x="1220941" y="273050"/>
                </a:lnTo>
                <a:lnTo>
                  <a:pt x="1208246" y="263208"/>
                </a:lnTo>
                <a:lnTo>
                  <a:pt x="1194916" y="253365"/>
                </a:lnTo>
                <a:lnTo>
                  <a:pt x="1181586" y="244475"/>
                </a:lnTo>
                <a:lnTo>
                  <a:pt x="1167939" y="235267"/>
                </a:lnTo>
                <a:lnTo>
                  <a:pt x="1153975" y="226695"/>
                </a:lnTo>
                <a:lnTo>
                  <a:pt x="1140010" y="218440"/>
                </a:lnTo>
                <a:lnTo>
                  <a:pt x="1125728" y="210502"/>
                </a:lnTo>
                <a:lnTo>
                  <a:pt x="1111447" y="202565"/>
                </a:lnTo>
                <a:lnTo>
                  <a:pt x="1096847" y="195580"/>
                </a:lnTo>
                <a:lnTo>
                  <a:pt x="1081931" y="188277"/>
                </a:lnTo>
                <a:lnTo>
                  <a:pt x="1066697" y="181927"/>
                </a:lnTo>
                <a:lnTo>
                  <a:pt x="1051780" y="175577"/>
                </a:lnTo>
                <a:lnTo>
                  <a:pt x="1036229" y="169862"/>
                </a:lnTo>
                <a:lnTo>
                  <a:pt x="1020677" y="164147"/>
                </a:lnTo>
                <a:lnTo>
                  <a:pt x="1004809" y="159385"/>
                </a:lnTo>
                <a:lnTo>
                  <a:pt x="988940" y="154622"/>
                </a:lnTo>
                <a:lnTo>
                  <a:pt x="972754" y="149860"/>
                </a:lnTo>
                <a:lnTo>
                  <a:pt x="956568" y="146367"/>
                </a:lnTo>
                <a:lnTo>
                  <a:pt x="940064" y="142557"/>
                </a:lnTo>
                <a:lnTo>
                  <a:pt x="923561" y="139382"/>
                </a:lnTo>
                <a:lnTo>
                  <a:pt x="907057" y="136842"/>
                </a:lnTo>
                <a:lnTo>
                  <a:pt x="890236" y="134302"/>
                </a:lnTo>
                <a:lnTo>
                  <a:pt x="873098" y="132397"/>
                </a:lnTo>
                <a:lnTo>
                  <a:pt x="855960" y="130810"/>
                </a:lnTo>
                <a:lnTo>
                  <a:pt x="838822" y="129857"/>
                </a:lnTo>
                <a:lnTo>
                  <a:pt x="821366" y="128905"/>
                </a:lnTo>
                <a:lnTo>
                  <a:pt x="804228" y="128905"/>
                </a:lnTo>
                <a:lnTo>
                  <a:pt x="786772" y="128905"/>
                </a:lnTo>
                <a:close/>
                <a:moveTo>
                  <a:pt x="783281" y="0"/>
                </a:moveTo>
                <a:lnTo>
                  <a:pt x="804228" y="0"/>
                </a:lnTo>
                <a:lnTo>
                  <a:pt x="824857" y="0"/>
                </a:lnTo>
                <a:lnTo>
                  <a:pt x="845487" y="1270"/>
                </a:lnTo>
                <a:lnTo>
                  <a:pt x="866116" y="2222"/>
                </a:lnTo>
                <a:lnTo>
                  <a:pt x="886428" y="4127"/>
                </a:lnTo>
                <a:lnTo>
                  <a:pt x="906422" y="6350"/>
                </a:lnTo>
                <a:lnTo>
                  <a:pt x="926734" y="8890"/>
                </a:lnTo>
                <a:lnTo>
                  <a:pt x="946412" y="12382"/>
                </a:lnTo>
                <a:lnTo>
                  <a:pt x="966089" y="16192"/>
                </a:lnTo>
                <a:lnTo>
                  <a:pt x="985766" y="20637"/>
                </a:lnTo>
                <a:lnTo>
                  <a:pt x="1005126" y="25082"/>
                </a:lnTo>
                <a:lnTo>
                  <a:pt x="1024486" y="30480"/>
                </a:lnTo>
                <a:lnTo>
                  <a:pt x="1043211" y="36195"/>
                </a:lnTo>
                <a:lnTo>
                  <a:pt x="1061936" y="42227"/>
                </a:lnTo>
                <a:lnTo>
                  <a:pt x="1080344" y="48895"/>
                </a:lnTo>
                <a:lnTo>
                  <a:pt x="1098752" y="55562"/>
                </a:lnTo>
                <a:lnTo>
                  <a:pt x="1117159" y="63182"/>
                </a:lnTo>
                <a:lnTo>
                  <a:pt x="1134932" y="71120"/>
                </a:lnTo>
                <a:lnTo>
                  <a:pt x="1152388" y="79375"/>
                </a:lnTo>
                <a:lnTo>
                  <a:pt x="1170161" y="87947"/>
                </a:lnTo>
                <a:lnTo>
                  <a:pt x="1187299" y="97155"/>
                </a:lnTo>
                <a:lnTo>
                  <a:pt x="1204437" y="106362"/>
                </a:lnTo>
                <a:lnTo>
                  <a:pt x="1220941" y="116205"/>
                </a:lnTo>
                <a:lnTo>
                  <a:pt x="1237444" y="126682"/>
                </a:lnTo>
                <a:lnTo>
                  <a:pt x="1253630" y="137160"/>
                </a:lnTo>
                <a:lnTo>
                  <a:pt x="1269499" y="148272"/>
                </a:lnTo>
                <a:lnTo>
                  <a:pt x="1285051" y="159702"/>
                </a:lnTo>
                <a:lnTo>
                  <a:pt x="1300602" y="171450"/>
                </a:lnTo>
                <a:lnTo>
                  <a:pt x="1315519" y="183515"/>
                </a:lnTo>
                <a:lnTo>
                  <a:pt x="1330118" y="195897"/>
                </a:lnTo>
                <a:lnTo>
                  <a:pt x="1344400" y="208597"/>
                </a:lnTo>
                <a:lnTo>
                  <a:pt x="1358681" y="221932"/>
                </a:lnTo>
                <a:lnTo>
                  <a:pt x="1372329" y="235267"/>
                </a:lnTo>
                <a:lnTo>
                  <a:pt x="1385976" y="249237"/>
                </a:lnTo>
                <a:lnTo>
                  <a:pt x="1398988" y="263208"/>
                </a:lnTo>
                <a:lnTo>
                  <a:pt x="1411683" y="277813"/>
                </a:lnTo>
                <a:lnTo>
                  <a:pt x="1424695" y="292418"/>
                </a:lnTo>
                <a:lnTo>
                  <a:pt x="1436756" y="307658"/>
                </a:lnTo>
                <a:lnTo>
                  <a:pt x="1448181" y="322898"/>
                </a:lnTo>
                <a:lnTo>
                  <a:pt x="1459607" y="338455"/>
                </a:lnTo>
                <a:lnTo>
                  <a:pt x="1470715" y="354648"/>
                </a:lnTo>
                <a:lnTo>
                  <a:pt x="1481506" y="370840"/>
                </a:lnTo>
                <a:lnTo>
                  <a:pt x="1491662" y="386715"/>
                </a:lnTo>
                <a:lnTo>
                  <a:pt x="1501818" y="403860"/>
                </a:lnTo>
                <a:lnTo>
                  <a:pt x="1511022" y="420688"/>
                </a:lnTo>
                <a:lnTo>
                  <a:pt x="1520225" y="438150"/>
                </a:lnTo>
                <a:lnTo>
                  <a:pt x="1528794" y="455295"/>
                </a:lnTo>
                <a:lnTo>
                  <a:pt x="1537046" y="473075"/>
                </a:lnTo>
                <a:lnTo>
                  <a:pt x="1544981" y="490855"/>
                </a:lnTo>
                <a:lnTo>
                  <a:pt x="1552280" y="508953"/>
                </a:lnTo>
                <a:lnTo>
                  <a:pt x="1559262" y="527368"/>
                </a:lnTo>
                <a:lnTo>
                  <a:pt x="1565927" y="546418"/>
                </a:lnTo>
                <a:lnTo>
                  <a:pt x="1571957" y="565150"/>
                </a:lnTo>
                <a:lnTo>
                  <a:pt x="1577670" y="583883"/>
                </a:lnTo>
                <a:lnTo>
                  <a:pt x="1582748" y="602933"/>
                </a:lnTo>
                <a:lnTo>
                  <a:pt x="1587509" y="622618"/>
                </a:lnTo>
                <a:lnTo>
                  <a:pt x="1591952" y="641668"/>
                </a:lnTo>
                <a:lnTo>
                  <a:pt x="1595761" y="661670"/>
                </a:lnTo>
                <a:lnTo>
                  <a:pt x="1598617" y="681673"/>
                </a:lnTo>
                <a:lnTo>
                  <a:pt x="1601791" y="701675"/>
                </a:lnTo>
                <a:lnTo>
                  <a:pt x="1604012" y="721995"/>
                </a:lnTo>
                <a:lnTo>
                  <a:pt x="1605917" y="742315"/>
                </a:lnTo>
                <a:lnTo>
                  <a:pt x="1606869" y="762318"/>
                </a:lnTo>
                <a:lnTo>
                  <a:pt x="1607503" y="783273"/>
                </a:lnTo>
                <a:lnTo>
                  <a:pt x="1608138" y="804228"/>
                </a:lnTo>
                <a:lnTo>
                  <a:pt x="1607503" y="824865"/>
                </a:lnTo>
                <a:lnTo>
                  <a:pt x="1606869" y="845503"/>
                </a:lnTo>
                <a:lnTo>
                  <a:pt x="1605917" y="865823"/>
                </a:lnTo>
                <a:lnTo>
                  <a:pt x="1604012" y="886143"/>
                </a:lnTo>
                <a:lnTo>
                  <a:pt x="1601791" y="906463"/>
                </a:lnTo>
                <a:lnTo>
                  <a:pt x="1598617" y="926466"/>
                </a:lnTo>
                <a:lnTo>
                  <a:pt x="1595761" y="946151"/>
                </a:lnTo>
                <a:lnTo>
                  <a:pt x="1591952" y="966153"/>
                </a:lnTo>
                <a:lnTo>
                  <a:pt x="1587509" y="985838"/>
                </a:lnTo>
                <a:lnTo>
                  <a:pt x="1582748" y="1004888"/>
                </a:lnTo>
                <a:lnTo>
                  <a:pt x="1577670" y="1024256"/>
                </a:lnTo>
                <a:lnTo>
                  <a:pt x="1571957" y="1043306"/>
                </a:lnTo>
                <a:lnTo>
                  <a:pt x="1565927" y="1062038"/>
                </a:lnTo>
                <a:lnTo>
                  <a:pt x="1559262" y="1080453"/>
                </a:lnTo>
                <a:lnTo>
                  <a:pt x="1552280" y="1098868"/>
                </a:lnTo>
                <a:lnTo>
                  <a:pt x="1544981" y="1116966"/>
                </a:lnTo>
                <a:lnTo>
                  <a:pt x="1537046" y="1135063"/>
                </a:lnTo>
                <a:lnTo>
                  <a:pt x="1528794" y="1152843"/>
                </a:lnTo>
                <a:lnTo>
                  <a:pt x="1520225" y="1169988"/>
                </a:lnTo>
                <a:lnTo>
                  <a:pt x="1511022" y="1187451"/>
                </a:lnTo>
                <a:lnTo>
                  <a:pt x="1501818" y="1204278"/>
                </a:lnTo>
                <a:lnTo>
                  <a:pt x="1491662" y="1221106"/>
                </a:lnTo>
                <a:lnTo>
                  <a:pt x="1481506" y="1237298"/>
                </a:lnTo>
                <a:lnTo>
                  <a:pt x="1470715" y="1253491"/>
                </a:lnTo>
                <a:lnTo>
                  <a:pt x="1459607" y="1269683"/>
                </a:lnTo>
                <a:lnTo>
                  <a:pt x="1448181" y="1284923"/>
                </a:lnTo>
                <a:lnTo>
                  <a:pt x="1436756" y="1300481"/>
                </a:lnTo>
                <a:lnTo>
                  <a:pt x="1424695" y="1315403"/>
                </a:lnTo>
                <a:lnTo>
                  <a:pt x="1411683" y="1330326"/>
                </a:lnTo>
                <a:lnTo>
                  <a:pt x="1398988" y="1344931"/>
                </a:lnTo>
                <a:lnTo>
                  <a:pt x="1385976" y="1358901"/>
                </a:lnTo>
                <a:lnTo>
                  <a:pt x="1372329" y="1372553"/>
                </a:lnTo>
                <a:lnTo>
                  <a:pt x="1358681" y="1386206"/>
                </a:lnTo>
                <a:lnTo>
                  <a:pt x="1344400" y="1399223"/>
                </a:lnTo>
                <a:lnTo>
                  <a:pt x="1330118" y="1412241"/>
                </a:lnTo>
                <a:lnTo>
                  <a:pt x="1315519" y="1424623"/>
                </a:lnTo>
                <a:lnTo>
                  <a:pt x="1300602" y="1436688"/>
                </a:lnTo>
                <a:lnTo>
                  <a:pt x="1285051" y="1448118"/>
                </a:lnTo>
                <a:lnTo>
                  <a:pt x="1269499" y="1459866"/>
                </a:lnTo>
                <a:lnTo>
                  <a:pt x="1253630" y="1470661"/>
                </a:lnTo>
                <a:lnTo>
                  <a:pt x="1237444" y="1481456"/>
                </a:lnTo>
                <a:lnTo>
                  <a:pt x="1220941" y="1491933"/>
                </a:lnTo>
                <a:lnTo>
                  <a:pt x="1204437" y="1501458"/>
                </a:lnTo>
                <a:lnTo>
                  <a:pt x="1187299" y="1510983"/>
                </a:lnTo>
                <a:lnTo>
                  <a:pt x="1170161" y="1520191"/>
                </a:lnTo>
                <a:lnTo>
                  <a:pt x="1152388" y="1528763"/>
                </a:lnTo>
                <a:lnTo>
                  <a:pt x="1134932" y="1537018"/>
                </a:lnTo>
                <a:lnTo>
                  <a:pt x="1117159" y="1544956"/>
                </a:lnTo>
                <a:lnTo>
                  <a:pt x="1098752" y="1552258"/>
                </a:lnTo>
                <a:lnTo>
                  <a:pt x="1080344" y="1559561"/>
                </a:lnTo>
                <a:lnTo>
                  <a:pt x="1061936" y="1565911"/>
                </a:lnTo>
                <a:lnTo>
                  <a:pt x="1043211" y="1571943"/>
                </a:lnTo>
                <a:lnTo>
                  <a:pt x="1024486" y="1577658"/>
                </a:lnTo>
                <a:lnTo>
                  <a:pt x="1005126" y="1582738"/>
                </a:lnTo>
                <a:lnTo>
                  <a:pt x="985766" y="1587818"/>
                </a:lnTo>
                <a:lnTo>
                  <a:pt x="966089" y="1591946"/>
                </a:lnTo>
                <a:lnTo>
                  <a:pt x="946412" y="1595756"/>
                </a:lnTo>
                <a:lnTo>
                  <a:pt x="926734" y="1598931"/>
                </a:lnTo>
                <a:lnTo>
                  <a:pt x="906422" y="1601471"/>
                </a:lnTo>
                <a:lnTo>
                  <a:pt x="886428" y="1604011"/>
                </a:lnTo>
                <a:lnTo>
                  <a:pt x="866116" y="1605598"/>
                </a:lnTo>
                <a:lnTo>
                  <a:pt x="845487" y="1607186"/>
                </a:lnTo>
                <a:lnTo>
                  <a:pt x="824857" y="1608138"/>
                </a:lnTo>
                <a:lnTo>
                  <a:pt x="804228" y="1608138"/>
                </a:lnTo>
                <a:lnTo>
                  <a:pt x="783281" y="1608138"/>
                </a:lnTo>
                <a:lnTo>
                  <a:pt x="762652" y="1607186"/>
                </a:lnTo>
                <a:lnTo>
                  <a:pt x="742022" y="1605598"/>
                </a:lnTo>
                <a:lnTo>
                  <a:pt x="721710" y="1604011"/>
                </a:lnTo>
                <a:lnTo>
                  <a:pt x="701716" y="1601471"/>
                </a:lnTo>
                <a:lnTo>
                  <a:pt x="681721" y="1598931"/>
                </a:lnTo>
                <a:lnTo>
                  <a:pt x="661726" y="1595756"/>
                </a:lnTo>
                <a:lnTo>
                  <a:pt x="642049" y="1591946"/>
                </a:lnTo>
                <a:lnTo>
                  <a:pt x="622689" y="1587818"/>
                </a:lnTo>
                <a:lnTo>
                  <a:pt x="603329" y="1582738"/>
                </a:lnTo>
                <a:lnTo>
                  <a:pt x="584287" y="1577658"/>
                </a:lnTo>
                <a:lnTo>
                  <a:pt x="564927" y="1571943"/>
                </a:lnTo>
                <a:lnTo>
                  <a:pt x="546202" y="1565911"/>
                </a:lnTo>
                <a:lnTo>
                  <a:pt x="527794" y="1559561"/>
                </a:lnTo>
                <a:lnTo>
                  <a:pt x="509386" y="1552258"/>
                </a:lnTo>
                <a:lnTo>
                  <a:pt x="491296" y="1544956"/>
                </a:lnTo>
                <a:lnTo>
                  <a:pt x="473206" y="1537018"/>
                </a:lnTo>
                <a:lnTo>
                  <a:pt x="455750" y="1528763"/>
                </a:lnTo>
                <a:lnTo>
                  <a:pt x="437977" y="1520191"/>
                </a:lnTo>
                <a:lnTo>
                  <a:pt x="421156" y="1510983"/>
                </a:lnTo>
                <a:lnTo>
                  <a:pt x="403701" y="1501458"/>
                </a:lnTo>
                <a:lnTo>
                  <a:pt x="387197" y="1491933"/>
                </a:lnTo>
                <a:lnTo>
                  <a:pt x="370694" y="1481456"/>
                </a:lnTo>
                <a:lnTo>
                  <a:pt x="354508" y="1470661"/>
                </a:lnTo>
                <a:lnTo>
                  <a:pt x="338639" y="1459866"/>
                </a:lnTo>
                <a:lnTo>
                  <a:pt x="323088" y="1448118"/>
                </a:lnTo>
                <a:lnTo>
                  <a:pt x="307853" y="1436688"/>
                </a:lnTo>
                <a:lnTo>
                  <a:pt x="292937" y="1424623"/>
                </a:lnTo>
                <a:lnTo>
                  <a:pt x="278020" y="1412241"/>
                </a:lnTo>
                <a:lnTo>
                  <a:pt x="263738" y="1399223"/>
                </a:lnTo>
                <a:lnTo>
                  <a:pt x="249457" y="1386206"/>
                </a:lnTo>
                <a:lnTo>
                  <a:pt x="235809" y="1372553"/>
                </a:lnTo>
                <a:lnTo>
                  <a:pt x="222162" y="1358901"/>
                </a:lnTo>
                <a:lnTo>
                  <a:pt x="209150" y="1344931"/>
                </a:lnTo>
                <a:lnTo>
                  <a:pt x="196455" y="1330326"/>
                </a:lnTo>
                <a:lnTo>
                  <a:pt x="184077" y="1315403"/>
                </a:lnTo>
                <a:lnTo>
                  <a:pt x="172017" y="1300481"/>
                </a:lnTo>
                <a:lnTo>
                  <a:pt x="159957" y="1284923"/>
                </a:lnTo>
                <a:lnTo>
                  <a:pt x="148531" y="1269683"/>
                </a:lnTo>
                <a:lnTo>
                  <a:pt x="137741" y="1253491"/>
                </a:lnTo>
                <a:lnTo>
                  <a:pt x="126950" y="1237298"/>
                </a:lnTo>
                <a:lnTo>
                  <a:pt x="116794" y="1221106"/>
                </a:lnTo>
                <a:lnTo>
                  <a:pt x="106955" y="1204278"/>
                </a:lnTo>
                <a:lnTo>
                  <a:pt x="97434" y="1187451"/>
                </a:lnTo>
                <a:lnTo>
                  <a:pt x="88230" y="1169988"/>
                </a:lnTo>
                <a:lnTo>
                  <a:pt x="79344" y="1152843"/>
                </a:lnTo>
                <a:lnTo>
                  <a:pt x="71092" y="1135063"/>
                </a:lnTo>
                <a:lnTo>
                  <a:pt x="63158" y="1116966"/>
                </a:lnTo>
                <a:lnTo>
                  <a:pt x="56175" y="1098868"/>
                </a:lnTo>
                <a:lnTo>
                  <a:pt x="48876" y="1080453"/>
                </a:lnTo>
                <a:lnTo>
                  <a:pt x="42528" y="1062038"/>
                </a:lnTo>
                <a:lnTo>
                  <a:pt x="36498" y="1043306"/>
                </a:lnTo>
                <a:lnTo>
                  <a:pt x="31103" y="1024256"/>
                </a:lnTo>
                <a:lnTo>
                  <a:pt x="25707" y="1004888"/>
                </a:lnTo>
                <a:lnTo>
                  <a:pt x="20947" y="985838"/>
                </a:lnTo>
                <a:lnTo>
                  <a:pt x="16821" y="966153"/>
                </a:lnTo>
                <a:lnTo>
                  <a:pt x="13012" y="946151"/>
                </a:lnTo>
                <a:lnTo>
                  <a:pt x="9521" y="926466"/>
                </a:lnTo>
                <a:lnTo>
                  <a:pt x="6982" y="906463"/>
                </a:lnTo>
                <a:lnTo>
                  <a:pt x="4443" y="886143"/>
                </a:lnTo>
                <a:lnTo>
                  <a:pt x="2856" y="865823"/>
                </a:lnTo>
                <a:lnTo>
                  <a:pt x="1269" y="845503"/>
                </a:lnTo>
                <a:lnTo>
                  <a:pt x="635" y="824865"/>
                </a:lnTo>
                <a:lnTo>
                  <a:pt x="0" y="804228"/>
                </a:lnTo>
                <a:lnTo>
                  <a:pt x="635" y="783273"/>
                </a:lnTo>
                <a:lnTo>
                  <a:pt x="1269" y="762318"/>
                </a:lnTo>
                <a:lnTo>
                  <a:pt x="2856" y="742315"/>
                </a:lnTo>
                <a:lnTo>
                  <a:pt x="4443" y="721995"/>
                </a:lnTo>
                <a:lnTo>
                  <a:pt x="6982" y="701675"/>
                </a:lnTo>
                <a:lnTo>
                  <a:pt x="9521" y="681673"/>
                </a:lnTo>
                <a:lnTo>
                  <a:pt x="13012" y="661670"/>
                </a:lnTo>
                <a:lnTo>
                  <a:pt x="16821" y="641668"/>
                </a:lnTo>
                <a:lnTo>
                  <a:pt x="20947" y="622618"/>
                </a:lnTo>
                <a:lnTo>
                  <a:pt x="25707" y="602933"/>
                </a:lnTo>
                <a:lnTo>
                  <a:pt x="31103" y="583883"/>
                </a:lnTo>
                <a:lnTo>
                  <a:pt x="36498" y="565150"/>
                </a:lnTo>
                <a:lnTo>
                  <a:pt x="42528" y="546418"/>
                </a:lnTo>
                <a:lnTo>
                  <a:pt x="48876" y="527368"/>
                </a:lnTo>
                <a:lnTo>
                  <a:pt x="56175" y="508953"/>
                </a:lnTo>
                <a:lnTo>
                  <a:pt x="63158" y="490855"/>
                </a:lnTo>
                <a:lnTo>
                  <a:pt x="71092" y="473075"/>
                </a:lnTo>
                <a:lnTo>
                  <a:pt x="79344" y="455295"/>
                </a:lnTo>
                <a:lnTo>
                  <a:pt x="88230" y="438150"/>
                </a:lnTo>
                <a:lnTo>
                  <a:pt x="97434" y="420688"/>
                </a:lnTo>
                <a:lnTo>
                  <a:pt x="106955" y="403860"/>
                </a:lnTo>
                <a:lnTo>
                  <a:pt x="116794" y="386715"/>
                </a:lnTo>
                <a:lnTo>
                  <a:pt x="126950" y="370840"/>
                </a:lnTo>
                <a:lnTo>
                  <a:pt x="137741" y="354648"/>
                </a:lnTo>
                <a:lnTo>
                  <a:pt x="148531" y="338455"/>
                </a:lnTo>
                <a:lnTo>
                  <a:pt x="159957" y="322898"/>
                </a:lnTo>
                <a:lnTo>
                  <a:pt x="172017" y="307658"/>
                </a:lnTo>
                <a:lnTo>
                  <a:pt x="184077" y="292418"/>
                </a:lnTo>
                <a:lnTo>
                  <a:pt x="196455" y="277813"/>
                </a:lnTo>
                <a:lnTo>
                  <a:pt x="209150" y="263208"/>
                </a:lnTo>
                <a:lnTo>
                  <a:pt x="222162" y="249237"/>
                </a:lnTo>
                <a:lnTo>
                  <a:pt x="235809" y="235267"/>
                </a:lnTo>
                <a:lnTo>
                  <a:pt x="249457" y="221932"/>
                </a:lnTo>
                <a:lnTo>
                  <a:pt x="263738" y="208597"/>
                </a:lnTo>
                <a:lnTo>
                  <a:pt x="278020" y="195897"/>
                </a:lnTo>
                <a:lnTo>
                  <a:pt x="292937" y="183515"/>
                </a:lnTo>
                <a:lnTo>
                  <a:pt x="307853" y="171450"/>
                </a:lnTo>
                <a:lnTo>
                  <a:pt x="323088" y="159702"/>
                </a:lnTo>
                <a:lnTo>
                  <a:pt x="338639" y="148272"/>
                </a:lnTo>
                <a:lnTo>
                  <a:pt x="354508" y="137160"/>
                </a:lnTo>
                <a:lnTo>
                  <a:pt x="370694" y="126682"/>
                </a:lnTo>
                <a:lnTo>
                  <a:pt x="387197" y="116205"/>
                </a:lnTo>
                <a:lnTo>
                  <a:pt x="403701" y="106362"/>
                </a:lnTo>
                <a:lnTo>
                  <a:pt x="421156" y="97155"/>
                </a:lnTo>
                <a:lnTo>
                  <a:pt x="437977" y="87947"/>
                </a:lnTo>
                <a:lnTo>
                  <a:pt x="455750" y="79375"/>
                </a:lnTo>
                <a:lnTo>
                  <a:pt x="473206" y="71120"/>
                </a:lnTo>
                <a:lnTo>
                  <a:pt x="491296" y="63182"/>
                </a:lnTo>
                <a:lnTo>
                  <a:pt x="509386" y="55562"/>
                </a:lnTo>
                <a:lnTo>
                  <a:pt x="527794" y="48895"/>
                </a:lnTo>
                <a:lnTo>
                  <a:pt x="546202" y="42227"/>
                </a:lnTo>
                <a:lnTo>
                  <a:pt x="564927" y="36195"/>
                </a:lnTo>
                <a:lnTo>
                  <a:pt x="584287" y="30480"/>
                </a:lnTo>
                <a:lnTo>
                  <a:pt x="603329" y="25082"/>
                </a:lnTo>
                <a:lnTo>
                  <a:pt x="622689" y="20637"/>
                </a:lnTo>
                <a:lnTo>
                  <a:pt x="642049" y="16192"/>
                </a:lnTo>
                <a:lnTo>
                  <a:pt x="661726" y="12382"/>
                </a:lnTo>
                <a:lnTo>
                  <a:pt x="681721" y="8890"/>
                </a:lnTo>
                <a:lnTo>
                  <a:pt x="701716" y="6350"/>
                </a:lnTo>
                <a:lnTo>
                  <a:pt x="721710" y="4127"/>
                </a:lnTo>
                <a:lnTo>
                  <a:pt x="742022" y="2222"/>
                </a:lnTo>
                <a:lnTo>
                  <a:pt x="762652" y="1270"/>
                </a:lnTo>
                <a:lnTo>
                  <a:pt x="7832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6" name="MH_Other_1"/>
          <p:cNvSpPr>
            <a:spLocks noChangeShapeType="1"/>
          </p:cNvSpPr>
          <p:nvPr>
            <p:custDataLst>
              <p:tags r:id="rId2"/>
            </p:custDataLst>
          </p:nvPr>
        </p:nvSpPr>
        <p:spPr bwMode="auto">
          <a:xfrm flipH="1">
            <a:off x="9722947" y="3065101"/>
            <a:ext cx="1132200" cy="736855"/>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7" name="MH_Other_1"/>
          <p:cNvSpPr>
            <a:spLocks noChangeShapeType="1"/>
          </p:cNvSpPr>
          <p:nvPr>
            <p:custDataLst>
              <p:tags r:id="rId3"/>
            </p:custDataLst>
          </p:nvPr>
        </p:nvSpPr>
        <p:spPr bwMode="auto">
          <a:xfrm flipH="1">
            <a:off x="10959385" y="3102442"/>
            <a:ext cx="0" cy="527067"/>
          </a:xfrm>
          <a:prstGeom prst="line">
            <a:avLst/>
          </a:prstGeom>
          <a:noFill/>
          <a:ln w="38100" cap="rnd">
            <a:solidFill>
              <a:srgbClr val="00B0F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8" name="MH_SubTitle_2"/>
          <p:cNvSpPr>
            <a:spLocks noChangeArrowheads="1"/>
          </p:cNvSpPr>
          <p:nvPr>
            <p:custDataLst>
              <p:tags r:id="rId4"/>
            </p:custDataLst>
          </p:nvPr>
        </p:nvSpPr>
        <p:spPr bwMode="gray">
          <a:xfrm>
            <a:off x="10354993" y="3649711"/>
            <a:ext cx="1303475" cy="626638"/>
          </a:xfrm>
          <a:prstGeom prst="roundRect">
            <a:avLst>
              <a:gd name="adj" fmla="val 50000"/>
            </a:avLst>
          </a:prstGeom>
          <a:solidFill>
            <a:srgbClr val="63C7EA"/>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kumimoji="1" lang="en-US" altLang="zh-CN" sz="1600" dirty="0" smtClean="0">
              <a:solidFill>
                <a:srgbClr val="FFFFFF"/>
              </a:solidFill>
              <a:latin typeface="微软雅黑" panose="020B0503020204020204" pitchFamily="34" charset="-122"/>
              <a:ea typeface="微软雅黑" panose="020B0503020204020204" pitchFamily="34" charset="-122"/>
            </a:endParaRPr>
          </a:p>
          <a:p>
            <a:pPr eaLnBrk="1" hangingPunct="1"/>
            <a:r>
              <a:rPr kumimoji="1" lang="en-US" altLang="zh-CN" sz="1600" dirty="0">
                <a:solidFill>
                  <a:srgbClr val="FFFFFF"/>
                </a:solidFill>
                <a:latin typeface="微软雅黑" panose="020B0503020204020204" pitchFamily="34" charset="-122"/>
                <a:ea typeface="微软雅黑" panose="020B0503020204020204" pitchFamily="34" charset="-122"/>
              </a:rPr>
              <a:t> </a:t>
            </a:r>
            <a:r>
              <a:rPr kumimoji="1" lang="zh-CN" altLang="en-US" sz="1600" b="1" dirty="0" smtClean="0">
                <a:solidFill>
                  <a:srgbClr val="FF0000"/>
                </a:solidFill>
                <a:latin typeface="微软雅黑" panose="020B0503020204020204" pitchFamily="34" charset="-122"/>
                <a:ea typeface="微软雅黑" panose="020B0503020204020204" pitchFamily="34" charset="-122"/>
              </a:rPr>
              <a:t>不成立</a:t>
            </a:r>
            <a:endParaRPr kumimoji="1" lang="en-US" altLang="zh-CN" sz="1600" b="1" dirty="0" smtClean="0">
              <a:solidFill>
                <a:srgbClr val="FF0000"/>
              </a:solidFill>
              <a:latin typeface="微软雅黑" panose="020B0503020204020204" pitchFamily="34" charset="-122"/>
              <a:ea typeface="微软雅黑" panose="020B0503020204020204" pitchFamily="34" charset="-122"/>
            </a:endParaRPr>
          </a:p>
          <a:p>
            <a:r>
              <a:rPr kumimoji="1" lang="zh-CN" altLang="en-US" sz="1600" b="1" dirty="0">
                <a:solidFill>
                  <a:srgbClr val="FF0000"/>
                </a:solidFill>
                <a:latin typeface="微软雅黑" panose="020B0503020204020204" pitchFamily="34" charset="-122"/>
                <a:ea typeface="微软雅黑" panose="020B0503020204020204" pitchFamily="34" charset="-122"/>
              </a:rPr>
              <a:t>完结工单</a:t>
            </a:r>
            <a:endParaRPr kumimoji="1" lang="zh-TW" altLang="en-US" sz="1600" b="1" dirty="0">
              <a:solidFill>
                <a:srgbClr val="FF0000"/>
              </a:solidFill>
              <a:latin typeface="微软雅黑" panose="020B0503020204020204" pitchFamily="34" charset="-122"/>
              <a:ea typeface="微软雅黑" panose="020B0503020204020204" pitchFamily="34" charset="-122"/>
            </a:endParaRPr>
          </a:p>
          <a:p>
            <a:pPr eaLnBrk="1" hangingPunct="1"/>
            <a:endParaRPr kumimoji="1" lang="zh-TW" altLang="en-US" sz="16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3634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9409" y="1474401"/>
            <a:ext cx="810530" cy="810530"/>
            <a:chOff x="5054329" y="1826430"/>
            <a:chExt cx="810530" cy="810530"/>
          </a:xfrm>
        </p:grpSpPr>
        <p:sp>
          <p:nvSpPr>
            <p:cNvPr id="21" name="Rectangle 212"/>
            <p:cNvSpPr>
              <a:spLocks noChangeArrowheads="1"/>
            </p:cNvSpPr>
            <p:nvPr/>
          </p:nvSpPr>
          <p:spPr bwMode="auto">
            <a:xfrm>
              <a:off x="5054329" y="1826430"/>
              <a:ext cx="810530" cy="810530"/>
            </a:xfrm>
            <a:prstGeom prst="rect">
              <a:avLst/>
            </a:prstGeom>
            <a:solidFill>
              <a:srgbClr val="F8B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3"/>
            <p:cNvSpPr>
              <a:spLocks/>
            </p:cNvSpPr>
            <p:nvPr/>
          </p:nvSpPr>
          <p:spPr bwMode="auto">
            <a:xfrm>
              <a:off x="5075902" y="2501359"/>
              <a:ext cx="751975" cy="55474"/>
            </a:xfrm>
            <a:custGeom>
              <a:avLst/>
              <a:gdLst>
                <a:gd name="T0" fmla="*/ 204 w 216"/>
                <a:gd name="T1" fmla="*/ 0 h 16"/>
                <a:gd name="T2" fmla="*/ 108 w 216"/>
                <a:gd name="T3" fmla="*/ 0 h 16"/>
                <a:gd name="T4" fmla="*/ 108 w 216"/>
                <a:gd name="T5" fmla="*/ 0 h 16"/>
                <a:gd name="T6" fmla="*/ 12 w 216"/>
                <a:gd name="T7" fmla="*/ 0 h 16"/>
                <a:gd name="T8" fmla="*/ 0 w 216"/>
                <a:gd name="T9" fmla="*/ 9 h 16"/>
                <a:gd name="T10" fmla="*/ 0 w 216"/>
                <a:gd name="T11" fmla="*/ 16 h 16"/>
                <a:gd name="T12" fmla="*/ 95 w 216"/>
                <a:gd name="T13" fmla="*/ 16 h 16"/>
                <a:gd name="T14" fmla="*/ 121 w 216"/>
                <a:gd name="T15" fmla="*/ 16 h 16"/>
                <a:gd name="T16" fmla="*/ 216 w 216"/>
                <a:gd name="T17" fmla="*/ 16 h 16"/>
                <a:gd name="T18" fmla="*/ 216 w 216"/>
                <a:gd name="T19" fmla="*/ 9 h 16"/>
                <a:gd name="T20" fmla="*/ 204 w 21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6">
                  <a:moveTo>
                    <a:pt x="204" y="0"/>
                  </a:moveTo>
                  <a:cubicBezTo>
                    <a:pt x="108" y="0"/>
                    <a:pt x="108" y="0"/>
                    <a:pt x="108" y="0"/>
                  </a:cubicBezTo>
                  <a:cubicBezTo>
                    <a:pt x="108" y="0"/>
                    <a:pt x="108" y="0"/>
                    <a:pt x="108" y="0"/>
                  </a:cubicBezTo>
                  <a:cubicBezTo>
                    <a:pt x="12" y="0"/>
                    <a:pt x="12" y="0"/>
                    <a:pt x="12" y="0"/>
                  </a:cubicBezTo>
                  <a:cubicBezTo>
                    <a:pt x="12" y="0"/>
                    <a:pt x="0" y="0"/>
                    <a:pt x="0" y="9"/>
                  </a:cubicBezTo>
                  <a:cubicBezTo>
                    <a:pt x="0" y="16"/>
                    <a:pt x="0" y="16"/>
                    <a:pt x="0" y="16"/>
                  </a:cubicBezTo>
                  <a:cubicBezTo>
                    <a:pt x="95" y="16"/>
                    <a:pt x="95" y="16"/>
                    <a:pt x="95" y="16"/>
                  </a:cubicBezTo>
                  <a:cubicBezTo>
                    <a:pt x="121" y="16"/>
                    <a:pt x="121" y="16"/>
                    <a:pt x="121" y="16"/>
                  </a:cubicBezTo>
                  <a:cubicBezTo>
                    <a:pt x="216" y="16"/>
                    <a:pt x="216" y="16"/>
                    <a:pt x="216" y="16"/>
                  </a:cubicBezTo>
                  <a:cubicBezTo>
                    <a:pt x="216" y="9"/>
                    <a:pt x="216" y="9"/>
                    <a:pt x="216" y="9"/>
                  </a:cubicBezTo>
                  <a:cubicBezTo>
                    <a:pt x="216" y="0"/>
                    <a:pt x="204" y="0"/>
                    <a:pt x="2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14"/>
            <p:cNvSpPr>
              <a:spLocks noChangeArrowheads="1"/>
            </p:cNvSpPr>
            <p:nvPr/>
          </p:nvSpPr>
          <p:spPr bwMode="auto">
            <a:xfrm>
              <a:off x="5119048" y="2109962"/>
              <a:ext cx="665683" cy="27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5"/>
            <p:cNvSpPr>
              <a:spLocks noChangeArrowheads="1"/>
            </p:cNvSpPr>
            <p:nvPr/>
          </p:nvSpPr>
          <p:spPr bwMode="auto">
            <a:xfrm>
              <a:off x="5119048" y="1971278"/>
              <a:ext cx="665683" cy="27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6"/>
            <p:cNvSpPr>
              <a:spLocks noEditPoints="1"/>
            </p:cNvSpPr>
            <p:nvPr/>
          </p:nvSpPr>
          <p:spPr bwMode="auto">
            <a:xfrm>
              <a:off x="5131376" y="2153108"/>
              <a:ext cx="637946" cy="335923"/>
            </a:xfrm>
            <a:custGeom>
              <a:avLst/>
              <a:gdLst>
                <a:gd name="T0" fmla="*/ 207 w 207"/>
                <a:gd name="T1" fmla="*/ 109 h 109"/>
                <a:gd name="T2" fmla="*/ 207 w 207"/>
                <a:gd name="T3" fmla="*/ 0 h 109"/>
                <a:gd name="T4" fmla="*/ 0 w 207"/>
                <a:gd name="T5" fmla="*/ 0 h 109"/>
                <a:gd name="T6" fmla="*/ 0 w 207"/>
                <a:gd name="T7" fmla="*/ 109 h 109"/>
                <a:gd name="T8" fmla="*/ 207 w 207"/>
                <a:gd name="T9" fmla="*/ 109 h 109"/>
                <a:gd name="T10" fmla="*/ 130 w 207"/>
                <a:gd name="T11" fmla="*/ 104 h 109"/>
                <a:gd name="T12" fmla="*/ 78 w 207"/>
                <a:gd name="T13" fmla="*/ 104 h 109"/>
                <a:gd name="T14" fmla="*/ 78 w 207"/>
                <a:gd name="T15" fmla="*/ 39 h 109"/>
                <a:gd name="T16" fmla="*/ 130 w 207"/>
                <a:gd name="T17" fmla="*/ 39 h 109"/>
                <a:gd name="T18" fmla="*/ 130 w 207"/>
                <a:gd name="T19" fmla="*/ 104 h 109"/>
                <a:gd name="T20" fmla="*/ 200 w 207"/>
                <a:gd name="T21" fmla="*/ 96 h 109"/>
                <a:gd name="T22" fmla="*/ 139 w 207"/>
                <a:gd name="T23" fmla="*/ 96 h 109"/>
                <a:gd name="T24" fmla="*/ 139 w 207"/>
                <a:gd name="T25" fmla="*/ 39 h 109"/>
                <a:gd name="T26" fmla="*/ 200 w 207"/>
                <a:gd name="T27" fmla="*/ 39 h 109"/>
                <a:gd name="T28" fmla="*/ 200 w 207"/>
                <a:gd name="T29" fmla="*/ 96 h 109"/>
                <a:gd name="T30" fmla="*/ 7 w 207"/>
                <a:gd name="T31" fmla="*/ 3 h 109"/>
                <a:gd name="T32" fmla="*/ 200 w 207"/>
                <a:gd name="T33" fmla="*/ 3 h 109"/>
                <a:gd name="T34" fmla="*/ 200 w 207"/>
                <a:gd name="T35" fmla="*/ 36 h 109"/>
                <a:gd name="T36" fmla="*/ 7 w 207"/>
                <a:gd name="T37" fmla="*/ 36 h 109"/>
                <a:gd name="T38" fmla="*/ 7 w 207"/>
                <a:gd name="T39" fmla="*/ 3 h 109"/>
                <a:gd name="T40" fmla="*/ 7 w 207"/>
                <a:gd name="T41" fmla="*/ 39 h 109"/>
                <a:gd name="T42" fmla="*/ 70 w 207"/>
                <a:gd name="T43" fmla="*/ 39 h 109"/>
                <a:gd name="T44" fmla="*/ 70 w 207"/>
                <a:gd name="T45" fmla="*/ 96 h 109"/>
                <a:gd name="T46" fmla="*/ 7 w 207"/>
                <a:gd name="T47" fmla="*/ 96 h 109"/>
                <a:gd name="T48" fmla="*/ 7 w 207"/>
                <a:gd name="T49" fmla="*/ 3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 h="109">
                  <a:moveTo>
                    <a:pt x="207" y="109"/>
                  </a:moveTo>
                  <a:lnTo>
                    <a:pt x="207" y="0"/>
                  </a:lnTo>
                  <a:lnTo>
                    <a:pt x="0" y="0"/>
                  </a:lnTo>
                  <a:lnTo>
                    <a:pt x="0" y="109"/>
                  </a:lnTo>
                  <a:lnTo>
                    <a:pt x="207" y="109"/>
                  </a:lnTo>
                  <a:close/>
                  <a:moveTo>
                    <a:pt x="130" y="104"/>
                  </a:moveTo>
                  <a:lnTo>
                    <a:pt x="78" y="104"/>
                  </a:lnTo>
                  <a:lnTo>
                    <a:pt x="78" y="39"/>
                  </a:lnTo>
                  <a:lnTo>
                    <a:pt x="130" y="39"/>
                  </a:lnTo>
                  <a:lnTo>
                    <a:pt x="130" y="104"/>
                  </a:lnTo>
                  <a:close/>
                  <a:moveTo>
                    <a:pt x="200" y="96"/>
                  </a:moveTo>
                  <a:lnTo>
                    <a:pt x="139" y="96"/>
                  </a:lnTo>
                  <a:lnTo>
                    <a:pt x="139" y="39"/>
                  </a:lnTo>
                  <a:lnTo>
                    <a:pt x="200" y="39"/>
                  </a:lnTo>
                  <a:lnTo>
                    <a:pt x="200" y="96"/>
                  </a:lnTo>
                  <a:close/>
                  <a:moveTo>
                    <a:pt x="7" y="3"/>
                  </a:moveTo>
                  <a:lnTo>
                    <a:pt x="200" y="3"/>
                  </a:lnTo>
                  <a:lnTo>
                    <a:pt x="200" y="36"/>
                  </a:lnTo>
                  <a:lnTo>
                    <a:pt x="7" y="36"/>
                  </a:lnTo>
                  <a:lnTo>
                    <a:pt x="7" y="3"/>
                  </a:lnTo>
                  <a:close/>
                  <a:moveTo>
                    <a:pt x="7" y="39"/>
                  </a:moveTo>
                  <a:lnTo>
                    <a:pt x="70" y="39"/>
                  </a:lnTo>
                  <a:lnTo>
                    <a:pt x="70" y="96"/>
                  </a:lnTo>
                  <a:lnTo>
                    <a:pt x="7" y="96"/>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7"/>
            <p:cNvSpPr>
              <a:spLocks/>
            </p:cNvSpPr>
            <p:nvPr/>
          </p:nvSpPr>
          <p:spPr bwMode="auto">
            <a:xfrm>
              <a:off x="5569001" y="2288710"/>
              <a:ext cx="172584" cy="12327"/>
            </a:xfrm>
            <a:custGeom>
              <a:avLst/>
              <a:gdLst>
                <a:gd name="T0" fmla="*/ 56 w 56"/>
                <a:gd name="T1" fmla="*/ 4 h 4"/>
                <a:gd name="T2" fmla="*/ 54 w 56"/>
                <a:gd name="T3" fmla="*/ 0 h 4"/>
                <a:gd name="T4" fmla="*/ 0 w 56"/>
                <a:gd name="T5" fmla="*/ 0 h 4"/>
                <a:gd name="T6" fmla="*/ 2 w 56"/>
                <a:gd name="T7" fmla="*/ 4 h 4"/>
                <a:gd name="T8" fmla="*/ 56 w 56"/>
                <a:gd name="T9" fmla="*/ 4 h 4"/>
              </a:gdLst>
              <a:ahLst/>
              <a:cxnLst>
                <a:cxn ang="0">
                  <a:pos x="T0" y="T1"/>
                </a:cxn>
                <a:cxn ang="0">
                  <a:pos x="T2" y="T3"/>
                </a:cxn>
                <a:cxn ang="0">
                  <a:pos x="T4" y="T5"/>
                </a:cxn>
                <a:cxn ang="0">
                  <a:pos x="T6" y="T7"/>
                </a:cxn>
                <a:cxn ang="0">
                  <a:pos x="T8" y="T9"/>
                </a:cxn>
              </a:cxnLst>
              <a:rect l="0" t="0" r="r" b="b"/>
              <a:pathLst>
                <a:path w="56" h="4">
                  <a:moveTo>
                    <a:pt x="56" y="4"/>
                  </a:moveTo>
                  <a:lnTo>
                    <a:pt x="54" y="0"/>
                  </a:lnTo>
                  <a:lnTo>
                    <a:pt x="0" y="0"/>
                  </a:lnTo>
                  <a:lnTo>
                    <a:pt x="2"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8"/>
            <p:cNvSpPr>
              <a:spLocks/>
            </p:cNvSpPr>
            <p:nvPr/>
          </p:nvSpPr>
          <p:spPr bwMode="auto">
            <a:xfrm>
              <a:off x="5569001" y="2313365"/>
              <a:ext cx="172584" cy="9246"/>
            </a:xfrm>
            <a:custGeom>
              <a:avLst/>
              <a:gdLst>
                <a:gd name="T0" fmla="*/ 56 w 56"/>
                <a:gd name="T1" fmla="*/ 3 h 3"/>
                <a:gd name="T2" fmla="*/ 54 w 56"/>
                <a:gd name="T3" fmla="*/ 0 h 3"/>
                <a:gd name="T4" fmla="*/ 0 w 56"/>
                <a:gd name="T5" fmla="*/ 0 h 3"/>
                <a:gd name="T6" fmla="*/ 2 w 56"/>
                <a:gd name="T7" fmla="*/ 3 h 3"/>
                <a:gd name="T8" fmla="*/ 56 w 56"/>
                <a:gd name="T9" fmla="*/ 3 h 3"/>
              </a:gdLst>
              <a:ahLst/>
              <a:cxnLst>
                <a:cxn ang="0">
                  <a:pos x="T0" y="T1"/>
                </a:cxn>
                <a:cxn ang="0">
                  <a:pos x="T2" y="T3"/>
                </a:cxn>
                <a:cxn ang="0">
                  <a:pos x="T4" y="T5"/>
                </a:cxn>
                <a:cxn ang="0">
                  <a:pos x="T6" y="T7"/>
                </a:cxn>
                <a:cxn ang="0">
                  <a:pos x="T8" y="T9"/>
                </a:cxn>
              </a:cxnLst>
              <a:rect l="0" t="0" r="r" b="b"/>
              <a:pathLst>
                <a:path w="56" h="3">
                  <a:moveTo>
                    <a:pt x="56" y="3"/>
                  </a:moveTo>
                  <a:lnTo>
                    <a:pt x="54" y="0"/>
                  </a:lnTo>
                  <a:lnTo>
                    <a:pt x="0" y="0"/>
                  </a:lnTo>
                  <a:lnTo>
                    <a:pt x="2" y="3"/>
                  </a:lnTo>
                  <a:lnTo>
                    <a:pt x="5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9"/>
            <p:cNvSpPr>
              <a:spLocks/>
            </p:cNvSpPr>
            <p:nvPr/>
          </p:nvSpPr>
          <p:spPr bwMode="auto">
            <a:xfrm>
              <a:off x="5569001" y="2334938"/>
              <a:ext cx="172584" cy="12327"/>
            </a:xfrm>
            <a:custGeom>
              <a:avLst/>
              <a:gdLst>
                <a:gd name="T0" fmla="*/ 56 w 56"/>
                <a:gd name="T1" fmla="*/ 4 h 4"/>
                <a:gd name="T2" fmla="*/ 54 w 56"/>
                <a:gd name="T3" fmla="*/ 0 h 4"/>
                <a:gd name="T4" fmla="*/ 0 w 56"/>
                <a:gd name="T5" fmla="*/ 0 h 4"/>
                <a:gd name="T6" fmla="*/ 2 w 56"/>
                <a:gd name="T7" fmla="*/ 4 h 4"/>
                <a:gd name="T8" fmla="*/ 56 w 56"/>
                <a:gd name="T9" fmla="*/ 4 h 4"/>
              </a:gdLst>
              <a:ahLst/>
              <a:cxnLst>
                <a:cxn ang="0">
                  <a:pos x="T0" y="T1"/>
                </a:cxn>
                <a:cxn ang="0">
                  <a:pos x="T2" y="T3"/>
                </a:cxn>
                <a:cxn ang="0">
                  <a:pos x="T4" y="T5"/>
                </a:cxn>
                <a:cxn ang="0">
                  <a:pos x="T6" y="T7"/>
                </a:cxn>
                <a:cxn ang="0">
                  <a:pos x="T8" y="T9"/>
                </a:cxn>
              </a:cxnLst>
              <a:rect l="0" t="0" r="r" b="b"/>
              <a:pathLst>
                <a:path w="56" h="4">
                  <a:moveTo>
                    <a:pt x="56" y="4"/>
                  </a:moveTo>
                  <a:lnTo>
                    <a:pt x="54" y="0"/>
                  </a:lnTo>
                  <a:lnTo>
                    <a:pt x="0" y="0"/>
                  </a:lnTo>
                  <a:lnTo>
                    <a:pt x="2"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0"/>
            <p:cNvSpPr>
              <a:spLocks/>
            </p:cNvSpPr>
            <p:nvPr/>
          </p:nvSpPr>
          <p:spPr bwMode="auto">
            <a:xfrm>
              <a:off x="5569001" y="2353429"/>
              <a:ext cx="172584" cy="15409"/>
            </a:xfrm>
            <a:custGeom>
              <a:avLst/>
              <a:gdLst>
                <a:gd name="T0" fmla="*/ 56 w 56"/>
                <a:gd name="T1" fmla="*/ 5 h 5"/>
                <a:gd name="T2" fmla="*/ 54 w 56"/>
                <a:gd name="T3" fmla="*/ 0 h 5"/>
                <a:gd name="T4" fmla="*/ 0 w 56"/>
                <a:gd name="T5" fmla="*/ 0 h 5"/>
                <a:gd name="T6" fmla="*/ 2 w 56"/>
                <a:gd name="T7" fmla="*/ 5 h 5"/>
                <a:gd name="T8" fmla="*/ 56 w 56"/>
                <a:gd name="T9" fmla="*/ 5 h 5"/>
              </a:gdLst>
              <a:ahLst/>
              <a:cxnLst>
                <a:cxn ang="0">
                  <a:pos x="T0" y="T1"/>
                </a:cxn>
                <a:cxn ang="0">
                  <a:pos x="T2" y="T3"/>
                </a:cxn>
                <a:cxn ang="0">
                  <a:pos x="T4" y="T5"/>
                </a:cxn>
                <a:cxn ang="0">
                  <a:pos x="T6" y="T7"/>
                </a:cxn>
                <a:cxn ang="0">
                  <a:pos x="T8" y="T9"/>
                </a:cxn>
              </a:cxnLst>
              <a:rect l="0" t="0" r="r" b="b"/>
              <a:pathLst>
                <a:path w="56" h="5">
                  <a:moveTo>
                    <a:pt x="56" y="5"/>
                  </a:moveTo>
                  <a:lnTo>
                    <a:pt x="54" y="0"/>
                  </a:lnTo>
                  <a:lnTo>
                    <a:pt x="0" y="0"/>
                  </a:lnTo>
                  <a:lnTo>
                    <a:pt x="2" y="5"/>
                  </a:lnTo>
                  <a:lnTo>
                    <a:pt x="5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21"/>
            <p:cNvSpPr>
              <a:spLocks/>
            </p:cNvSpPr>
            <p:nvPr/>
          </p:nvSpPr>
          <p:spPr bwMode="auto">
            <a:xfrm>
              <a:off x="5513527" y="2171599"/>
              <a:ext cx="64719" cy="61637"/>
            </a:xfrm>
            <a:custGeom>
              <a:avLst/>
              <a:gdLst>
                <a:gd name="T0" fmla="*/ 21 w 21"/>
                <a:gd name="T1" fmla="*/ 20 h 20"/>
                <a:gd name="T2" fmla="*/ 5 w 21"/>
                <a:gd name="T3" fmla="*/ 0 h 20"/>
                <a:gd name="T4" fmla="*/ 0 w 21"/>
                <a:gd name="T5" fmla="*/ 0 h 20"/>
                <a:gd name="T6" fmla="*/ 15 w 21"/>
                <a:gd name="T7" fmla="*/ 20 h 20"/>
                <a:gd name="T8" fmla="*/ 21 w 21"/>
                <a:gd name="T9" fmla="*/ 20 h 20"/>
              </a:gdLst>
              <a:ahLst/>
              <a:cxnLst>
                <a:cxn ang="0">
                  <a:pos x="T0" y="T1"/>
                </a:cxn>
                <a:cxn ang="0">
                  <a:pos x="T2" y="T3"/>
                </a:cxn>
                <a:cxn ang="0">
                  <a:pos x="T4" y="T5"/>
                </a:cxn>
                <a:cxn ang="0">
                  <a:pos x="T6" y="T7"/>
                </a:cxn>
                <a:cxn ang="0">
                  <a:pos x="T8" y="T9"/>
                </a:cxn>
              </a:cxnLst>
              <a:rect l="0" t="0" r="r" b="b"/>
              <a:pathLst>
                <a:path w="21" h="20">
                  <a:moveTo>
                    <a:pt x="21" y="20"/>
                  </a:moveTo>
                  <a:lnTo>
                    <a:pt x="5" y="0"/>
                  </a:lnTo>
                  <a:lnTo>
                    <a:pt x="0" y="0"/>
                  </a:lnTo>
                  <a:lnTo>
                    <a:pt x="15" y="20"/>
                  </a:lnTo>
                  <a:lnTo>
                    <a:pt x="2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2"/>
            <p:cNvSpPr>
              <a:spLocks/>
            </p:cNvSpPr>
            <p:nvPr/>
          </p:nvSpPr>
          <p:spPr bwMode="auto">
            <a:xfrm>
              <a:off x="5550509" y="2042161"/>
              <a:ext cx="12327" cy="6164"/>
            </a:xfrm>
            <a:custGeom>
              <a:avLst/>
              <a:gdLst>
                <a:gd name="T0" fmla="*/ 2 w 4"/>
                <a:gd name="T1" fmla="*/ 0 h 2"/>
                <a:gd name="T2" fmla="*/ 0 w 4"/>
                <a:gd name="T3" fmla="*/ 0 h 2"/>
                <a:gd name="T4" fmla="*/ 0 w 4"/>
                <a:gd name="T5" fmla="*/ 2 h 2"/>
                <a:gd name="T6" fmla="*/ 2 w 4"/>
                <a:gd name="T7" fmla="*/ 2 h 2"/>
                <a:gd name="T8" fmla="*/ 3 w 4"/>
                <a:gd name="T9" fmla="*/ 2 h 2"/>
                <a:gd name="T10" fmla="*/ 3 w 4"/>
                <a:gd name="T11" fmla="*/ 2 h 2"/>
                <a:gd name="T12" fmla="*/ 4 w 4"/>
                <a:gd name="T13" fmla="*/ 1 h 2"/>
                <a:gd name="T14" fmla="*/ 3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cubicBezTo>
                    <a:pt x="0" y="0"/>
                    <a:pt x="0" y="0"/>
                    <a:pt x="0" y="0"/>
                  </a:cubicBezTo>
                  <a:cubicBezTo>
                    <a:pt x="0" y="2"/>
                    <a:pt x="0" y="2"/>
                    <a:pt x="0" y="2"/>
                  </a:cubicBezTo>
                  <a:cubicBezTo>
                    <a:pt x="2" y="2"/>
                    <a:pt x="2" y="2"/>
                    <a:pt x="2" y="2"/>
                  </a:cubicBezTo>
                  <a:cubicBezTo>
                    <a:pt x="2" y="2"/>
                    <a:pt x="2" y="2"/>
                    <a:pt x="3" y="2"/>
                  </a:cubicBezTo>
                  <a:cubicBezTo>
                    <a:pt x="3" y="2"/>
                    <a:pt x="3" y="2"/>
                    <a:pt x="3" y="2"/>
                  </a:cubicBezTo>
                  <a:cubicBezTo>
                    <a:pt x="4" y="2"/>
                    <a:pt x="4" y="1"/>
                    <a:pt x="4" y="1"/>
                  </a:cubicBezTo>
                  <a:cubicBezTo>
                    <a:pt x="4" y="1"/>
                    <a:pt x="3" y="0"/>
                    <a:pt x="3" y="0"/>
                  </a:cubicBezTo>
                  <a:cubicBezTo>
                    <a:pt x="3"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223"/>
            <p:cNvSpPr>
              <a:spLocks noChangeArrowheads="1"/>
            </p:cNvSpPr>
            <p:nvPr/>
          </p:nvSpPr>
          <p:spPr bwMode="auto">
            <a:xfrm>
              <a:off x="5559755" y="2239400"/>
              <a:ext cx="24655"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4"/>
            <p:cNvSpPr>
              <a:spLocks/>
            </p:cNvSpPr>
            <p:nvPr/>
          </p:nvSpPr>
          <p:spPr bwMode="auto">
            <a:xfrm>
              <a:off x="5479627" y="2171599"/>
              <a:ext cx="55474" cy="61637"/>
            </a:xfrm>
            <a:custGeom>
              <a:avLst/>
              <a:gdLst>
                <a:gd name="T0" fmla="*/ 0 w 18"/>
                <a:gd name="T1" fmla="*/ 0 h 20"/>
                <a:gd name="T2" fmla="*/ 10 w 18"/>
                <a:gd name="T3" fmla="*/ 20 h 20"/>
                <a:gd name="T4" fmla="*/ 18 w 18"/>
                <a:gd name="T5" fmla="*/ 20 h 20"/>
                <a:gd name="T6" fmla="*/ 6 w 18"/>
                <a:gd name="T7" fmla="*/ 0 h 20"/>
                <a:gd name="T8" fmla="*/ 0 w 18"/>
                <a:gd name="T9" fmla="*/ 0 h 20"/>
              </a:gdLst>
              <a:ahLst/>
              <a:cxnLst>
                <a:cxn ang="0">
                  <a:pos x="T0" y="T1"/>
                </a:cxn>
                <a:cxn ang="0">
                  <a:pos x="T2" y="T3"/>
                </a:cxn>
                <a:cxn ang="0">
                  <a:pos x="T4" y="T5"/>
                </a:cxn>
                <a:cxn ang="0">
                  <a:pos x="T6" y="T7"/>
                </a:cxn>
                <a:cxn ang="0">
                  <a:pos x="T8" y="T9"/>
                </a:cxn>
              </a:cxnLst>
              <a:rect l="0" t="0" r="r" b="b"/>
              <a:pathLst>
                <a:path w="18" h="20">
                  <a:moveTo>
                    <a:pt x="0" y="0"/>
                  </a:moveTo>
                  <a:lnTo>
                    <a:pt x="10" y="20"/>
                  </a:lnTo>
                  <a:lnTo>
                    <a:pt x="18" y="20"/>
                  </a:lnTo>
                  <a:lnTo>
                    <a:pt x="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5"/>
            <p:cNvSpPr>
              <a:spLocks noEditPoints="1"/>
            </p:cNvSpPr>
            <p:nvPr/>
          </p:nvSpPr>
          <p:spPr bwMode="auto">
            <a:xfrm>
              <a:off x="5384089" y="2285628"/>
              <a:ext cx="129438" cy="175666"/>
            </a:xfrm>
            <a:custGeom>
              <a:avLst/>
              <a:gdLst>
                <a:gd name="T0" fmla="*/ 38 w 38"/>
                <a:gd name="T1" fmla="*/ 0 h 51"/>
                <a:gd name="T2" fmla="*/ 0 w 38"/>
                <a:gd name="T3" fmla="*/ 0 h 51"/>
                <a:gd name="T4" fmla="*/ 0 w 38"/>
                <a:gd name="T5" fmla="*/ 51 h 51"/>
                <a:gd name="T6" fmla="*/ 38 w 38"/>
                <a:gd name="T7" fmla="*/ 51 h 51"/>
                <a:gd name="T8" fmla="*/ 38 w 38"/>
                <a:gd name="T9" fmla="*/ 0 h 51"/>
                <a:gd name="T10" fmla="*/ 35 w 38"/>
                <a:gd name="T11" fmla="*/ 15 h 51"/>
                <a:gd name="T12" fmla="*/ 32 w 38"/>
                <a:gd name="T13" fmla="*/ 18 h 51"/>
                <a:gd name="T14" fmla="*/ 6 w 38"/>
                <a:gd name="T15" fmla="*/ 18 h 51"/>
                <a:gd name="T16" fmla="*/ 4 w 38"/>
                <a:gd name="T17" fmla="*/ 15 h 51"/>
                <a:gd name="T18" fmla="*/ 4 w 38"/>
                <a:gd name="T19" fmla="*/ 7 h 51"/>
                <a:gd name="T20" fmla="*/ 6 w 38"/>
                <a:gd name="T21" fmla="*/ 4 h 51"/>
                <a:gd name="T22" fmla="*/ 32 w 38"/>
                <a:gd name="T23" fmla="*/ 4 h 51"/>
                <a:gd name="T24" fmla="*/ 35 w 38"/>
                <a:gd name="T25" fmla="*/ 7 h 51"/>
                <a:gd name="T26" fmla="*/ 35 w 38"/>
                <a:gd name="T27"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1">
                  <a:moveTo>
                    <a:pt x="38" y="0"/>
                  </a:moveTo>
                  <a:cubicBezTo>
                    <a:pt x="0" y="0"/>
                    <a:pt x="0" y="0"/>
                    <a:pt x="0" y="0"/>
                  </a:cubicBezTo>
                  <a:cubicBezTo>
                    <a:pt x="0" y="51"/>
                    <a:pt x="0" y="51"/>
                    <a:pt x="0" y="51"/>
                  </a:cubicBezTo>
                  <a:cubicBezTo>
                    <a:pt x="38" y="51"/>
                    <a:pt x="38" y="51"/>
                    <a:pt x="38" y="51"/>
                  </a:cubicBezTo>
                  <a:lnTo>
                    <a:pt x="38" y="0"/>
                  </a:lnTo>
                  <a:close/>
                  <a:moveTo>
                    <a:pt x="35" y="15"/>
                  </a:moveTo>
                  <a:cubicBezTo>
                    <a:pt x="35" y="17"/>
                    <a:pt x="34" y="18"/>
                    <a:pt x="32" y="18"/>
                  </a:cubicBezTo>
                  <a:cubicBezTo>
                    <a:pt x="6" y="18"/>
                    <a:pt x="6" y="18"/>
                    <a:pt x="6" y="18"/>
                  </a:cubicBezTo>
                  <a:cubicBezTo>
                    <a:pt x="5" y="18"/>
                    <a:pt x="4" y="17"/>
                    <a:pt x="4" y="15"/>
                  </a:cubicBezTo>
                  <a:cubicBezTo>
                    <a:pt x="4" y="7"/>
                    <a:pt x="4" y="7"/>
                    <a:pt x="4" y="7"/>
                  </a:cubicBezTo>
                  <a:cubicBezTo>
                    <a:pt x="4" y="6"/>
                    <a:pt x="5" y="4"/>
                    <a:pt x="6" y="4"/>
                  </a:cubicBezTo>
                  <a:cubicBezTo>
                    <a:pt x="32" y="4"/>
                    <a:pt x="32" y="4"/>
                    <a:pt x="32" y="4"/>
                  </a:cubicBezTo>
                  <a:cubicBezTo>
                    <a:pt x="34" y="4"/>
                    <a:pt x="35" y="6"/>
                    <a:pt x="35" y="7"/>
                  </a:cubicBezTo>
                  <a:lnTo>
                    <a:pt x="3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226"/>
            <p:cNvSpPr>
              <a:spLocks noChangeArrowheads="1"/>
            </p:cNvSpPr>
            <p:nvPr/>
          </p:nvSpPr>
          <p:spPr bwMode="auto">
            <a:xfrm>
              <a:off x="5510445" y="2239400"/>
              <a:ext cx="24655"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7"/>
            <p:cNvSpPr>
              <a:spLocks/>
            </p:cNvSpPr>
            <p:nvPr/>
          </p:nvSpPr>
          <p:spPr bwMode="auto">
            <a:xfrm>
              <a:off x="5504282" y="2045243"/>
              <a:ext cx="6164" cy="12327"/>
            </a:xfrm>
            <a:custGeom>
              <a:avLst/>
              <a:gdLst>
                <a:gd name="T0" fmla="*/ 0 w 2"/>
                <a:gd name="T1" fmla="*/ 4 h 4"/>
                <a:gd name="T2" fmla="*/ 2 w 2"/>
                <a:gd name="T3" fmla="*/ 4 h 4"/>
                <a:gd name="T4" fmla="*/ 1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1"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8"/>
            <p:cNvSpPr>
              <a:spLocks/>
            </p:cNvSpPr>
            <p:nvPr/>
          </p:nvSpPr>
          <p:spPr bwMode="auto">
            <a:xfrm>
              <a:off x="5454972" y="2239400"/>
              <a:ext cx="36982" cy="15409"/>
            </a:xfrm>
            <a:custGeom>
              <a:avLst/>
              <a:gdLst>
                <a:gd name="T0" fmla="*/ 0 w 12"/>
                <a:gd name="T1" fmla="*/ 5 h 5"/>
                <a:gd name="T2" fmla="*/ 6 w 12"/>
                <a:gd name="T3" fmla="*/ 5 h 5"/>
                <a:gd name="T4" fmla="*/ 12 w 12"/>
                <a:gd name="T5" fmla="*/ 5 h 5"/>
                <a:gd name="T6" fmla="*/ 12 w 12"/>
                <a:gd name="T7" fmla="*/ 0 h 5"/>
                <a:gd name="T8" fmla="*/ 0 w 12"/>
                <a:gd name="T9" fmla="*/ 0 h 5"/>
                <a:gd name="T10" fmla="*/ 0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0" y="5"/>
                  </a:moveTo>
                  <a:lnTo>
                    <a:pt x="6" y="5"/>
                  </a:lnTo>
                  <a:lnTo>
                    <a:pt x="12" y="5"/>
                  </a:lnTo>
                  <a:lnTo>
                    <a:pt x="12" y="0"/>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9"/>
            <p:cNvSpPr>
              <a:spLocks/>
            </p:cNvSpPr>
            <p:nvPr/>
          </p:nvSpPr>
          <p:spPr bwMode="auto">
            <a:xfrm>
              <a:off x="5454972" y="2171599"/>
              <a:ext cx="36982" cy="61637"/>
            </a:xfrm>
            <a:custGeom>
              <a:avLst/>
              <a:gdLst>
                <a:gd name="T0" fmla="*/ 3 w 12"/>
                <a:gd name="T1" fmla="*/ 0 h 20"/>
                <a:gd name="T2" fmla="*/ 0 w 12"/>
                <a:gd name="T3" fmla="*/ 0 h 20"/>
                <a:gd name="T4" fmla="*/ 0 w 12"/>
                <a:gd name="T5" fmla="*/ 20 h 20"/>
                <a:gd name="T6" fmla="*/ 12 w 12"/>
                <a:gd name="T7" fmla="*/ 20 h 20"/>
                <a:gd name="T8" fmla="*/ 3 w 12"/>
                <a:gd name="T9" fmla="*/ 0 h 20"/>
                <a:gd name="T10" fmla="*/ 3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3" y="0"/>
                  </a:moveTo>
                  <a:lnTo>
                    <a:pt x="0" y="0"/>
                  </a:lnTo>
                  <a:lnTo>
                    <a:pt x="0" y="20"/>
                  </a:lnTo>
                  <a:lnTo>
                    <a:pt x="12" y="2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0"/>
            <p:cNvSpPr>
              <a:spLocks noEditPoints="1"/>
            </p:cNvSpPr>
            <p:nvPr/>
          </p:nvSpPr>
          <p:spPr bwMode="auto">
            <a:xfrm>
              <a:off x="5402580" y="2307201"/>
              <a:ext cx="95538" cy="36982"/>
            </a:xfrm>
            <a:custGeom>
              <a:avLst/>
              <a:gdLst>
                <a:gd name="T0" fmla="*/ 25 w 27"/>
                <a:gd name="T1" fmla="*/ 0 h 11"/>
                <a:gd name="T2" fmla="*/ 2 w 27"/>
                <a:gd name="T3" fmla="*/ 0 h 11"/>
                <a:gd name="T4" fmla="*/ 0 w 27"/>
                <a:gd name="T5" fmla="*/ 2 h 11"/>
                <a:gd name="T6" fmla="*/ 0 w 27"/>
                <a:gd name="T7" fmla="*/ 5 h 11"/>
                <a:gd name="T8" fmla="*/ 0 w 27"/>
                <a:gd name="T9" fmla="*/ 9 h 11"/>
                <a:gd name="T10" fmla="*/ 2 w 27"/>
                <a:gd name="T11" fmla="*/ 11 h 11"/>
                <a:gd name="T12" fmla="*/ 25 w 27"/>
                <a:gd name="T13" fmla="*/ 11 h 11"/>
                <a:gd name="T14" fmla="*/ 27 w 27"/>
                <a:gd name="T15" fmla="*/ 9 h 11"/>
                <a:gd name="T16" fmla="*/ 27 w 27"/>
                <a:gd name="T17" fmla="*/ 3 h 11"/>
                <a:gd name="T18" fmla="*/ 27 w 27"/>
                <a:gd name="T19" fmla="*/ 2 h 11"/>
                <a:gd name="T20" fmla="*/ 25 w 27"/>
                <a:gd name="T21" fmla="*/ 0 h 11"/>
                <a:gd name="T22" fmla="*/ 7 w 27"/>
                <a:gd name="T23" fmla="*/ 6 h 11"/>
                <a:gd name="T24" fmla="*/ 6 w 27"/>
                <a:gd name="T25" fmla="*/ 7 h 11"/>
                <a:gd name="T26" fmla="*/ 4 w 27"/>
                <a:gd name="T27" fmla="*/ 7 h 11"/>
                <a:gd name="T28" fmla="*/ 2 w 27"/>
                <a:gd name="T29" fmla="*/ 7 h 11"/>
                <a:gd name="T30" fmla="*/ 1 w 27"/>
                <a:gd name="T31" fmla="*/ 6 h 11"/>
                <a:gd name="T32" fmla="*/ 1 w 27"/>
                <a:gd name="T33" fmla="*/ 5 h 11"/>
                <a:gd name="T34" fmla="*/ 2 w 27"/>
                <a:gd name="T35" fmla="*/ 3 h 11"/>
                <a:gd name="T36" fmla="*/ 4 w 27"/>
                <a:gd name="T37" fmla="*/ 3 h 11"/>
                <a:gd name="T38" fmla="*/ 6 w 27"/>
                <a:gd name="T39" fmla="*/ 3 h 11"/>
                <a:gd name="T40" fmla="*/ 7 w 27"/>
                <a:gd name="T41" fmla="*/ 5 h 11"/>
                <a:gd name="T42" fmla="*/ 7 w 27"/>
                <a:gd name="T43" fmla="*/ 6 h 11"/>
                <a:gd name="T44" fmla="*/ 12 w 27"/>
                <a:gd name="T45" fmla="*/ 5 h 11"/>
                <a:gd name="T46" fmla="*/ 11 w 27"/>
                <a:gd name="T47" fmla="*/ 6 h 11"/>
                <a:gd name="T48" fmla="*/ 10 w 27"/>
                <a:gd name="T49" fmla="*/ 6 h 11"/>
                <a:gd name="T50" fmla="*/ 10 w 27"/>
                <a:gd name="T51" fmla="*/ 7 h 11"/>
                <a:gd name="T52" fmla="*/ 8 w 27"/>
                <a:gd name="T53" fmla="*/ 7 h 11"/>
                <a:gd name="T54" fmla="*/ 8 w 27"/>
                <a:gd name="T55" fmla="*/ 5 h 11"/>
                <a:gd name="T56" fmla="*/ 8 w 27"/>
                <a:gd name="T57" fmla="*/ 3 h 11"/>
                <a:gd name="T58" fmla="*/ 11 w 27"/>
                <a:gd name="T59" fmla="*/ 3 h 11"/>
                <a:gd name="T60" fmla="*/ 12 w 27"/>
                <a:gd name="T61" fmla="*/ 3 h 11"/>
                <a:gd name="T62" fmla="*/ 13 w 27"/>
                <a:gd name="T63" fmla="*/ 4 h 11"/>
                <a:gd name="T64" fmla="*/ 12 w 27"/>
                <a:gd name="T65" fmla="*/ 5 h 11"/>
                <a:gd name="T66" fmla="*/ 14 w 27"/>
                <a:gd name="T67" fmla="*/ 7 h 11"/>
                <a:gd name="T68" fmla="*/ 14 w 27"/>
                <a:gd name="T69" fmla="*/ 4 h 11"/>
                <a:gd name="T70" fmla="*/ 14 w 27"/>
                <a:gd name="T71" fmla="*/ 3 h 11"/>
                <a:gd name="T72" fmla="*/ 19 w 27"/>
                <a:gd name="T73" fmla="*/ 3 h 11"/>
                <a:gd name="T74" fmla="*/ 19 w 27"/>
                <a:gd name="T75" fmla="*/ 4 h 11"/>
                <a:gd name="T76" fmla="*/ 16 w 27"/>
                <a:gd name="T77" fmla="*/ 4 h 11"/>
                <a:gd name="T78" fmla="*/ 16 w 27"/>
                <a:gd name="T79" fmla="*/ 5 h 11"/>
                <a:gd name="T80" fmla="*/ 19 w 27"/>
                <a:gd name="T81" fmla="*/ 5 h 11"/>
                <a:gd name="T82" fmla="*/ 19 w 27"/>
                <a:gd name="T83" fmla="*/ 5 h 11"/>
                <a:gd name="T84" fmla="*/ 16 w 27"/>
                <a:gd name="T85" fmla="*/ 5 h 11"/>
                <a:gd name="T86" fmla="*/ 16 w 27"/>
                <a:gd name="T87" fmla="*/ 6 h 11"/>
                <a:gd name="T88" fmla="*/ 19 w 27"/>
                <a:gd name="T89" fmla="*/ 6 h 11"/>
                <a:gd name="T90" fmla="*/ 19 w 27"/>
                <a:gd name="T91" fmla="*/ 7 h 11"/>
                <a:gd name="T92" fmla="*/ 14 w 27"/>
                <a:gd name="T93" fmla="*/ 7 h 11"/>
                <a:gd name="T94" fmla="*/ 26 w 27"/>
                <a:gd name="T95" fmla="*/ 7 h 11"/>
                <a:gd name="T96" fmla="*/ 24 w 27"/>
                <a:gd name="T97" fmla="*/ 7 h 11"/>
                <a:gd name="T98" fmla="*/ 22 w 27"/>
                <a:gd name="T99" fmla="*/ 5 h 11"/>
                <a:gd name="T100" fmla="*/ 22 w 27"/>
                <a:gd name="T101" fmla="*/ 7 h 11"/>
                <a:gd name="T102" fmla="*/ 20 w 27"/>
                <a:gd name="T103" fmla="*/ 7 h 11"/>
                <a:gd name="T104" fmla="*/ 20 w 27"/>
                <a:gd name="T105" fmla="*/ 3 h 11"/>
                <a:gd name="T106" fmla="*/ 22 w 27"/>
                <a:gd name="T107" fmla="*/ 3 h 11"/>
                <a:gd name="T108" fmla="*/ 24 w 27"/>
                <a:gd name="T109" fmla="*/ 5 h 11"/>
                <a:gd name="T110" fmla="*/ 24 w 27"/>
                <a:gd name="T111" fmla="*/ 3 h 11"/>
                <a:gd name="T112" fmla="*/ 26 w 27"/>
                <a:gd name="T113" fmla="*/ 3 h 11"/>
                <a:gd name="T114" fmla="*/ 26 w 27"/>
                <a:gd name="T11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11">
                  <a:moveTo>
                    <a:pt x="25" y="0"/>
                  </a:moveTo>
                  <a:cubicBezTo>
                    <a:pt x="2" y="0"/>
                    <a:pt x="2" y="0"/>
                    <a:pt x="2" y="0"/>
                  </a:cubicBezTo>
                  <a:cubicBezTo>
                    <a:pt x="1" y="0"/>
                    <a:pt x="0" y="1"/>
                    <a:pt x="0" y="2"/>
                  </a:cubicBezTo>
                  <a:cubicBezTo>
                    <a:pt x="0" y="5"/>
                    <a:pt x="0" y="5"/>
                    <a:pt x="0" y="5"/>
                  </a:cubicBezTo>
                  <a:cubicBezTo>
                    <a:pt x="0" y="9"/>
                    <a:pt x="0" y="9"/>
                    <a:pt x="0" y="9"/>
                  </a:cubicBezTo>
                  <a:cubicBezTo>
                    <a:pt x="0" y="10"/>
                    <a:pt x="1" y="11"/>
                    <a:pt x="2" y="11"/>
                  </a:cubicBezTo>
                  <a:cubicBezTo>
                    <a:pt x="25" y="11"/>
                    <a:pt x="25" y="11"/>
                    <a:pt x="25" y="11"/>
                  </a:cubicBezTo>
                  <a:cubicBezTo>
                    <a:pt x="26" y="11"/>
                    <a:pt x="27" y="10"/>
                    <a:pt x="27" y="9"/>
                  </a:cubicBezTo>
                  <a:cubicBezTo>
                    <a:pt x="27" y="3"/>
                    <a:pt x="27" y="3"/>
                    <a:pt x="27" y="3"/>
                  </a:cubicBezTo>
                  <a:cubicBezTo>
                    <a:pt x="27" y="2"/>
                    <a:pt x="27" y="2"/>
                    <a:pt x="27" y="2"/>
                  </a:cubicBezTo>
                  <a:cubicBezTo>
                    <a:pt x="27" y="1"/>
                    <a:pt x="26" y="0"/>
                    <a:pt x="25" y="0"/>
                  </a:cubicBezTo>
                  <a:close/>
                  <a:moveTo>
                    <a:pt x="7" y="6"/>
                  </a:moveTo>
                  <a:cubicBezTo>
                    <a:pt x="6" y="7"/>
                    <a:pt x="6" y="7"/>
                    <a:pt x="6" y="7"/>
                  </a:cubicBezTo>
                  <a:cubicBezTo>
                    <a:pt x="5" y="7"/>
                    <a:pt x="5" y="7"/>
                    <a:pt x="4" y="7"/>
                  </a:cubicBezTo>
                  <a:cubicBezTo>
                    <a:pt x="3" y="7"/>
                    <a:pt x="3" y="7"/>
                    <a:pt x="2" y="7"/>
                  </a:cubicBezTo>
                  <a:cubicBezTo>
                    <a:pt x="2" y="7"/>
                    <a:pt x="2" y="7"/>
                    <a:pt x="1" y="6"/>
                  </a:cubicBezTo>
                  <a:cubicBezTo>
                    <a:pt x="1" y="6"/>
                    <a:pt x="1" y="6"/>
                    <a:pt x="1" y="5"/>
                  </a:cubicBezTo>
                  <a:cubicBezTo>
                    <a:pt x="1" y="4"/>
                    <a:pt x="1" y="4"/>
                    <a:pt x="2" y="3"/>
                  </a:cubicBezTo>
                  <a:cubicBezTo>
                    <a:pt x="2" y="3"/>
                    <a:pt x="3" y="3"/>
                    <a:pt x="4" y="3"/>
                  </a:cubicBezTo>
                  <a:cubicBezTo>
                    <a:pt x="5" y="3"/>
                    <a:pt x="6" y="3"/>
                    <a:pt x="6" y="3"/>
                  </a:cubicBezTo>
                  <a:cubicBezTo>
                    <a:pt x="7" y="4"/>
                    <a:pt x="7" y="4"/>
                    <a:pt x="7" y="5"/>
                  </a:cubicBezTo>
                  <a:cubicBezTo>
                    <a:pt x="7" y="6"/>
                    <a:pt x="7" y="6"/>
                    <a:pt x="7" y="6"/>
                  </a:cubicBezTo>
                  <a:close/>
                  <a:moveTo>
                    <a:pt x="12" y="5"/>
                  </a:moveTo>
                  <a:cubicBezTo>
                    <a:pt x="12" y="6"/>
                    <a:pt x="12" y="6"/>
                    <a:pt x="11" y="6"/>
                  </a:cubicBezTo>
                  <a:cubicBezTo>
                    <a:pt x="10" y="6"/>
                    <a:pt x="10" y="6"/>
                    <a:pt x="10" y="6"/>
                  </a:cubicBezTo>
                  <a:cubicBezTo>
                    <a:pt x="10" y="7"/>
                    <a:pt x="10" y="7"/>
                    <a:pt x="10" y="7"/>
                  </a:cubicBezTo>
                  <a:cubicBezTo>
                    <a:pt x="8" y="7"/>
                    <a:pt x="8" y="7"/>
                    <a:pt x="8" y="7"/>
                  </a:cubicBezTo>
                  <a:cubicBezTo>
                    <a:pt x="8" y="5"/>
                    <a:pt x="8" y="5"/>
                    <a:pt x="8" y="5"/>
                  </a:cubicBezTo>
                  <a:cubicBezTo>
                    <a:pt x="8" y="3"/>
                    <a:pt x="8" y="3"/>
                    <a:pt x="8" y="3"/>
                  </a:cubicBezTo>
                  <a:cubicBezTo>
                    <a:pt x="11" y="3"/>
                    <a:pt x="11" y="3"/>
                    <a:pt x="11" y="3"/>
                  </a:cubicBezTo>
                  <a:cubicBezTo>
                    <a:pt x="12" y="3"/>
                    <a:pt x="12" y="3"/>
                    <a:pt x="12" y="3"/>
                  </a:cubicBezTo>
                  <a:cubicBezTo>
                    <a:pt x="13" y="4"/>
                    <a:pt x="13" y="4"/>
                    <a:pt x="13" y="4"/>
                  </a:cubicBezTo>
                  <a:cubicBezTo>
                    <a:pt x="13" y="5"/>
                    <a:pt x="13" y="5"/>
                    <a:pt x="12" y="5"/>
                  </a:cubicBezTo>
                  <a:close/>
                  <a:moveTo>
                    <a:pt x="14" y="7"/>
                  </a:moveTo>
                  <a:cubicBezTo>
                    <a:pt x="14" y="4"/>
                    <a:pt x="14" y="4"/>
                    <a:pt x="14" y="4"/>
                  </a:cubicBezTo>
                  <a:cubicBezTo>
                    <a:pt x="14" y="3"/>
                    <a:pt x="14" y="3"/>
                    <a:pt x="14" y="3"/>
                  </a:cubicBezTo>
                  <a:cubicBezTo>
                    <a:pt x="19" y="3"/>
                    <a:pt x="19" y="3"/>
                    <a:pt x="19" y="3"/>
                  </a:cubicBezTo>
                  <a:cubicBezTo>
                    <a:pt x="19" y="4"/>
                    <a:pt x="19" y="4"/>
                    <a:pt x="19" y="4"/>
                  </a:cubicBezTo>
                  <a:cubicBezTo>
                    <a:pt x="16" y="4"/>
                    <a:pt x="16" y="4"/>
                    <a:pt x="16" y="4"/>
                  </a:cubicBezTo>
                  <a:cubicBezTo>
                    <a:pt x="16" y="5"/>
                    <a:pt x="16" y="5"/>
                    <a:pt x="16" y="5"/>
                  </a:cubicBezTo>
                  <a:cubicBezTo>
                    <a:pt x="19" y="5"/>
                    <a:pt x="19" y="5"/>
                    <a:pt x="19" y="5"/>
                  </a:cubicBezTo>
                  <a:cubicBezTo>
                    <a:pt x="19" y="5"/>
                    <a:pt x="19" y="5"/>
                    <a:pt x="19" y="5"/>
                  </a:cubicBezTo>
                  <a:cubicBezTo>
                    <a:pt x="16" y="5"/>
                    <a:pt x="16" y="5"/>
                    <a:pt x="16" y="5"/>
                  </a:cubicBezTo>
                  <a:cubicBezTo>
                    <a:pt x="16" y="6"/>
                    <a:pt x="16" y="6"/>
                    <a:pt x="16" y="6"/>
                  </a:cubicBezTo>
                  <a:cubicBezTo>
                    <a:pt x="19" y="6"/>
                    <a:pt x="19" y="6"/>
                    <a:pt x="19" y="6"/>
                  </a:cubicBezTo>
                  <a:cubicBezTo>
                    <a:pt x="19" y="7"/>
                    <a:pt x="19" y="7"/>
                    <a:pt x="19" y="7"/>
                  </a:cubicBezTo>
                  <a:lnTo>
                    <a:pt x="14" y="7"/>
                  </a:lnTo>
                  <a:close/>
                  <a:moveTo>
                    <a:pt x="26" y="7"/>
                  </a:moveTo>
                  <a:cubicBezTo>
                    <a:pt x="24" y="7"/>
                    <a:pt x="24" y="7"/>
                    <a:pt x="24" y="7"/>
                  </a:cubicBezTo>
                  <a:cubicBezTo>
                    <a:pt x="22" y="5"/>
                    <a:pt x="22" y="5"/>
                    <a:pt x="22" y="5"/>
                  </a:cubicBezTo>
                  <a:cubicBezTo>
                    <a:pt x="22" y="7"/>
                    <a:pt x="22" y="7"/>
                    <a:pt x="22" y="7"/>
                  </a:cubicBezTo>
                  <a:cubicBezTo>
                    <a:pt x="20" y="7"/>
                    <a:pt x="20" y="7"/>
                    <a:pt x="20" y="7"/>
                  </a:cubicBezTo>
                  <a:cubicBezTo>
                    <a:pt x="20" y="3"/>
                    <a:pt x="20" y="3"/>
                    <a:pt x="20" y="3"/>
                  </a:cubicBezTo>
                  <a:cubicBezTo>
                    <a:pt x="22" y="3"/>
                    <a:pt x="22" y="3"/>
                    <a:pt x="22" y="3"/>
                  </a:cubicBezTo>
                  <a:cubicBezTo>
                    <a:pt x="24" y="5"/>
                    <a:pt x="24" y="5"/>
                    <a:pt x="24" y="5"/>
                  </a:cubicBezTo>
                  <a:cubicBezTo>
                    <a:pt x="24" y="3"/>
                    <a:pt x="24" y="3"/>
                    <a:pt x="24" y="3"/>
                  </a:cubicBezTo>
                  <a:cubicBezTo>
                    <a:pt x="26" y="3"/>
                    <a:pt x="26" y="3"/>
                    <a:pt x="26" y="3"/>
                  </a:cubicBez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31"/>
            <p:cNvSpPr>
              <a:spLocks/>
            </p:cNvSpPr>
            <p:nvPr/>
          </p:nvSpPr>
          <p:spPr bwMode="auto">
            <a:xfrm>
              <a:off x="5414907" y="2171599"/>
              <a:ext cx="36982" cy="61637"/>
            </a:xfrm>
            <a:custGeom>
              <a:avLst/>
              <a:gdLst>
                <a:gd name="T0" fmla="*/ 9 w 12"/>
                <a:gd name="T1" fmla="*/ 0 h 20"/>
                <a:gd name="T2" fmla="*/ 0 w 12"/>
                <a:gd name="T3" fmla="*/ 20 h 20"/>
                <a:gd name="T4" fmla="*/ 12 w 12"/>
                <a:gd name="T5" fmla="*/ 20 h 20"/>
                <a:gd name="T6" fmla="*/ 12 w 12"/>
                <a:gd name="T7" fmla="*/ 0 h 20"/>
                <a:gd name="T8" fmla="*/ 9 w 12"/>
                <a:gd name="T9" fmla="*/ 0 h 20"/>
                <a:gd name="T10" fmla="*/ 9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9" y="0"/>
                  </a:moveTo>
                  <a:lnTo>
                    <a:pt x="0" y="20"/>
                  </a:lnTo>
                  <a:lnTo>
                    <a:pt x="12" y="20"/>
                  </a:lnTo>
                  <a:lnTo>
                    <a:pt x="12" y="0"/>
                  </a:lnTo>
                  <a:lnTo>
                    <a:pt x="9"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32"/>
            <p:cNvSpPr>
              <a:spLocks/>
            </p:cNvSpPr>
            <p:nvPr/>
          </p:nvSpPr>
          <p:spPr bwMode="auto">
            <a:xfrm>
              <a:off x="5439562" y="2319529"/>
              <a:ext cx="3082" cy="3082"/>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1"/>
                    <a:pt x="1" y="0"/>
                    <a:pt x="1" y="0"/>
                  </a:cubicBez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3"/>
            <p:cNvSpPr>
              <a:spLocks/>
            </p:cNvSpPr>
            <p:nvPr/>
          </p:nvSpPr>
          <p:spPr bwMode="auto">
            <a:xfrm>
              <a:off x="5414907" y="2319529"/>
              <a:ext cx="6164" cy="6164"/>
            </a:xfrm>
            <a:custGeom>
              <a:avLst/>
              <a:gdLst>
                <a:gd name="T0" fmla="*/ 1 w 2"/>
                <a:gd name="T1" fmla="*/ 0 h 2"/>
                <a:gd name="T2" fmla="*/ 0 w 2"/>
                <a:gd name="T3" fmla="*/ 0 h 2"/>
                <a:gd name="T4" fmla="*/ 0 w 2"/>
                <a:gd name="T5" fmla="*/ 1 h 2"/>
                <a:gd name="T6" fmla="*/ 0 w 2"/>
                <a:gd name="T7" fmla="*/ 2 h 2"/>
                <a:gd name="T8" fmla="*/ 1 w 2"/>
                <a:gd name="T9" fmla="*/ 2 h 2"/>
                <a:gd name="T10" fmla="*/ 2 w 2"/>
                <a:gd name="T11" fmla="*/ 2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cubicBezTo>
                    <a:pt x="1" y="0"/>
                    <a:pt x="0" y="0"/>
                    <a:pt x="0" y="0"/>
                  </a:cubicBezTo>
                  <a:cubicBezTo>
                    <a:pt x="0" y="0"/>
                    <a:pt x="0" y="1"/>
                    <a:pt x="0" y="1"/>
                  </a:cubicBezTo>
                  <a:cubicBezTo>
                    <a:pt x="0" y="2"/>
                    <a:pt x="0" y="2"/>
                    <a:pt x="0" y="2"/>
                  </a:cubicBezTo>
                  <a:cubicBezTo>
                    <a:pt x="0" y="2"/>
                    <a:pt x="1" y="2"/>
                    <a:pt x="1" y="2"/>
                  </a:cubicBezTo>
                  <a:cubicBezTo>
                    <a:pt x="1" y="2"/>
                    <a:pt x="2" y="2"/>
                    <a:pt x="2" y="2"/>
                  </a:cubicBezTo>
                  <a:cubicBezTo>
                    <a:pt x="2" y="2"/>
                    <a:pt x="2" y="2"/>
                    <a:pt x="2" y="1"/>
                  </a:cubicBezTo>
                  <a:cubicBezTo>
                    <a:pt x="2" y="1"/>
                    <a:pt x="2" y="0"/>
                    <a:pt x="2"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4"/>
            <p:cNvSpPr>
              <a:spLocks/>
            </p:cNvSpPr>
            <p:nvPr/>
          </p:nvSpPr>
          <p:spPr bwMode="auto">
            <a:xfrm>
              <a:off x="5414907" y="2239400"/>
              <a:ext cx="36982" cy="15409"/>
            </a:xfrm>
            <a:custGeom>
              <a:avLst/>
              <a:gdLst>
                <a:gd name="T0" fmla="*/ 0 w 12"/>
                <a:gd name="T1" fmla="*/ 5 h 5"/>
                <a:gd name="T2" fmla="*/ 5 w 12"/>
                <a:gd name="T3" fmla="*/ 5 h 5"/>
                <a:gd name="T4" fmla="*/ 12 w 12"/>
                <a:gd name="T5" fmla="*/ 5 h 5"/>
                <a:gd name="T6" fmla="*/ 12 w 12"/>
                <a:gd name="T7" fmla="*/ 0 h 5"/>
                <a:gd name="T8" fmla="*/ 0 w 12"/>
                <a:gd name="T9" fmla="*/ 0 h 5"/>
                <a:gd name="T10" fmla="*/ 0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0" y="5"/>
                  </a:moveTo>
                  <a:lnTo>
                    <a:pt x="5" y="5"/>
                  </a:lnTo>
                  <a:lnTo>
                    <a:pt x="12" y="5"/>
                  </a:lnTo>
                  <a:lnTo>
                    <a:pt x="12" y="0"/>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5"/>
            <p:cNvSpPr>
              <a:spLocks/>
            </p:cNvSpPr>
            <p:nvPr/>
          </p:nvSpPr>
          <p:spPr bwMode="auto">
            <a:xfrm>
              <a:off x="5396416" y="2042161"/>
              <a:ext cx="15409" cy="6164"/>
            </a:xfrm>
            <a:custGeom>
              <a:avLst/>
              <a:gdLst>
                <a:gd name="T0" fmla="*/ 2 w 4"/>
                <a:gd name="T1" fmla="*/ 0 h 2"/>
                <a:gd name="T2" fmla="*/ 0 w 4"/>
                <a:gd name="T3" fmla="*/ 0 h 2"/>
                <a:gd name="T4" fmla="*/ 0 w 4"/>
                <a:gd name="T5" fmla="*/ 2 h 2"/>
                <a:gd name="T6" fmla="*/ 2 w 4"/>
                <a:gd name="T7" fmla="*/ 2 h 2"/>
                <a:gd name="T8" fmla="*/ 3 w 4"/>
                <a:gd name="T9" fmla="*/ 2 h 2"/>
                <a:gd name="T10" fmla="*/ 3 w 4"/>
                <a:gd name="T11" fmla="*/ 2 h 2"/>
                <a:gd name="T12" fmla="*/ 4 w 4"/>
                <a:gd name="T13" fmla="*/ 1 h 2"/>
                <a:gd name="T14" fmla="*/ 3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cubicBezTo>
                    <a:pt x="0" y="0"/>
                    <a:pt x="0" y="0"/>
                    <a:pt x="0" y="0"/>
                  </a:cubicBezTo>
                  <a:cubicBezTo>
                    <a:pt x="0" y="2"/>
                    <a:pt x="0" y="2"/>
                    <a:pt x="0" y="2"/>
                  </a:cubicBezTo>
                  <a:cubicBezTo>
                    <a:pt x="2" y="2"/>
                    <a:pt x="2" y="2"/>
                    <a:pt x="2" y="2"/>
                  </a:cubicBezTo>
                  <a:cubicBezTo>
                    <a:pt x="2" y="2"/>
                    <a:pt x="2" y="2"/>
                    <a:pt x="3" y="2"/>
                  </a:cubicBezTo>
                  <a:cubicBezTo>
                    <a:pt x="3" y="2"/>
                    <a:pt x="3" y="2"/>
                    <a:pt x="3" y="2"/>
                  </a:cubicBezTo>
                  <a:cubicBezTo>
                    <a:pt x="4" y="2"/>
                    <a:pt x="4" y="1"/>
                    <a:pt x="4" y="1"/>
                  </a:cubicBezTo>
                  <a:cubicBezTo>
                    <a:pt x="4" y="1"/>
                    <a:pt x="4" y="0"/>
                    <a:pt x="3" y="0"/>
                  </a:cubicBezTo>
                  <a:cubicBezTo>
                    <a:pt x="3"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6"/>
            <p:cNvSpPr>
              <a:spLocks/>
            </p:cNvSpPr>
            <p:nvPr/>
          </p:nvSpPr>
          <p:spPr bwMode="auto">
            <a:xfrm>
              <a:off x="5325533" y="2171599"/>
              <a:ext cx="67801" cy="61637"/>
            </a:xfrm>
            <a:custGeom>
              <a:avLst/>
              <a:gdLst>
                <a:gd name="T0" fmla="*/ 16 w 22"/>
                <a:gd name="T1" fmla="*/ 0 h 20"/>
                <a:gd name="T2" fmla="*/ 0 w 22"/>
                <a:gd name="T3" fmla="*/ 20 h 20"/>
                <a:gd name="T4" fmla="*/ 7 w 22"/>
                <a:gd name="T5" fmla="*/ 20 h 20"/>
                <a:gd name="T6" fmla="*/ 22 w 22"/>
                <a:gd name="T7" fmla="*/ 0 h 20"/>
                <a:gd name="T8" fmla="*/ 16 w 22"/>
                <a:gd name="T9" fmla="*/ 0 h 20"/>
              </a:gdLst>
              <a:ahLst/>
              <a:cxnLst>
                <a:cxn ang="0">
                  <a:pos x="T0" y="T1"/>
                </a:cxn>
                <a:cxn ang="0">
                  <a:pos x="T2" y="T3"/>
                </a:cxn>
                <a:cxn ang="0">
                  <a:pos x="T4" y="T5"/>
                </a:cxn>
                <a:cxn ang="0">
                  <a:pos x="T6" y="T7"/>
                </a:cxn>
                <a:cxn ang="0">
                  <a:pos x="T8" y="T9"/>
                </a:cxn>
              </a:cxnLst>
              <a:rect l="0" t="0" r="r" b="b"/>
              <a:pathLst>
                <a:path w="22" h="20">
                  <a:moveTo>
                    <a:pt x="16" y="0"/>
                  </a:moveTo>
                  <a:lnTo>
                    <a:pt x="0" y="20"/>
                  </a:lnTo>
                  <a:lnTo>
                    <a:pt x="7" y="20"/>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7"/>
            <p:cNvSpPr>
              <a:spLocks/>
            </p:cNvSpPr>
            <p:nvPr/>
          </p:nvSpPr>
          <p:spPr bwMode="auto">
            <a:xfrm>
              <a:off x="5371761" y="2171599"/>
              <a:ext cx="52392" cy="61637"/>
            </a:xfrm>
            <a:custGeom>
              <a:avLst/>
              <a:gdLst>
                <a:gd name="T0" fmla="*/ 13 w 17"/>
                <a:gd name="T1" fmla="*/ 0 h 20"/>
                <a:gd name="T2" fmla="*/ 0 w 17"/>
                <a:gd name="T3" fmla="*/ 20 h 20"/>
                <a:gd name="T4" fmla="*/ 7 w 17"/>
                <a:gd name="T5" fmla="*/ 20 h 20"/>
                <a:gd name="T6" fmla="*/ 17 w 17"/>
                <a:gd name="T7" fmla="*/ 0 h 20"/>
                <a:gd name="T8" fmla="*/ 13 w 17"/>
                <a:gd name="T9" fmla="*/ 0 h 20"/>
              </a:gdLst>
              <a:ahLst/>
              <a:cxnLst>
                <a:cxn ang="0">
                  <a:pos x="T0" y="T1"/>
                </a:cxn>
                <a:cxn ang="0">
                  <a:pos x="T2" y="T3"/>
                </a:cxn>
                <a:cxn ang="0">
                  <a:pos x="T4" y="T5"/>
                </a:cxn>
                <a:cxn ang="0">
                  <a:pos x="T6" y="T7"/>
                </a:cxn>
                <a:cxn ang="0">
                  <a:pos x="T8" y="T9"/>
                </a:cxn>
              </a:cxnLst>
              <a:rect l="0" t="0" r="r" b="b"/>
              <a:pathLst>
                <a:path w="17" h="20">
                  <a:moveTo>
                    <a:pt x="13" y="0"/>
                  </a:moveTo>
                  <a:lnTo>
                    <a:pt x="0" y="20"/>
                  </a:lnTo>
                  <a:lnTo>
                    <a:pt x="7" y="20"/>
                  </a:lnTo>
                  <a:lnTo>
                    <a:pt x="17"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238"/>
            <p:cNvSpPr>
              <a:spLocks noChangeArrowheads="1"/>
            </p:cNvSpPr>
            <p:nvPr/>
          </p:nvSpPr>
          <p:spPr bwMode="auto">
            <a:xfrm>
              <a:off x="5371761" y="2239400"/>
              <a:ext cx="21573"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239"/>
            <p:cNvSpPr>
              <a:spLocks noChangeArrowheads="1"/>
            </p:cNvSpPr>
            <p:nvPr/>
          </p:nvSpPr>
          <p:spPr bwMode="auto">
            <a:xfrm>
              <a:off x="5319370" y="2239400"/>
              <a:ext cx="27737"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0"/>
            <p:cNvSpPr>
              <a:spLocks/>
            </p:cNvSpPr>
            <p:nvPr/>
          </p:nvSpPr>
          <p:spPr bwMode="auto">
            <a:xfrm>
              <a:off x="5159113" y="2288710"/>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1"/>
            <p:cNvSpPr>
              <a:spLocks/>
            </p:cNvSpPr>
            <p:nvPr/>
          </p:nvSpPr>
          <p:spPr bwMode="auto">
            <a:xfrm>
              <a:off x="5159113" y="2310283"/>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42"/>
            <p:cNvSpPr>
              <a:spLocks/>
            </p:cNvSpPr>
            <p:nvPr/>
          </p:nvSpPr>
          <p:spPr bwMode="auto">
            <a:xfrm>
              <a:off x="5159113" y="2334938"/>
              <a:ext cx="172584" cy="9246"/>
            </a:xfrm>
            <a:custGeom>
              <a:avLst/>
              <a:gdLst>
                <a:gd name="T0" fmla="*/ 0 w 56"/>
                <a:gd name="T1" fmla="*/ 3 h 3"/>
                <a:gd name="T2" fmla="*/ 54 w 56"/>
                <a:gd name="T3" fmla="*/ 3 h 3"/>
                <a:gd name="T4" fmla="*/ 56 w 56"/>
                <a:gd name="T5" fmla="*/ 0 h 3"/>
                <a:gd name="T6" fmla="*/ 4 w 56"/>
                <a:gd name="T7" fmla="*/ 0 h 3"/>
                <a:gd name="T8" fmla="*/ 0 w 56"/>
                <a:gd name="T9" fmla="*/ 3 h 3"/>
              </a:gdLst>
              <a:ahLst/>
              <a:cxnLst>
                <a:cxn ang="0">
                  <a:pos x="T0" y="T1"/>
                </a:cxn>
                <a:cxn ang="0">
                  <a:pos x="T2" y="T3"/>
                </a:cxn>
                <a:cxn ang="0">
                  <a:pos x="T4" y="T5"/>
                </a:cxn>
                <a:cxn ang="0">
                  <a:pos x="T6" y="T7"/>
                </a:cxn>
                <a:cxn ang="0">
                  <a:pos x="T8" y="T9"/>
                </a:cxn>
              </a:cxnLst>
              <a:rect l="0" t="0" r="r" b="b"/>
              <a:pathLst>
                <a:path w="56" h="3">
                  <a:moveTo>
                    <a:pt x="0" y="3"/>
                  </a:moveTo>
                  <a:lnTo>
                    <a:pt x="54" y="3"/>
                  </a:lnTo>
                  <a:lnTo>
                    <a:pt x="56" y="0"/>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3"/>
            <p:cNvSpPr>
              <a:spLocks/>
            </p:cNvSpPr>
            <p:nvPr/>
          </p:nvSpPr>
          <p:spPr bwMode="auto">
            <a:xfrm>
              <a:off x="5159113" y="2353429"/>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4"/>
            <p:cNvSpPr>
              <a:spLocks/>
            </p:cNvSpPr>
            <p:nvPr/>
          </p:nvSpPr>
          <p:spPr bwMode="auto">
            <a:xfrm>
              <a:off x="5310124" y="2042161"/>
              <a:ext cx="9246" cy="6164"/>
            </a:xfrm>
            <a:custGeom>
              <a:avLst/>
              <a:gdLst>
                <a:gd name="T0" fmla="*/ 1 w 3"/>
                <a:gd name="T1" fmla="*/ 0 h 2"/>
                <a:gd name="T2" fmla="*/ 0 w 3"/>
                <a:gd name="T3" fmla="*/ 0 h 2"/>
                <a:gd name="T4" fmla="*/ 0 w 3"/>
                <a:gd name="T5" fmla="*/ 2 h 2"/>
                <a:gd name="T6" fmla="*/ 1 w 3"/>
                <a:gd name="T7" fmla="*/ 2 h 2"/>
                <a:gd name="T8" fmla="*/ 2 w 3"/>
                <a:gd name="T9" fmla="*/ 2 h 2"/>
                <a:gd name="T10" fmla="*/ 3 w 3"/>
                <a:gd name="T11" fmla="*/ 1 h 2"/>
                <a:gd name="T12" fmla="*/ 2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cubicBezTo>
                    <a:pt x="0" y="0"/>
                    <a:pt x="0" y="0"/>
                    <a:pt x="0" y="0"/>
                  </a:cubicBezTo>
                  <a:cubicBezTo>
                    <a:pt x="0" y="2"/>
                    <a:pt x="0" y="2"/>
                    <a:pt x="0" y="2"/>
                  </a:cubicBezTo>
                  <a:cubicBezTo>
                    <a:pt x="1" y="2"/>
                    <a:pt x="1" y="2"/>
                    <a:pt x="1" y="2"/>
                  </a:cubicBezTo>
                  <a:cubicBezTo>
                    <a:pt x="1" y="2"/>
                    <a:pt x="2" y="2"/>
                    <a:pt x="2" y="2"/>
                  </a:cubicBezTo>
                  <a:cubicBezTo>
                    <a:pt x="2" y="2"/>
                    <a:pt x="3" y="2"/>
                    <a:pt x="3" y="1"/>
                  </a:cubicBezTo>
                  <a:cubicBezTo>
                    <a:pt x="3" y="1"/>
                    <a:pt x="2" y="1"/>
                    <a:pt x="2"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5"/>
            <p:cNvSpPr>
              <a:spLocks noEditPoints="1"/>
            </p:cNvSpPr>
            <p:nvPr/>
          </p:nvSpPr>
          <p:spPr bwMode="auto">
            <a:xfrm>
              <a:off x="5131376" y="2008260"/>
              <a:ext cx="637946" cy="92456"/>
            </a:xfrm>
            <a:custGeom>
              <a:avLst/>
              <a:gdLst>
                <a:gd name="T0" fmla="*/ 5 w 183"/>
                <a:gd name="T1" fmla="*/ 27 h 27"/>
                <a:gd name="T2" fmla="*/ 179 w 183"/>
                <a:gd name="T3" fmla="*/ 0 h 27"/>
                <a:gd name="T4" fmla="*/ 10 w 183"/>
                <a:gd name="T5" fmla="*/ 17 h 27"/>
                <a:gd name="T6" fmla="*/ 12 w 183"/>
                <a:gd name="T7" fmla="*/ 10 h 27"/>
                <a:gd name="T8" fmla="*/ 14 w 183"/>
                <a:gd name="T9" fmla="*/ 17 h 27"/>
                <a:gd name="T10" fmla="*/ 20 w 183"/>
                <a:gd name="T11" fmla="*/ 18 h 27"/>
                <a:gd name="T12" fmla="*/ 25 w 183"/>
                <a:gd name="T13" fmla="*/ 17 h 27"/>
                <a:gd name="T14" fmla="*/ 24 w 183"/>
                <a:gd name="T15" fmla="*/ 14 h 27"/>
                <a:gd name="T16" fmla="*/ 21 w 183"/>
                <a:gd name="T17" fmla="*/ 8 h 27"/>
                <a:gd name="T18" fmla="*/ 26 w 183"/>
                <a:gd name="T19" fmla="*/ 11 h 27"/>
                <a:gd name="T20" fmla="*/ 23 w 183"/>
                <a:gd name="T21" fmla="*/ 11 h 27"/>
                <a:gd name="T22" fmla="*/ 30 w 183"/>
                <a:gd name="T23" fmla="*/ 14 h 27"/>
                <a:gd name="T24" fmla="*/ 44 w 183"/>
                <a:gd name="T25" fmla="*/ 16 h 27"/>
                <a:gd name="T26" fmla="*/ 36 w 183"/>
                <a:gd name="T27" fmla="*/ 19 h 27"/>
                <a:gd name="T28" fmla="*/ 32 w 183"/>
                <a:gd name="T29" fmla="*/ 14 h 27"/>
                <a:gd name="T30" fmla="*/ 37 w 183"/>
                <a:gd name="T31" fmla="*/ 16 h 27"/>
                <a:gd name="T32" fmla="*/ 40 w 183"/>
                <a:gd name="T33" fmla="*/ 8 h 27"/>
                <a:gd name="T34" fmla="*/ 53 w 183"/>
                <a:gd name="T35" fmla="*/ 15 h 27"/>
                <a:gd name="T36" fmla="*/ 47 w 183"/>
                <a:gd name="T37" fmla="*/ 8 h 27"/>
                <a:gd name="T38" fmla="*/ 56 w 183"/>
                <a:gd name="T39" fmla="*/ 14 h 27"/>
                <a:gd name="T40" fmla="*/ 70 w 183"/>
                <a:gd name="T41" fmla="*/ 8 h 27"/>
                <a:gd name="T42" fmla="*/ 69 w 183"/>
                <a:gd name="T43" fmla="*/ 12 h 27"/>
                <a:gd name="T44" fmla="*/ 70 w 183"/>
                <a:gd name="T45" fmla="*/ 16 h 27"/>
                <a:gd name="T46" fmla="*/ 77 w 183"/>
                <a:gd name="T47" fmla="*/ 15 h 27"/>
                <a:gd name="T48" fmla="*/ 72 w 183"/>
                <a:gd name="T49" fmla="*/ 19 h 27"/>
                <a:gd name="T50" fmla="*/ 83 w 183"/>
                <a:gd name="T51" fmla="*/ 9 h 27"/>
                <a:gd name="T52" fmla="*/ 81 w 183"/>
                <a:gd name="T53" fmla="*/ 14 h 27"/>
                <a:gd name="T54" fmla="*/ 85 w 183"/>
                <a:gd name="T55" fmla="*/ 19 h 27"/>
                <a:gd name="T56" fmla="*/ 97 w 183"/>
                <a:gd name="T57" fmla="*/ 10 h 27"/>
                <a:gd name="T58" fmla="*/ 89 w 183"/>
                <a:gd name="T59" fmla="*/ 19 h 27"/>
                <a:gd name="T60" fmla="*/ 93 w 183"/>
                <a:gd name="T61" fmla="*/ 14 h 27"/>
                <a:gd name="T62" fmla="*/ 111 w 183"/>
                <a:gd name="T63" fmla="*/ 19 h 27"/>
                <a:gd name="T64" fmla="*/ 101 w 183"/>
                <a:gd name="T65" fmla="*/ 19 h 27"/>
                <a:gd name="T66" fmla="*/ 111 w 183"/>
                <a:gd name="T67" fmla="*/ 19 h 27"/>
                <a:gd name="T68" fmla="*/ 120 w 183"/>
                <a:gd name="T69" fmla="*/ 14 h 27"/>
                <a:gd name="T70" fmla="*/ 116 w 183"/>
                <a:gd name="T71" fmla="*/ 8 h 27"/>
                <a:gd name="T72" fmla="*/ 128 w 183"/>
                <a:gd name="T73" fmla="*/ 11 h 27"/>
                <a:gd name="T74" fmla="*/ 126 w 183"/>
                <a:gd name="T75" fmla="*/ 14 h 27"/>
                <a:gd name="T76" fmla="*/ 124 w 183"/>
                <a:gd name="T77" fmla="*/ 19 h 27"/>
                <a:gd name="T78" fmla="*/ 134 w 183"/>
                <a:gd name="T79" fmla="*/ 19 h 27"/>
                <a:gd name="T80" fmla="*/ 134 w 183"/>
                <a:gd name="T81" fmla="*/ 12 h 27"/>
                <a:gd name="T82" fmla="*/ 143 w 183"/>
                <a:gd name="T83" fmla="*/ 19 h 27"/>
                <a:gd name="T84" fmla="*/ 144 w 183"/>
                <a:gd name="T85" fmla="*/ 8 h 27"/>
                <a:gd name="T86" fmla="*/ 148 w 183"/>
                <a:gd name="T87" fmla="*/ 12 h 27"/>
                <a:gd name="T88" fmla="*/ 148 w 183"/>
                <a:gd name="T89" fmla="*/ 16 h 27"/>
                <a:gd name="T90" fmla="*/ 164 w 183"/>
                <a:gd name="T91" fmla="*/ 11 h 27"/>
                <a:gd name="T92" fmla="*/ 156 w 183"/>
                <a:gd name="T93" fmla="*/ 11 h 27"/>
                <a:gd name="T94" fmla="*/ 176 w 183"/>
                <a:gd name="T95" fmla="*/ 17 h 27"/>
                <a:gd name="T96" fmla="*/ 170 w 183"/>
                <a:gd name="T97" fmla="*/ 12 h 27"/>
                <a:gd name="T98" fmla="*/ 177 w 183"/>
                <a:gd name="T9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27">
                  <a:moveTo>
                    <a:pt x="5" y="0"/>
                  </a:moveTo>
                  <a:cubicBezTo>
                    <a:pt x="2" y="0"/>
                    <a:pt x="0" y="1"/>
                    <a:pt x="0" y="2"/>
                  </a:cubicBezTo>
                  <a:cubicBezTo>
                    <a:pt x="0" y="25"/>
                    <a:pt x="0" y="25"/>
                    <a:pt x="0" y="25"/>
                  </a:cubicBezTo>
                  <a:cubicBezTo>
                    <a:pt x="0" y="26"/>
                    <a:pt x="2" y="27"/>
                    <a:pt x="5" y="27"/>
                  </a:cubicBezTo>
                  <a:cubicBezTo>
                    <a:pt x="179" y="27"/>
                    <a:pt x="179" y="27"/>
                    <a:pt x="179" y="27"/>
                  </a:cubicBezTo>
                  <a:cubicBezTo>
                    <a:pt x="181" y="27"/>
                    <a:pt x="183" y="26"/>
                    <a:pt x="183" y="25"/>
                  </a:cubicBezTo>
                  <a:cubicBezTo>
                    <a:pt x="183" y="2"/>
                    <a:pt x="183" y="2"/>
                    <a:pt x="183" y="2"/>
                  </a:cubicBezTo>
                  <a:cubicBezTo>
                    <a:pt x="183" y="1"/>
                    <a:pt x="181" y="0"/>
                    <a:pt x="179" y="0"/>
                  </a:cubicBezTo>
                  <a:lnTo>
                    <a:pt x="5" y="0"/>
                  </a:lnTo>
                  <a:close/>
                  <a:moveTo>
                    <a:pt x="14" y="17"/>
                  </a:moveTo>
                  <a:cubicBezTo>
                    <a:pt x="12" y="15"/>
                    <a:pt x="12" y="15"/>
                    <a:pt x="12" y="15"/>
                  </a:cubicBezTo>
                  <a:cubicBezTo>
                    <a:pt x="10" y="17"/>
                    <a:pt x="10" y="17"/>
                    <a:pt x="10" y="17"/>
                  </a:cubicBezTo>
                  <a:cubicBezTo>
                    <a:pt x="10" y="14"/>
                    <a:pt x="10" y="14"/>
                    <a:pt x="10" y="14"/>
                  </a:cubicBezTo>
                  <a:cubicBezTo>
                    <a:pt x="8" y="12"/>
                    <a:pt x="8" y="12"/>
                    <a:pt x="8" y="12"/>
                  </a:cubicBezTo>
                  <a:cubicBezTo>
                    <a:pt x="11" y="12"/>
                    <a:pt x="11" y="12"/>
                    <a:pt x="11" y="12"/>
                  </a:cubicBezTo>
                  <a:cubicBezTo>
                    <a:pt x="12" y="10"/>
                    <a:pt x="12" y="10"/>
                    <a:pt x="12" y="10"/>
                  </a:cubicBezTo>
                  <a:cubicBezTo>
                    <a:pt x="13" y="12"/>
                    <a:pt x="13" y="12"/>
                    <a:pt x="13" y="12"/>
                  </a:cubicBezTo>
                  <a:cubicBezTo>
                    <a:pt x="15" y="12"/>
                    <a:pt x="15" y="12"/>
                    <a:pt x="15" y="12"/>
                  </a:cubicBezTo>
                  <a:cubicBezTo>
                    <a:pt x="14" y="14"/>
                    <a:pt x="14" y="14"/>
                    <a:pt x="14" y="14"/>
                  </a:cubicBezTo>
                  <a:lnTo>
                    <a:pt x="14" y="17"/>
                  </a:lnTo>
                  <a:close/>
                  <a:moveTo>
                    <a:pt x="29" y="17"/>
                  </a:moveTo>
                  <a:cubicBezTo>
                    <a:pt x="29" y="18"/>
                    <a:pt x="28" y="18"/>
                    <a:pt x="28" y="18"/>
                  </a:cubicBezTo>
                  <a:cubicBezTo>
                    <a:pt x="27" y="19"/>
                    <a:pt x="26" y="19"/>
                    <a:pt x="25" y="19"/>
                  </a:cubicBezTo>
                  <a:cubicBezTo>
                    <a:pt x="22" y="19"/>
                    <a:pt x="21" y="18"/>
                    <a:pt x="20" y="18"/>
                  </a:cubicBezTo>
                  <a:cubicBezTo>
                    <a:pt x="19" y="17"/>
                    <a:pt x="19" y="16"/>
                    <a:pt x="19" y="15"/>
                  </a:cubicBezTo>
                  <a:cubicBezTo>
                    <a:pt x="22" y="15"/>
                    <a:pt x="22" y="15"/>
                    <a:pt x="22" y="15"/>
                  </a:cubicBezTo>
                  <a:cubicBezTo>
                    <a:pt x="22" y="15"/>
                    <a:pt x="23" y="16"/>
                    <a:pt x="23" y="16"/>
                  </a:cubicBezTo>
                  <a:cubicBezTo>
                    <a:pt x="23" y="16"/>
                    <a:pt x="24" y="17"/>
                    <a:pt x="25" y="17"/>
                  </a:cubicBezTo>
                  <a:cubicBezTo>
                    <a:pt x="25" y="17"/>
                    <a:pt x="26" y="17"/>
                    <a:pt x="26" y="16"/>
                  </a:cubicBezTo>
                  <a:cubicBezTo>
                    <a:pt x="26" y="16"/>
                    <a:pt x="26" y="16"/>
                    <a:pt x="26" y="16"/>
                  </a:cubicBezTo>
                  <a:cubicBezTo>
                    <a:pt x="26" y="15"/>
                    <a:pt x="26" y="15"/>
                    <a:pt x="26" y="15"/>
                  </a:cubicBezTo>
                  <a:cubicBezTo>
                    <a:pt x="26" y="15"/>
                    <a:pt x="25" y="14"/>
                    <a:pt x="24" y="14"/>
                  </a:cubicBezTo>
                  <a:cubicBezTo>
                    <a:pt x="22" y="14"/>
                    <a:pt x="21" y="13"/>
                    <a:pt x="20" y="13"/>
                  </a:cubicBezTo>
                  <a:cubicBezTo>
                    <a:pt x="20" y="12"/>
                    <a:pt x="19" y="12"/>
                    <a:pt x="19" y="11"/>
                  </a:cubicBezTo>
                  <a:cubicBezTo>
                    <a:pt x="19" y="10"/>
                    <a:pt x="19" y="10"/>
                    <a:pt x="20" y="9"/>
                  </a:cubicBezTo>
                  <a:cubicBezTo>
                    <a:pt x="20" y="9"/>
                    <a:pt x="21" y="8"/>
                    <a:pt x="21" y="8"/>
                  </a:cubicBezTo>
                  <a:cubicBezTo>
                    <a:pt x="22" y="8"/>
                    <a:pt x="23" y="8"/>
                    <a:pt x="25" y="8"/>
                  </a:cubicBezTo>
                  <a:cubicBezTo>
                    <a:pt x="26" y="8"/>
                    <a:pt x="27" y="8"/>
                    <a:pt x="28" y="8"/>
                  </a:cubicBezTo>
                  <a:cubicBezTo>
                    <a:pt x="29" y="9"/>
                    <a:pt x="30" y="10"/>
                    <a:pt x="30" y="11"/>
                  </a:cubicBezTo>
                  <a:cubicBezTo>
                    <a:pt x="26" y="11"/>
                    <a:pt x="26" y="11"/>
                    <a:pt x="26" y="11"/>
                  </a:cubicBezTo>
                  <a:cubicBezTo>
                    <a:pt x="26" y="11"/>
                    <a:pt x="26" y="10"/>
                    <a:pt x="25" y="10"/>
                  </a:cubicBezTo>
                  <a:cubicBezTo>
                    <a:pt x="25" y="10"/>
                    <a:pt x="25" y="10"/>
                    <a:pt x="24" y="10"/>
                  </a:cubicBezTo>
                  <a:cubicBezTo>
                    <a:pt x="24" y="10"/>
                    <a:pt x="23" y="10"/>
                    <a:pt x="23" y="10"/>
                  </a:cubicBezTo>
                  <a:cubicBezTo>
                    <a:pt x="23" y="10"/>
                    <a:pt x="23" y="10"/>
                    <a:pt x="23" y="11"/>
                  </a:cubicBezTo>
                  <a:cubicBezTo>
                    <a:pt x="23" y="11"/>
                    <a:pt x="23" y="11"/>
                    <a:pt x="23" y="11"/>
                  </a:cubicBezTo>
                  <a:cubicBezTo>
                    <a:pt x="23" y="11"/>
                    <a:pt x="24" y="11"/>
                    <a:pt x="24" y="11"/>
                  </a:cubicBezTo>
                  <a:cubicBezTo>
                    <a:pt x="26" y="12"/>
                    <a:pt x="27" y="12"/>
                    <a:pt x="28" y="12"/>
                  </a:cubicBezTo>
                  <a:cubicBezTo>
                    <a:pt x="29" y="13"/>
                    <a:pt x="29" y="13"/>
                    <a:pt x="30" y="14"/>
                  </a:cubicBezTo>
                  <a:cubicBezTo>
                    <a:pt x="30" y="14"/>
                    <a:pt x="30" y="15"/>
                    <a:pt x="30" y="15"/>
                  </a:cubicBezTo>
                  <a:cubicBezTo>
                    <a:pt x="30" y="16"/>
                    <a:pt x="30" y="16"/>
                    <a:pt x="29" y="17"/>
                  </a:cubicBezTo>
                  <a:close/>
                  <a:moveTo>
                    <a:pt x="44" y="14"/>
                  </a:moveTo>
                  <a:cubicBezTo>
                    <a:pt x="44" y="15"/>
                    <a:pt x="44" y="16"/>
                    <a:pt x="44" y="16"/>
                  </a:cubicBezTo>
                  <a:cubicBezTo>
                    <a:pt x="44" y="17"/>
                    <a:pt x="43" y="17"/>
                    <a:pt x="43" y="18"/>
                  </a:cubicBezTo>
                  <a:cubicBezTo>
                    <a:pt x="42" y="18"/>
                    <a:pt x="42" y="18"/>
                    <a:pt x="41" y="18"/>
                  </a:cubicBezTo>
                  <a:cubicBezTo>
                    <a:pt x="40" y="19"/>
                    <a:pt x="39" y="19"/>
                    <a:pt x="38" y="19"/>
                  </a:cubicBezTo>
                  <a:cubicBezTo>
                    <a:pt x="38" y="19"/>
                    <a:pt x="37" y="19"/>
                    <a:pt x="36" y="19"/>
                  </a:cubicBezTo>
                  <a:cubicBezTo>
                    <a:pt x="36" y="19"/>
                    <a:pt x="35" y="18"/>
                    <a:pt x="35" y="18"/>
                  </a:cubicBezTo>
                  <a:cubicBezTo>
                    <a:pt x="34" y="18"/>
                    <a:pt x="34" y="18"/>
                    <a:pt x="33" y="17"/>
                  </a:cubicBezTo>
                  <a:cubicBezTo>
                    <a:pt x="33" y="17"/>
                    <a:pt x="33" y="17"/>
                    <a:pt x="32" y="16"/>
                  </a:cubicBezTo>
                  <a:cubicBezTo>
                    <a:pt x="32" y="15"/>
                    <a:pt x="32" y="15"/>
                    <a:pt x="32" y="14"/>
                  </a:cubicBezTo>
                  <a:cubicBezTo>
                    <a:pt x="32" y="8"/>
                    <a:pt x="32" y="8"/>
                    <a:pt x="32" y="8"/>
                  </a:cubicBezTo>
                  <a:cubicBezTo>
                    <a:pt x="36" y="8"/>
                    <a:pt x="36" y="8"/>
                    <a:pt x="36" y="8"/>
                  </a:cubicBezTo>
                  <a:cubicBezTo>
                    <a:pt x="36" y="14"/>
                    <a:pt x="36" y="14"/>
                    <a:pt x="36" y="14"/>
                  </a:cubicBezTo>
                  <a:cubicBezTo>
                    <a:pt x="36" y="15"/>
                    <a:pt x="36" y="15"/>
                    <a:pt x="37" y="16"/>
                  </a:cubicBezTo>
                  <a:cubicBezTo>
                    <a:pt x="37" y="16"/>
                    <a:pt x="37" y="16"/>
                    <a:pt x="38" y="16"/>
                  </a:cubicBezTo>
                  <a:cubicBezTo>
                    <a:pt x="39" y="16"/>
                    <a:pt x="39" y="16"/>
                    <a:pt x="40" y="16"/>
                  </a:cubicBezTo>
                  <a:cubicBezTo>
                    <a:pt x="40" y="15"/>
                    <a:pt x="40" y="15"/>
                    <a:pt x="40" y="14"/>
                  </a:cubicBezTo>
                  <a:cubicBezTo>
                    <a:pt x="40" y="8"/>
                    <a:pt x="40" y="8"/>
                    <a:pt x="40" y="8"/>
                  </a:cubicBezTo>
                  <a:cubicBezTo>
                    <a:pt x="44" y="8"/>
                    <a:pt x="44" y="8"/>
                    <a:pt x="44" y="8"/>
                  </a:cubicBezTo>
                  <a:lnTo>
                    <a:pt x="44" y="14"/>
                  </a:lnTo>
                  <a:close/>
                  <a:moveTo>
                    <a:pt x="56" y="14"/>
                  </a:moveTo>
                  <a:cubicBezTo>
                    <a:pt x="55" y="14"/>
                    <a:pt x="54" y="15"/>
                    <a:pt x="53" y="15"/>
                  </a:cubicBezTo>
                  <a:cubicBezTo>
                    <a:pt x="51" y="15"/>
                    <a:pt x="51" y="15"/>
                    <a:pt x="51" y="15"/>
                  </a:cubicBezTo>
                  <a:cubicBezTo>
                    <a:pt x="51" y="19"/>
                    <a:pt x="51" y="19"/>
                    <a:pt x="51" y="19"/>
                  </a:cubicBezTo>
                  <a:cubicBezTo>
                    <a:pt x="47" y="19"/>
                    <a:pt x="47" y="19"/>
                    <a:pt x="47" y="19"/>
                  </a:cubicBezTo>
                  <a:cubicBezTo>
                    <a:pt x="47" y="8"/>
                    <a:pt x="47" y="8"/>
                    <a:pt x="47" y="8"/>
                  </a:cubicBezTo>
                  <a:cubicBezTo>
                    <a:pt x="53" y="8"/>
                    <a:pt x="53" y="8"/>
                    <a:pt x="53" y="8"/>
                  </a:cubicBezTo>
                  <a:cubicBezTo>
                    <a:pt x="55" y="8"/>
                    <a:pt x="56" y="8"/>
                    <a:pt x="56" y="9"/>
                  </a:cubicBezTo>
                  <a:cubicBezTo>
                    <a:pt x="57" y="9"/>
                    <a:pt x="57" y="10"/>
                    <a:pt x="57" y="11"/>
                  </a:cubicBezTo>
                  <a:cubicBezTo>
                    <a:pt x="57" y="12"/>
                    <a:pt x="57" y="13"/>
                    <a:pt x="56" y="14"/>
                  </a:cubicBezTo>
                  <a:close/>
                  <a:moveTo>
                    <a:pt x="70" y="19"/>
                  </a:moveTo>
                  <a:cubicBezTo>
                    <a:pt x="59" y="19"/>
                    <a:pt x="59" y="19"/>
                    <a:pt x="59" y="19"/>
                  </a:cubicBezTo>
                  <a:cubicBezTo>
                    <a:pt x="59" y="8"/>
                    <a:pt x="59" y="8"/>
                    <a:pt x="59" y="8"/>
                  </a:cubicBezTo>
                  <a:cubicBezTo>
                    <a:pt x="70" y="8"/>
                    <a:pt x="70" y="8"/>
                    <a:pt x="70" y="8"/>
                  </a:cubicBezTo>
                  <a:cubicBezTo>
                    <a:pt x="70" y="10"/>
                    <a:pt x="70" y="10"/>
                    <a:pt x="70" y="10"/>
                  </a:cubicBezTo>
                  <a:cubicBezTo>
                    <a:pt x="63" y="10"/>
                    <a:pt x="63" y="10"/>
                    <a:pt x="63" y="10"/>
                  </a:cubicBezTo>
                  <a:cubicBezTo>
                    <a:pt x="63" y="12"/>
                    <a:pt x="63" y="12"/>
                    <a:pt x="63" y="12"/>
                  </a:cubicBezTo>
                  <a:cubicBezTo>
                    <a:pt x="69" y="12"/>
                    <a:pt x="69" y="12"/>
                    <a:pt x="69" y="12"/>
                  </a:cubicBezTo>
                  <a:cubicBezTo>
                    <a:pt x="69" y="14"/>
                    <a:pt x="69" y="14"/>
                    <a:pt x="69" y="14"/>
                  </a:cubicBezTo>
                  <a:cubicBezTo>
                    <a:pt x="63" y="14"/>
                    <a:pt x="63" y="14"/>
                    <a:pt x="63" y="14"/>
                  </a:cubicBezTo>
                  <a:cubicBezTo>
                    <a:pt x="63" y="16"/>
                    <a:pt x="63" y="16"/>
                    <a:pt x="63" y="16"/>
                  </a:cubicBezTo>
                  <a:cubicBezTo>
                    <a:pt x="70" y="16"/>
                    <a:pt x="70" y="16"/>
                    <a:pt x="70" y="16"/>
                  </a:cubicBezTo>
                  <a:lnTo>
                    <a:pt x="70" y="19"/>
                  </a:lnTo>
                  <a:close/>
                  <a:moveTo>
                    <a:pt x="80" y="19"/>
                  </a:moveTo>
                  <a:cubicBezTo>
                    <a:pt x="78" y="15"/>
                    <a:pt x="78" y="15"/>
                    <a:pt x="78" y="15"/>
                  </a:cubicBezTo>
                  <a:cubicBezTo>
                    <a:pt x="78" y="15"/>
                    <a:pt x="78" y="15"/>
                    <a:pt x="77" y="15"/>
                  </a:cubicBezTo>
                  <a:cubicBezTo>
                    <a:pt x="77" y="14"/>
                    <a:pt x="77" y="14"/>
                    <a:pt x="76" y="14"/>
                  </a:cubicBezTo>
                  <a:cubicBezTo>
                    <a:pt x="76" y="14"/>
                    <a:pt x="76" y="14"/>
                    <a:pt x="76" y="14"/>
                  </a:cubicBezTo>
                  <a:cubicBezTo>
                    <a:pt x="76" y="19"/>
                    <a:pt x="76" y="19"/>
                    <a:pt x="76" y="19"/>
                  </a:cubicBezTo>
                  <a:cubicBezTo>
                    <a:pt x="72" y="19"/>
                    <a:pt x="72" y="19"/>
                    <a:pt x="72" y="19"/>
                  </a:cubicBezTo>
                  <a:cubicBezTo>
                    <a:pt x="72" y="8"/>
                    <a:pt x="72" y="8"/>
                    <a:pt x="72" y="8"/>
                  </a:cubicBezTo>
                  <a:cubicBezTo>
                    <a:pt x="79" y="8"/>
                    <a:pt x="79" y="8"/>
                    <a:pt x="79" y="8"/>
                  </a:cubicBezTo>
                  <a:cubicBezTo>
                    <a:pt x="80" y="8"/>
                    <a:pt x="81" y="8"/>
                    <a:pt x="81" y="8"/>
                  </a:cubicBezTo>
                  <a:cubicBezTo>
                    <a:pt x="82" y="8"/>
                    <a:pt x="83" y="9"/>
                    <a:pt x="83" y="9"/>
                  </a:cubicBezTo>
                  <a:cubicBezTo>
                    <a:pt x="83" y="10"/>
                    <a:pt x="84" y="10"/>
                    <a:pt x="84" y="11"/>
                  </a:cubicBezTo>
                  <a:cubicBezTo>
                    <a:pt x="84" y="11"/>
                    <a:pt x="83" y="12"/>
                    <a:pt x="83" y="12"/>
                  </a:cubicBezTo>
                  <a:cubicBezTo>
                    <a:pt x="83" y="13"/>
                    <a:pt x="82" y="13"/>
                    <a:pt x="82" y="13"/>
                  </a:cubicBezTo>
                  <a:cubicBezTo>
                    <a:pt x="82" y="14"/>
                    <a:pt x="81" y="14"/>
                    <a:pt x="81" y="14"/>
                  </a:cubicBezTo>
                  <a:cubicBezTo>
                    <a:pt x="81" y="14"/>
                    <a:pt x="81" y="14"/>
                    <a:pt x="82" y="14"/>
                  </a:cubicBezTo>
                  <a:cubicBezTo>
                    <a:pt x="82" y="14"/>
                    <a:pt x="82" y="15"/>
                    <a:pt x="82" y="15"/>
                  </a:cubicBezTo>
                  <a:cubicBezTo>
                    <a:pt x="82" y="15"/>
                    <a:pt x="83" y="15"/>
                    <a:pt x="83" y="16"/>
                  </a:cubicBezTo>
                  <a:cubicBezTo>
                    <a:pt x="85" y="19"/>
                    <a:pt x="85" y="19"/>
                    <a:pt x="85" y="19"/>
                  </a:cubicBezTo>
                  <a:lnTo>
                    <a:pt x="80" y="19"/>
                  </a:lnTo>
                  <a:close/>
                  <a:moveTo>
                    <a:pt x="100" y="19"/>
                  </a:moveTo>
                  <a:cubicBezTo>
                    <a:pt x="97" y="19"/>
                    <a:pt x="97" y="19"/>
                    <a:pt x="97" y="19"/>
                  </a:cubicBezTo>
                  <a:cubicBezTo>
                    <a:pt x="97" y="10"/>
                    <a:pt x="97" y="10"/>
                    <a:pt x="97" y="10"/>
                  </a:cubicBezTo>
                  <a:cubicBezTo>
                    <a:pt x="94" y="19"/>
                    <a:pt x="94" y="19"/>
                    <a:pt x="94" y="19"/>
                  </a:cubicBezTo>
                  <a:cubicBezTo>
                    <a:pt x="91" y="19"/>
                    <a:pt x="91" y="19"/>
                    <a:pt x="91" y="19"/>
                  </a:cubicBezTo>
                  <a:cubicBezTo>
                    <a:pt x="89" y="10"/>
                    <a:pt x="89" y="10"/>
                    <a:pt x="89" y="10"/>
                  </a:cubicBezTo>
                  <a:cubicBezTo>
                    <a:pt x="89" y="19"/>
                    <a:pt x="89" y="19"/>
                    <a:pt x="89" y="19"/>
                  </a:cubicBezTo>
                  <a:cubicBezTo>
                    <a:pt x="86" y="19"/>
                    <a:pt x="86" y="19"/>
                    <a:pt x="86" y="19"/>
                  </a:cubicBezTo>
                  <a:cubicBezTo>
                    <a:pt x="86" y="8"/>
                    <a:pt x="86" y="8"/>
                    <a:pt x="86" y="8"/>
                  </a:cubicBezTo>
                  <a:cubicBezTo>
                    <a:pt x="91" y="8"/>
                    <a:pt x="91" y="8"/>
                    <a:pt x="91" y="8"/>
                  </a:cubicBezTo>
                  <a:cubicBezTo>
                    <a:pt x="93" y="14"/>
                    <a:pt x="93" y="14"/>
                    <a:pt x="93" y="14"/>
                  </a:cubicBezTo>
                  <a:cubicBezTo>
                    <a:pt x="95" y="8"/>
                    <a:pt x="95" y="8"/>
                    <a:pt x="95" y="8"/>
                  </a:cubicBezTo>
                  <a:cubicBezTo>
                    <a:pt x="100" y="8"/>
                    <a:pt x="100" y="8"/>
                    <a:pt x="100" y="8"/>
                  </a:cubicBezTo>
                  <a:lnTo>
                    <a:pt x="100" y="19"/>
                  </a:lnTo>
                  <a:close/>
                  <a:moveTo>
                    <a:pt x="111" y="19"/>
                  </a:moveTo>
                  <a:cubicBezTo>
                    <a:pt x="110" y="17"/>
                    <a:pt x="110" y="17"/>
                    <a:pt x="110" y="17"/>
                  </a:cubicBezTo>
                  <a:cubicBezTo>
                    <a:pt x="106" y="17"/>
                    <a:pt x="106" y="17"/>
                    <a:pt x="106" y="17"/>
                  </a:cubicBezTo>
                  <a:cubicBezTo>
                    <a:pt x="105" y="19"/>
                    <a:pt x="105" y="19"/>
                    <a:pt x="105" y="19"/>
                  </a:cubicBezTo>
                  <a:cubicBezTo>
                    <a:pt x="101" y="19"/>
                    <a:pt x="101" y="19"/>
                    <a:pt x="101" y="19"/>
                  </a:cubicBezTo>
                  <a:cubicBezTo>
                    <a:pt x="106" y="8"/>
                    <a:pt x="106" y="8"/>
                    <a:pt x="106" y="8"/>
                  </a:cubicBezTo>
                  <a:cubicBezTo>
                    <a:pt x="110" y="8"/>
                    <a:pt x="110" y="8"/>
                    <a:pt x="110" y="8"/>
                  </a:cubicBezTo>
                  <a:cubicBezTo>
                    <a:pt x="115" y="19"/>
                    <a:pt x="115" y="19"/>
                    <a:pt x="115" y="19"/>
                  </a:cubicBezTo>
                  <a:lnTo>
                    <a:pt x="111" y="19"/>
                  </a:lnTo>
                  <a:close/>
                  <a:moveTo>
                    <a:pt x="124" y="19"/>
                  </a:moveTo>
                  <a:cubicBezTo>
                    <a:pt x="122" y="15"/>
                    <a:pt x="122" y="15"/>
                    <a:pt x="122" y="15"/>
                  </a:cubicBezTo>
                  <a:cubicBezTo>
                    <a:pt x="122" y="15"/>
                    <a:pt x="122" y="15"/>
                    <a:pt x="121" y="15"/>
                  </a:cubicBezTo>
                  <a:cubicBezTo>
                    <a:pt x="121" y="14"/>
                    <a:pt x="121" y="14"/>
                    <a:pt x="120" y="14"/>
                  </a:cubicBezTo>
                  <a:cubicBezTo>
                    <a:pt x="120" y="14"/>
                    <a:pt x="120" y="14"/>
                    <a:pt x="120" y="14"/>
                  </a:cubicBezTo>
                  <a:cubicBezTo>
                    <a:pt x="120" y="19"/>
                    <a:pt x="120" y="19"/>
                    <a:pt x="120" y="19"/>
                  </a:cubicBezTo>
                  <a:cubicBezTo>
                    <a:pt x="116" y="19"/>
                    <a:pt x="116" y="19"/>
                    <a:pt x="116" y="19"/>
                  </a:cubicBezTo>
                  <a:cubicBezTo>
                    <a:pt x="116" y="8"/>
                    <a:pt x="116" y="8"/>
                    <a:pt x="116" y="8"/>
                  </a:cubicBezTo>
                  <a:cubicBezTo>
                    <a:pt x="123" y="8"/>
                    <a:pt x="123" y="8"/>
                    <a:pt x="123" y="8"/>
                  </a:cubicBezTo>
                  <a:cubicBezTo>
                    <a:pt x="124" y="8"/>
                    <a:pt x="125" y="8"/>
                    <a:pt x="125" y="8"/>
                  </a:cubicBezTo>
                  <a:cubicBezTo>
                    <a:pt x="126" y="8"/>
                    <a:pt x="127" y="9"/>
                    <a:pt x="127" y="9"/>
                  </a:cubicBezTo>
                  <a:cubicBezTo>
                    <a:pt x="127" y="10"/>
                    <a:pt x="128" y="10"/>
                    <a:pt x="128" y="11"/>
                  </a:cubicBezTo>
                  <a:cubicBezTo>
                    <a:pt x="128" y="11"/>
                    <a:pt x="127" y="12"/>
                    <a:pt x="127" y="12"/>
                  </a:cubicBezTo>
                  <a:cubicBezTo>
                    <a:pt x="127" y="13"/>
                    <a:pt x="126" y="13"/>
                    <a:pt x="126" y="13"/>
                  </a:cubicBezTo>
                  <a:cubicBezTo>
                    <a:pt x="126" y="14"/>
                    <a:pt x="125" y="14"/>
                    <a:pt x="125" y="14"/>
                  </a:cubicBezTo>
                  <a:cubicBezTo>
                    <a:pt x="125" y="14"/>
                    <a:pt x="125" y="14"/>
                    <a:pt x="126" y="14"/>
                  </a:cubicBezTo>
                  <a:cubicBezTo>
                    <a:pt x="126" y="14"/>
                    <a:pt x="126" y="15"/>
                    <a:pt x="126" y="15"/>
                  </a:cubicBezTo>
                  <a:cubicBezTo>
                    <a:pt x="126" y="15"/>
                    <a:pt x="127" y="15"/>
                    <a:pt x="127" y="16"/>
                  </a:cubicBezTo>
                  <a:cubicBezTo>
                    <a:pt x="129" y="19"/>
                    <a:pt x="129" y="19"/>
                    <a:pt x="129" y="19"/>
                  </a:cubicBezTo>
                  <a:lnTo>
                    <a:pt x="124" y="19"/>
                  </a:lnTo>
                  <a:close/>
                  <a:moveTo>
                    <a:pt x="138" y="19"/>
                  </a:moveTo>
                  <a:cubicBezTo>
                    <a:pt x="136" y="14"/>
                    <a:pt x="136" y="14"/>
                    <a:pt x="136" y="14"/>
                  </a:cubicBezTo>
                  <a:cubicBezTo>
                    <a:pt x="134" y="16"/>
                    <a:pt x="134" y="16"/>
                    <a:pt x="134" y="16"/>
                  </a:cubicBezTo>
                  <a:cubicBezTo>
                    <a:pt x="134" y="19"/>
                    <a:pt x="134" y="19"/>
                    <a:pt x="134" y="19"/>
                  </a:cubicBezTo>
                  <a:cubicBezTo>
                    <a:pt x="130" y="19"/>
                    <a:pt x="130" y="19"/>
                    <a:pt x="130" y="19"/>
                  </a:cubicBezTo>
                  <a:cubicBezTo>
                    <a:pt x="130" y="8"/>
                    <a:pt x="130" y="8"/>
                    <a:pt x="130" y="8"/>
                  </a:cubicBezTo>
                  <a:cubicBezTo>
                    <a:pt x="134" y="8"/>
                    <a:pt x="134" y="8"/>
                    <a:pt x="134" y="8"/>
                  </a:cubicBezTo>
                  <a:cubicBezTo>
                    <a:pt x="134" y="12"/>
                    <a:pt x="134" y="12"/>
                    <a:pt x="134" y="12"/>
                  </a:cubicBezTo>
                  <a:cubicBezTo>
                    <a:pt x="138" y="8"/>
                    <a:pt x="138" y="8"/>
                    <a:pt x="138" y="8"/>
                  </a:cubicBezTo>
                  <a:cubicBezTo>
                    <a:pt x="143" y="8"/>
                    <a:pt x="143" y="8"/>
                    <a:pt x="143" y="8"/>
                  </a:cubicBezTo>
                  <a:cubicBezTo>
                    <a:pt x="138" y="12"/>
                    <a:pt x="138" y="12"/>
                    <a:pt x="138" y="12"/>
                  </a:cubicBezTo>
                  <a:cubicBezTo>
                    <a:pt x="143" y="19"/>
                    <a:pt x="143" y="19"/>
                    <a:pt x="143" y="19"/>
                  </a:cubicBezTo>
                  <a:lnTo>
                    <a:pt x="138" y="19"/>
                  </a:lnTo>
                  <a:close/>
                  <a:moveTo>
                    <a:pt x="155" y="19"/>
                  </a:moveTo>
                  <a:cubicBezTo>
                    <a:pt x="144" y="19"/>
                    <a:pt x="144" y="19"/>
                    <a:pt x="144" y="19"/>
                  </a:cubicBezTo>
                  <a:cubicBezTo>
                    <a:pt x="144" y="8"/>
                    <a:pt x="144" y="8"/>
                    <a:pt x="144" y="8"/>
                  </a:cubicBezTo>
                  <a:cubicBezTo>
                    <a:pt x="155" y="8"/>
                    <a:pt x="155" y="8"/>
                    <a:pt x="155" y="8"/>
                  </a:cubicBezTo>
                  <a:cubicBezTo>
                    <a:pt x="155" y="10"/>
                    <a:pt x="155" y="10"/>
                    <a:pt x="155" y="10"/>
                  </a:cubicBezTo>
                  <a:cubicBezTo>
                    <a:pt x="148" y="10"/>
                    <a:pt x="148" y="10"/>
                    <a:pt x="148" y="10"/>
                  </a:cubicBezTo>
                  <a:cubicBezTo>
                    <a:pt x="148" y="12"/>
                    <a:pt x="148" y="12"/>
                    <a:pt x="148" y="12"/>
                  </a:cubicBezTo>
                  <a:cubicBezTo>
                    <a:pt x="154" y="12"/>
                    <a:pt x="154" y="12"/>
                    <a:pt x="154" y="12"/>
                  </a:cubicBezTo>
                  <a:cubicBezTo>
                    <a:pt x="154" y="14"/>
                    <a:pt x="154" y="14"/>
                    <a:pt x="154" y="14"/>
                  </a:cubicBezTo>
                  <a:cubicBezTo>
                    <a:pt x="148" y="14"/>
                    <a:pt x="148" y="14"/>
                    <a:pt x="148" y="14"/>
                  </a:cubicBezTo>
                  <a:cubicBezTo>
                    <a:pt x="148" y="16"/>
                    <a:pt x="148" y="16"/>
                    <a:pt x="148" y="16"/>
                  </a:cubicBezTo>
                  <a:cubicBezTo>
                    <a:pt x="155" y="16"/>
                    <a:pt x="155" y="16"/>
                    <a:pt x="155" y="16"/>
                  </a:cubicBezTo>
                  <a:lnTo>
                    <a:pt x="155" y="19"/>
                  </a:lnTo>
                  <a:close/>
                  <a:moveTo>
                    <a:pt x="168" y="11"/>
                  </a:moveTo>
                  <a:cubicBezTo>
                    <a:pt x="164" y="11"/>
                    <a:pt x="164" y="11"/>
                    <a:pt x="164" y="11"/>
                  </a:cubicBezTo>
                  <a:cubicBezTo>
                    <a:pt x="164" y="19"/>
                    <a:pt x="164" y="19"/>
                    <a:pt x="164" y="19"/>
                  </a:cubicBezTo>
                  <a:cubicBezTo>
                    <a:pt x="160" y="19"/>
                    <a:pt x="160" y="19"/>
                    <a:pt x="160" y="19"/>
                  </a:cubicBezTo>
                  <a:cubicBezTo>
                    <a:pt x="160" y="11"/>
                    <a:pt x="160" y="11"/>
                    <a:pt x="160" y="11"/>
                  </a:cubicBezTo>
                  <a:cubicBezTo>
                    <a:pt x="156" y="11"/>
                    <a:pt x="156" y="11"/>
                    <a:pt x="156" y="11"/>
                  </a:cubicBezTo>
                  <a:cubicBezTo>
                    <a:pt x="156" y="8"/>
                    <a:pt x="156" y="8"/>
                    <a:pt x="156" y="8"/>
                  </a:cubicBezTo>
                  <a:cubicBezTo>
                    <a:pt x="168" y="8"/>
                    <a:pt x="168" y="8"/>
                    <a:pt x="168" y="8"/>
                  </a:cubicBezTo>
                  <a:lnTo>
                    <a:pt x="168" y="11"/>
                  </a:lnTo>
                  <a:close/>
                  <a:moveTo>
                    <a:pt x="176" y="17"/>
                  </a:moveTo>
                  <a:cubicBezTo>
                    <a:pt x="174" y="15"/>
                    <a:pt x="174" y="15"/>
                    <a:pt x="174" y="15"/>
                  </a:cubicBezTo>
                  <a:cubicBezTo>
                    <a:pt x="171" y="17"/>
                    <a:pt x="171" y="17"/>
                    <a:pt x="171" y="17"/>
                  </a:cubicBezTo>
                  <a:cubicBezTo>
                    <a:pt x="172" y="14"/>
                    <a:pt x="172" y="14"/>
                    <a:pt x="172" y="14"/>
                  </a:cubicBezTo>
                  <a:cubicBezTo>
                    <a:pt x="170" y="12"/>
                    <a:pt x="170" y="12"/>
                    <a:pt x="170" y="12"/>
                  </a:cubicBezTo>
                  <a:cubicBezTo>
                    <a:pt x="172" y="12"/>
                    <a:pt x="172" y="12"/>
                    <a:pt x="172" y="12"/>
                  </a:cubicBezTo>
                  <a:cubicBezTo>
                    <a:pt x="174" y="10"/>
                    <a:pt x="174" y="10"/>
                    <a:pt x="174" y="10"/>
                  </a:cubicBezTo>
                  <a:cubicBezTo>
                    <a:pt x="175" y="12"/>
                    <a:pt x="175" y="12"/>
                    <a:pt x="175" y="12"/>
                  </a:cubicBezTo>
                  <a:cubicBezTo>
                    <a:pt x="177" y="12"/>
                    <a:pt x="177" y="12"/>
                    <a:pt x="177" y="12"/>
                  </a:cubicBezTo>
                  <a:cubicBezTo>
                    <a:pt x="175" y="14"/>
                    <a:pt x="175" y="14"/>
                    <a:pt x="175" y="14"/>
                  </a:cubicBezTo>
                  <a:lnTo>
                    <a:pt x="17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2208429" y="1489810"/>
            <a:ext cx="807448" cy="810530"/>
            <a:chOff x="9886693" y="550965"/>
            <a:chExt cx="807448" cy="810530"/>
          </a:xfrm>
        </p:grpSpPr>
        <p:sp>
          <p:nvSpPr>
            <p:cNvPr id="56" name="Rectangle 1039"/>
            <p:cNvSpPr>
              <a:spLocks noChangeArrowheads="1"/>
            </p:cNvSpPr>
            <p:nvPr/>
          </p:nvSpPr>
          <p:spPr bwMode="auto">
            <a:xfrm>
              <a:off x="9886693" y="550965"/>
              <a:ext cx="807448" cy="810530"/>
            </a:xfrm>
            <a:prstGeom prst="rect">
              <a:avLst/>
            </a:prstGeom>
            <a:solidFill>
              <a:srgbClr val="71A6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40"/>
            <p:cNvSpPr>
              <a:spLocks/>
            </p:cNvSpPr>
            <p:nvPr/>
          </p:nvSpPr>
          <p:spPr bwMode="auto">
            <a:xfrm>
              <a:off x="10422937" y="791350"/>
              <a:ext cx="178748" cy="449952"/>
            </a:xfrm>
            <a:custGeom>
              <a:avLst/>
              <a:gdLst>
                <a:gd name="T0" fmla="*/ 39 w 51"/>
                <a:gd name="T1" fmla="*/ 0 h 129"/>
                <a:gd name="T2" fmla="*/ 26 w 51"/>
                <a:gd name="T3" fmla="*/ 27 h 129"/>
                <a:gd name="T4" fmla="*/ 21 w 51"/>
                <a:gd name="T5" fmla="*/ 4 h 129"/>
                <a:gd name="T6" fmla="*/ 16 w 51"/>
                <a:gd name="T7" fmla="*/ 27 h 129"/>
                <a:gd name="T8" fmla="*/ 3 w 51"/>
                <a:gd name="T9" fmla="*/ 0 h 129"/>
                <a:gd name="T10" fmla="*/ 0 w 51"/>
                <a:gd name="T11" fmla="*/ 1 h 129"/>
                <a:gd name="T12" fmla="*/ 0 w 51"/>
                <a:gd name="T13" fmla="*/ 27 h 129"/>
                <a:gd name="T14" fmla="*/ 6 w 51"/>
                <a:gd name="T15" fmla="*/ 129 h 129"/>
                <a:gd name="T16" fmla="*/ 13 w 51"/>
                <a:gd name="T17" fmla="*/ 129 h 129"/>
                <a:gd name="T18" fmla="*/ 17 w 51"/>
                <a:gd name="T19" fmla="*/ 62 h 129"/>
                <a:gd name="T20" fmla="*/ 20 w 51"/>
                <a:gd name="T21" fmla="*/ 62 h 129"/>
                <a:gd name="T22" fmla="*/ 22 w 51"/>
                <a:gd name="T23" fmla="*/ 62 h 129"/>
                <a:gd name="T24" fmla="*/ 25 w 51"/>
                <a:gd name="T25" fmla="*/ 62 h 129"/>
                <a:gd name="T26" fmla="*/ 29 w 51"/>
                <a:gd name="T27" fmla="*/ 129 h 129"/>
                <a:gd name="T28" fmla="*/ 36 w 51"/>
                <a:gd name="T29" fmla="*/ 129 h 129"/>
                <a:gd name="T30" fmla="*/ 42 w 51"/>
                <a:gd name="T31" fmla="*/ 27 h 129"/>
                <a:gd name="T32" fmla="*/ 44 w 51"/>
                <a:gd name="T33" fmla="*/ 27 h 129"/>
                <a:gd name="T34" fmla="*/ 44 w 51"/>
                <a:gd name="T35" fmla="*/ 58 h 129"/>
                <a:gd name="T36" fmla="*/ 49 w 51"/>
                <a:gd name="T37" fmla="*/ 58 h 129"/>
                <a:gd name="T38" fmla="*/ 50 w 51"/>
                <a:gd name="T39" fmla="*/ 14 h 129"/>
                <a:gd name="T40" fmla="*/ 39 w 51"/>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9">
                  <a:moveTo>
                    <a:pt x="39" y="0"/>
                  </a:moveTo>
                  <a:cubicBezTo>
                    <a:pt x="26" y="27"/>
                    <a:pt x="26" y="27"/>
                    <a:pt x="26" y="27"/>
                  </a:cubicBezTo>
                  <a:cubicBezTo>
                    <a:pt x="21" y="4"/>
                    <a:pt x="21" y="4"/>
                    <a:pt x="21" y="4"/>
                  </a:cubicBezTo>
                  <a:cubicBezTo>
                    <a:pt x="16" y="27"/>
                    <a:pt x="16" y="27"/>
                    <a:pt x="16" y="27"/>
                  </a:cubicBezTo>
                  <a:cubicBezTo>
                    <a:pt x="3" y="0"/>
                    <a:pt x="3" y="0"/>
                    <a:pt x="3" y="0"/>
                  </a:cubicBezTo>
                  <a:cubicBezTo>
                    <a:pt x="2" y="0"/>
                    <a:pt x="1" y="1"/>
                    <a:pt x="0" y="1"/>
                  </a:cubicBezTo>
                  <a:cubicBezTo>
                    <a:pt x="0" y="27"/>
                    <a:pt x="0" y="27"/>
                    <a:pt x="0" y="27"/>
                  </a:cubicBezTo>
                  <a:cubicBezTo>
                    <a:pt x="6" y="129"/>
                    <a:pt x="6" y="129"/>
                    <a:pt x="6" y="129"/>
                  </a:cubicBezTo>
                  <a:cubicBezTo>
                    <a:pt x="13" y="129"/>
                    <a:pt x="13" y="129"/>
                    <a:pt x="13" y="129"/>
                  </a:cubicBezTo>
                  <a:cubicBezTo>
                    <a:pt x="17" y="62"/>
                    <a:pt x="17" y="62"/>
                    <a:pt x="17" y="62"/>
                  </a:cubicBezTo>
                  <a:cubicBezTo>
                    <a:pt x="20" y="62"/>
                    <a:pt x="20" y="62"/>
                    <a:pt x="20" y="62"/>
                  </a:cubicBezTo>
                  <a:cubicBezTo>
                    <a:pt x="22" y="62"/>
                    <a:pt x="22" y="62"/>
                    <a:pt x="22" y="62"/>
                  </a:cubicBezTo>
                  <a:cubicBezTo>
                    <a:pt x="25" y="62"/>
                    <a:pt x="25" y="62"/>
                    <a:pt x="25" y="62"/>
                  </a:cubicBezTo>
                  <a:cubicBezTo>
                    <a:pt x="29" y="129"/>
                    <a:pt x="29" y="129"/>
                    <a:pt x="29" y="129"/>
                  </a:cubicBezTo>
                  <a:cubicBezTo>
                    <a:pt x="36" y="129"/>
                    <a:pt x="36" y="129"/>
                    <a:pt x="36" y="129"/>
                  </a:cubicBezTo>
                  <a:cubicBezTo>
                    <a:pt x="42" y="27"/>
                    <a:pt x="42" y="27"/>
                    <a:pt x="42" y="27"/>
                  </a:cubicBezTo>
                  <a:cubicBezTo>
                    <a:pt x="44" y="27"/>
                    <a:pt x="44" y="27"/>
                    <a:pt x="44" y="27"/>
                  </a:cubicBezTo>
                  <a:cubicBezTo>
                    <a:pt x="44" y="58"/>
                    <a:pt x="44" y="58"/>
                    <a:pt x="44" y="58"/>
                  </a:cubicBezTo>
                  <a:cubicBezTo>
                    <a:pt x="49" y="58"/>
                    <a:pt x="49" y="58"/>
                    <a:pt x="49" y="58"/>
                  </a:cubicBezTo>
                  <a:cubicBezTo>
                    <a:pt x="49" y="58"/>
                    <a:pt x="50" y="31"/>
                    <a:pt x="50" y="14"/>
                  </a:cubicBezTo>
                  <a:cubicBezTo>
                    <a:pt x="51" y="7"/>
                    <a:pt x="45"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41"/>
            <p:cNvSpPr>
              <a:spLocks/>
            </p:cNvSpPr>
            <p:nvPr/>
          </p:nvSpPr>
          <p:spPr bwMode="auto">
            <a:xfrm>
              <a:off x="10466083" y="782105"/>
              <a:ext cx="61637" cy="24655"/>
            </a:xfrm>
            <a:custGeom>
              <a:avLst/>
              <a:gdLst>
                <a:gd name="T0" fmla="*/ 2 w 18"/>
                <a:gd name="T1" fmla="*/ 0 h 7"/>
                <a:gd name="T2" fmla="*/ 0 w 18"/>
                <a:gd name="T3" fmla="*/ 0 h 7"/>
                <a:gd name="T4" fmla="*/ 9 w 18"/>
                <a:gd name="T5" fmla="*/ 7 h 7"/>
                <a:gd name="T6" fmla="*/ 18 w 18"/>
                <a:gd name="T7" fmla="*/ 0 h 7"/>
                <a:gd name="T8" fmla="*/ 16 w 18"/>
                <a:gd name="T9" fmla="*/ 0 h 7"/>
                <a:gd name="T10" fmla="*/ 9 w 18"/>
                <a:gd name="T11" fmla="*/ 6 h 7"/>
                <a:gd name="T12" fmla="*/ 2 w 1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2" y="0"/>
                  </a:moveTo>
                  <a:cubicBezTo>
                    <a:pt x="1" y="0"/>
                    <a:pt x="1" y="0"/>
                    <a:pt x="0" y="0"/>
                  </a:cubicBezTo>
                  <a:cubicBezTo>
                    <a:pt x="9" y="7"/>
                    <a:pt x="9" y="7"/>
                    <a:pt x="9" y="7"/>
                  </a:cubicBezTo>
                  <a:cubicBezTo>
                    <a:pt x="18" y="0"/>
                    <a:pt x="18" y="0"/>
                    <a:pt x="18" y="0"/>
                  </a:cubicBezTo>
                  <a:cubicBezTo>
                    <a:pt x="17" y="0"/>
                    <a:pt x="17" y="0"/>
                    <a:pt x="16" y="0"/>
                  </a:cubicBezTo>
                  <a:cubicBezTo>
                    <a:pt x="9" y="6"/>
                    <a:pt x="9" y="6"/>
                    <a:pt x="9" y="6"/>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42"/>
            <p:cNvSpPr>
              <a:spLocks noEditPoints="1"/>
            </p:cNvSpPr>
            <p:nvPr/>
          </p:nvSpPr>
          <p:spPr bwMode="auto">
            <a:xfrm>
              <a:off x="10456838" y="680403"/>
              <a:ext cx="83210" cy="104783"/>
            </a:xfrm>
            <a:custGeom>
              <a:avLst/>
              <a:gdLst>
                <a:gd name="T0" fmla="*/ 8 w 24"/>
                <a:gd name="T1" fmla="*/ 29 h 30"/>
                <a:gd name="T2" fmla="*/ 8 w 24"/>
                <a:gd name="T3" fmla="*/ 29 h 30"/>
                <a:gd name="T4" fmla="*/ 12 w 24"/>
                <a:gd name="T5" fmla="*/ 30 h 30"/>
                <a:gd name="T6" fmla="*/ 16 w 24"/>
                <a:gd name="T7" fmla="*/ 29 h 30"/>
                <a:gd name="T8" fmla="*/ 24 w 24"/>
                <a:gd name="T9" fmla="*/ 15 h 30"/>
                <a:gd name="T10" fmla="*/ 12 w 24"/>
                <a:gd name="T11" fmla="*/ 0 h 30"/>
                <a:gd name="T12" fmla="*/ 0 w 24"/>
                <a:gd name="T13" fmla="*/ 15 h 30"/>
                <a:gd name="T14" fmla="*/ 8 w 24"/>
                <a:gd name="T15" fmla="*/ 29 h 30"/>
                <a:gd name="T16" fmla="*/ 12 w 24"/>
                <a:gd name="T17" fmla="*/ 1 h 30"/>
                <a:gd name="T18" fmla="*/ 22 w 24"/>
                <a:gd name="T19" fmla="*/ 15 h 30"/>
                <a:gd name="T20" fmla="*/ 13 w 24"/>
                <a:gd name="T21" fmla="*/ 28 h 30"/>
                <a:gd name="T22" fmla="*/ 13 w 24"/>
                <a:gd name="T23" fmla="*/ 28 h 30"/>
                <a:gd name="T24" fmla="*/ 12 w 24"/>
                <a:gd name="T25" fmla="*/ 28 h 30"/>
                <a:gd name="T26" fmla="*/ 11 w 24"/>
                <a:gd name="T27" fmla="*/ 28 h 30"/>
                <a:gd name="T28" fmla="*/ 1 w 24"/>
                <a:gd name="T29" fmla="*/ 15 h 30"/>
                <a:gd name="T30" fmla="*/ 12 w 24"/>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0">
                  <a:moveTo>
                    <a:pt x="8" y="29"/>
                  </a:moveTo>
                  <a:cubicBezTo>
                    <a:pt x="8" y="29"/>
                    <a:pt x="8" y="29"/>
                    <a:pt x="8" y="29"/>
                  </a:cubicBezTo>
                  <a:cubicBezTo>
                    <a:pt x="9" y="29"/>
                    <a:pt x="11" y="30"/>
                    <a:pt x="12" y="30"/>
                  </a:cubicBezTo>
                  <a:cubicBezTo>
                    <a:pt x="13" y="30"/>
                    <a:pt x="15" y="29"/>
                    <a:pt x="16" y="29"/>
                  </a:cubicBezTo>
                  <a:cubicBezTo>
                    <a:pt x="20" y="26"/>
                    <a:pt x="24" y="21"/>
                    <a:pt x="24" y="15"/>
                  </a:cubicBezTo>
                  <a:cubicBezTo>
                    <a:pt x="24" y="7"/>
                    <a:pt x="22" y="0"/>
                    <a:pt x="12" y="0"/>
                  </a:cubicBezTo>
                  <a:cubicBezTo>
                    <a:pt x="2" y="0"/>
                    <a:pt x="0" y="7"/>
                    <a:pt x="0" y="15"/>
                  </a:cubicBezTo>
                  <a:cubicBezTo>
                    <a:pt x="0" y="21"/>
                    <a:pt x="4" y="26"/>
                    <a:pt x="8" y="29"/>
                  </a:cubicBezTo>
                  <a:close/>
                  <a:moveTo>
                    <a:pt x="12" y="1"/>
                  </a:moveTo>
                  <a:cubicBezTo>
                    <a:pt x="21" y="1"/>
                    <a:pt x="22" y="7"/>
                    <a:pt x="22" y="15"/>
                  </a:cubicBezTo>
                  <a:cubicBezTo>
                    <a:pt x="22" y="22"/>
                    <a:pt x="17" y="27"/>
                    <a:pt x="13" y="28"/>
                  </a:cubicBezTo>
                  <a:cubicBezTo>
                    <a:pt x="13" y="28"/>
                    <a:pt x="13" y="28"/>
                    <a:pt x="13" y="28"/>
                  </a:cubicBezTo>
                  <a:cubicBezTo>
                    <a:pt x="13" y="28"/>
                    <a:pt x="12" y="28"/>
                    <a:pt x="12" y="28"/>
                  </a:cubicBezTo>
                  <a:cubicBezTo>
                    <a:pt x="11" y="28"/>
                    <a:pt x="11" y="28"/>
                    <a:pt x="11" y="28"/>
                  </a:cubicBezTo>
                  <a:cubicBezTo>
                    <a:pt x="6" y="27"/>
                    <a:pt x="1" y="22"/>
                    <a:pt x="1" y="15"/>
                  </a:cubicBezTo>
                  <a:cubicBezTo>
                    <a:pt x="1" y="7"/>
                    <a:pt x="3" y="1"/>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043"/>
            <p:cNvSpPr>
              <a:spLocks noEditPoints="1"/>
            </p:cNvSpPr>
            <p:nvPr/>
          </p:nvSpPr>
          <p:spPr bwMode="auto">
            <a:xfrm>
              <a:off x="10142487" y="751286"/>
              <a:ext cx="295859" cy="579391"/>
            </a:xfrm>
            <a:custGeom>
              <a:avLst/>
              <a:gdLst>
                <a:gd name="T0" fmla="*/ 61 w 85"/>
                <a:gd name="T1" fmla="*/ 137 h 167"/>
                <a:gd name="T2" fmla="*/ 67 w 85"/>
                <a:gd name="T3" fmla="*/ 32 h 167"/>
                <a:gd name="T4" fmla="*/ 70 w 85"/>
                <a:gd name="T5" fmla="*/ 32 h 167"/>
                <a:gd name="T6" fmla="*/ 70 w 85"/>
                <a:gd name="T7" fmla="*/ 69 h 167"/>
                <a:gd name="T8" fmla="*/ 74 w 85"/>
                <a:gd name="T9" fmla="*/ 69 h 167"/>
                <a:gd name="T10" fmla="*/ 76 w 85"/>
                <a:gd name="T11" fmla="*/ 69 h 167"/>
                <a:gd name="T12" fmla="*/ 77 w 85"/>
                <a:gd name="T13" fmla="*/ 17 h 167"/>
                <a:gd name="T14" fmla="*/ 77 w 85"/>
                <a:gd name="T15" fmla="*/ 16 h 167"/>
                <a:gd name="T16" fmla="*/ 77 w 85"/>
                <a:gd name="T17" fmla="*/ 16 h 167"/>
                <a:gd name="T18" fmla="*/ 64 w 85"/>
                <a:gd name="T19" fmla="*/ 0 h 167"/>
                <a:gd name="T20" fmla="*/ 49 w 85"/>
                <a:gd name="T21" fmla="*/ 31 h 167"/>
                <a:gd name="T22" fmla="*/ 42 w 85"/>
                <a:gd name="T23" fmla="*/ 5 h 167"/>
                <a:gd name="T24" fmla="*/ 36 w 85"/>
                <a:gd name="T25" fmla="*/ 31 h 167"/>
                <a:gd name="T26" fmla="*/ 21 w 85"/>
                <a:gd name="T27" fmla="*/ 0 h 167"/>
                <a:gd name="T28" fmla="*/ 8 w 85"/>
                <a:gd name="T29" fmla="*/ 15 h 167"/>
                <a:gd name="T30" fmla="*/ 8 w 85"/>
                <a:gd name="T31" fmla="*/ 17 h 167"/>
                <a:gd name="T32" fmla="*/ 9 w 85"/>
                <a:gd name="T33" fmla="*/ 69 h 167"/>
                <a:gd name="T34" fmla="*/ 12 w 85"/>
                <a:gd name="T35" fmla="*/ 69 h 167"/>
                <a:gd name="T36" fmla="*/ 15 w 85"/>
                <a:gd name="T37" fmla="*/ 69 h 167"/>
                <a:gd name="T38" fmla="*/ 15 w 85"/>
                <a:gd name="T39" fmla="*/ 32 h 167"/>
                <a:gd name="T40" fmla="*/ 18 w 85"/>
                <a:gd name="T41" fmla="*/ 32 h 167"/>
                <a:gd name="T42" fmla="*/ 24 w 85"/>
                <a:gd name="T43" fmla="*/ 137 h 167"/>
                <a:gd name="T44" fmla="*/ 0 w 85"/>
                <a:gd name="T45" fmla="*/ 151 h 167"/>
                <a:gd name="T46" fmla="*/ 42 w 85"/>
                <a:gd name="T47" fmla="*/ 167 h 167"/>
                <a:gd name="T48" fmla="*/ 85 w 85"/>
                <a:gd name="T49" fmla="*/ 151 h 167"/>
                <a:gd name="T50" fmla="*/ 61 w 85"/>
                <a:gd name="T51" fmla="*/ 137 h 167"/>
                <a:gd name="T52" fmla="*/ 42 w 85"/>
                <a:gd name="T53" fmla="*/ 159 h 167"/>
                <a:gd name="T54" fmla="*/ 10 w 85"/>
                <a:gd name="T55" fmla="*/ 147 h 167"/>
                <a:gd name="T56" fmla="*/ 24 w 85"/>
                <a:gd name="T57" fmla="*/ 137 h 167"/>
                <a:gd name="T58" fmla="*/ 25 w 85"/>
                <a:gd name="T59" fmla="*/ 152 h 167"/>
                <a:gd name="T60" fmla="*/ 33 w 85"/>
                <a:gd name="T61" fmla="*/ 152 h 167"/>
                <a:gd name="T62" fmla="*/ 34 w 85"/>
                <a:gd name="T63" fmla="*/ 135 h 167"/>
                <a:gd name="T64" fmla="*/ 34 w 85"/>
                <a:gd name="T65" fmla="*/ 135 h 167"/>
                <a:gd name="T66" fmla="*/ 38 w 85"/>
                <a:gd name="T67" fmla="*/ 74 h 167"/>
                <a:gd name="T68" fmla="*/ 41 w 85"/>
                <a:gd name="T69" fmla="*/ 74 h 167"/>
                <a:gd name="T70" fmla="*/ 44 w 85"/>
                <a:gd name="T71" fmla="*/ 74 h 167"/>
                <a:gd name="T72" fmla="*/ 47 w 85"/>
                <a:gd name="T73" fmla="*/ 74 h 167"/>
                <a:gd name="T74" fmla="*/ 51 w 85"/>
                <a:gd name="T75" fmla="*/ 135 h 167"/>
                <a:gd name="T76" fmla="*/ 51 w 85"/>
                <a:gd name="T77" fmla="*/ 135 h 167"/>
                <a:gd name="T78" fmla="*/ 52 w 85"/>
                <a:gd name="T79" fmla="*/ 152 h 167"/>
                <a:gd name="T80" fmla="*/ 60 w 85"/>
                <a:gd name="T81" fmla="*/ 152 h 167"/>
                <a:gd name="T82" fmla="*/ 61 w 85"/>
                <a:gd name="T83" fmla="*/ 137 h 167"/>
                <a:gd name="T84" fmla="*/ 75 w 85"/>
                <a:gd name="T85" fmla="*/ 147 h 167"/>
                <a:gd name="T86" fmla="*/ 42 w 85"/>
                <a:gd name="T8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67">
                  <a:moveTo>
                    <a:pt x="61" y="137"/>
                  </a:moveTo>
                  <a:cubicBezTo>
                    <a:pt x="67" y="32"/>
                    <a:pt x="67" y="32"/>
                    <a:pt x="67" y="32"/>
                  </a:cubicBezTo>
                  <a:cubicBezTo>
                    <a:pt x="70" y="32"/>
                    <a:pt x="70" y="32"/>
                    <a:pt x="70" y="32"/>
                  </a:cubicBezTo>
                  <a:cubicBezTo>
                    <a:pt x="70" y="69"/>
                    <a:pt x="70" y="69"/>
                    <a:pt x="70" y="69"/>
                  </a:cubicBezTo>
                  <a:cubicBezTo>
                    <a:pt x="74" y="69"/>
                    <a:pt x="74" y="69"/>
                    <a:pt x="74" y="69"/>
                  </a:cubicBezTo>
                  <a:cubicBezTo>
                    <a:pt x="76" y="69"/>
                    <a:pt x="76" y="69"/>
                    <a:pt x="76" y="69"/>
                  </a:cubicBezTo>
                  <a:cubicBezTo>
                    <a:pt x="76" y="69"/>
                    <a:pt x="77" y="37"/>
                    <a:pt x="77" y="17"/>
                  </a:cubicBezTo>
                  <a:cubicBezTo>
                    <a:pt x="77" y="16"/>
                    <a:pt x="77" y="16"/>
                    <a:pt x="77" y="16"/>
                  </a:cubicBezTo>
                  <a:cubicBezTo>
                    <a:pt x="77" y="16"/>
                    <a:pt x="77" y="16"/>
                    <a:pt x="77" y="16"/>
                  </a:cubicBezTo>
                  <a:cubicBezTo>
                    <a:pt x="77" y="7"/>
                    <a:pt x="71" y="3"/>
                    <a:pt x="64" y="0"/>
                  </a:cubicBezTo>
                  <a:cubicBezTo>
                    <a:pt x="49" y="31"/>
                    <a:pt x="49" y="31"/>
                    <a:pt x="49" y="31"/>
                  </a:cubicBezTo>
                  <a:cubicBezTo>
                    <a:pt x="42" y="5"/>
                    <a:pt x="42" y="5"/>
                    <a:pt x="42" y="5"/>
                  </a:cubicBezTo>
                  <a:cubicBezTo>
                    <a:pt x="36" y="31"/>
                    <a:pt x="36" y="31"/>
                    <a:pt x="36" y="31"/>
                  </a:cubicBezTo>
                  <a:cubicBezTo>
                    <a:pt x="21" y="0"/>
                    <a:pt x="21" y="0"/>
                    <a:pt x="21" y="0"/>
                  </a:cubicBezTo>
                  <a:cubicBezTo>
                    <a:pt x="14" y="3"/>
                    <a:pt x="8" y="7"/>
                    <a:pt x="8" y="15"/>
                  </a:cubicBezTo>
                  <a:cubicBezTo>
                    <a:pt x="8" y="16"/>
                    <a:pt x="8" y="16"/>
                    <a:pt x="8" y="17"/>
                  </a:cubicBezTo>
                  <a:cubicBezTo>
                    <a:pt x="8" y="37"/>
                    <a:pt x="9" y="69"/>
                    <a:pt x="9" y="69"/>
                  </a:cubicBezTo>
                  <a:cubicBezTo>
                    <a:pt x="12" y="69"/>
                    <a:pt x="12" y="69"/>
                    <a:pt x="12" y="69"/>
                  </a:cubicBezTo>
                  <a:cubicBezTo>
                    <a:pt x="15" y="69"/>
                    <a:pt x="15" y="69"/>
                    <a:pt x="15" y="69"/>
                  </a:cubicBezTo>
                  <a:cubicBezTo>
                    <a:pt x="15" y="32"/>
                    <a:pt x="15" y="32"/>
                    <a:pt x="15" y="32"/>
                  </a:cubicBezTo>
                  <a:cubicBezTo>
                    <a:pt x="18" y="32"/>
                    <a:pt x="18" y="32"/>
                    <a:pt x="18" y="32"/>
                  </a:cubicBezTo>
                  <a:cubicBezTo>
                    <a:pt x="24" y="137"/>
                    <a:pt x="24" y="137"/>
                    <a:pt x="24" y="137"/>
                  </a:cubicBezTo>
                  <a:cubicBezTo>
                    <a:pt x="10" y="139"/>
                    <a:pt x="0" y="145"/>
                    <a:pt x="0" y="151"/>
                  </a:cubicBezTo>
                  <a:cubicBezTo>
                    <a:pt x="0" y="160"/>
                    <a:pt x="19" y="167"/>
                    <a:pt x="42" y="167"/>
                  </a:cubicBezTo>
                  <a:cubicBezTo>
                    <a:pt x="66" y="167"/>
                    <a:pt x="85" y="160"/>
                    <a:pt x="85" y="151"/>
                  </a:cubicBezTo>
                  <a:cubicBezTo>
                    <a:pt x="85" y="145"/>
                    <a:pt x="75" y="139"/>
                    <a:pt x="61" y="137"/>
                  </a:cubicBezTo>
                  <a:close/>
                  <a:moveTo>
                    <a:pt x="42" y="159"/>
                  </a:moveTo>
                  <a:cubicBezTo>
                    <a:pt x="24" y="159"/>
                    <a:pt x="10" y="154"/>
                    <a:pt x="10" y="147"/>
                  </a:cubicBezTo>
                  <a:cubicBezTo>
                    <a:pt x="10" y="143"/>
                    <a:pt x="15" y="139"/>
                    <a:pt x="24" y="137"/>
                  </a:cubicBezTo>
                  <a:cubicBezTo>
                    <a:pt x="25" y="152"/>
                    <a:pt x="25" y="152"/>
                    <a:pt x="25" y="152"/>
                  </a:cubicBezTo>
                  <a:cubicBezTo>
                    <a:pt x="33" y="152"/>
                    <a:pt x="33" y="152"/>
                    <a:pt x="33" y="152"/>
                  </a:cubicBezTo>
                  <a:cubicBezTo>
                    <a:pt x="34" y="135"/>
                    <a:pt x="34" y="135"/>
                    <a:pt x="34" y="135"/>
                  </a:cubicBezTo>
                  <a:cubicBezTo>
                    <a:pt x="34" y="135"/>
                    <a:pt x="34" y="135"/>
                    <a:pt x="34" y="135"/>
                  </a:cubicBezTo>
                  <a:cubicBezTo>
                    <a:pt x="38" y="74"/>
                    <a:pt x="38" y="74"/>
                    <a:pt x="38" y="74"/>
                  </a:cubicBezTo>
                  <a:cubicBezTo>
                    <a:pt x="41" y="74"/>
                    <a:pt x="41" y="74"/>
                    <a:pt x="41" y="74"/>
                  </a:cubicBezTo>
                  <a:cubicBezTo>
                    <a:pt x="44" y="74"/>
                    <a:pt x="44" y="74"/>
                    <a:pt x="44" y="74"/>
                  </a:cubicBezTo>
                  <a:cubicBezTo>
                    <a:pt x="47" y="74"/>
                    <a:pt x="47" y="74"/>
                    <a:pt x="47" y="74"/>
                  </a:cubicBezTo>
                  <a:cubicBezTo>
                    <a:pt x="51" y="135"/>
                    <a:pt x="51" y="135"/>
                    <a:pt x="51" y="135"/>
                  </a:cubicBezTo>
                  <a:cubicBezTo>
                    <a:pt x="51" y="135"/>
                    <a:pt x="51" y="135"/>
                    <a:pt x="51" y="135"/>
                  </a:cubicBezTo>
                  <a:cubicBezTo>
                    <a:pt x="52" y="152"/>
                    <a:pt x="52" y="152"/>
                    <a:pt x="52" y="152"/>
                  </a:cubicBezTo>
                  <a:cubicBezTo>
                    <a:pt x="60" y="152"/>
                    <a:pt x="60" y="152"/>
                    <a:pt x="60" y="152"/>
                  </a:cubicBezTo>
                  <a:cubicBezTo>
                    <a:pt x="61" y="137"/>
                    <a:pt x="61" y="137"/>
                    <a:pt x="61" y="137"/>
                  </a:cubicBezTo>
                  <a:cubicBezTo>
                    <a:pt x="70" y="139"/>
                    <a:pt x="75" y="143"/>
                    <a:pt x="75" y="147"/>
                  </a:cubicBezTo>
                  <a:cubicBezTo>
                    <a:pt x="75" y="154"/>
                    <a:pt x="61" y="159"/>
                    <a:pt x="42"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044"/>
            <p:cNvSpPr>
              <a:spLocks/>
            </p:cNvSpPr>
            <p:nvPr/>
          </p:nvSpPr>
          <p:spPr bwMode="auto">
            <a:xfrm>
              <a:off x="10253435" y="735877"/>
              <a:ext cx="73965" cy="30819"/>
            </a:xfrm>
            <a:custGeom>
              <a:avLst/>
              <a:gdLst>
                <a:gd name="T0" fmla="*/ 19 w 21"/>
                <a:gd name="T1" fmla="*/ 0 h 9"/>
                <a:gd name="T2" fmla="*/ 10 w 21"/>
                <a:gd name="T3" fmla="*/ 7 h 9"/>
                <a:gd name="T4" fmla="*/ 2 w 21"/>
                <a:gd name="T5" fmla="*/ 0 h 9"/>
                <a:gd name="T6" fmla="*/ 0 w 21"/>
                <a:gd name="T7" fmla="*/ 1 h 9"/>
                <a:gd name="T8" fmla="*/ 10 w 21"/>
                <a:gd name="T9" fmla="*/ 9 h 9"/>
                <a:gd name="T10" fmla="*/ 21 w 21"/>
                <a:gd name="T11" fmla="*/ 1 h 9"/>
                <a:gd name="T12" fmla="*/ 19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19" y="0"/>
                  </a:moveTo>
                  <a:cubicBezTo>
                    <a:pt x="10" y="7"/>
                    <a:pt x="10" y="7"/>
                    <a:pt x="10" y="7"/>
                  </a:cubicBezTo>
                  <a:cubicBezTo>
                    <a:pt x="2" y="0"/>
                    <a:pt x="2" y="0"/>
                    <a:pt x="2" y="0"/>
                  </a:cubicBezTo>
                  <a:cubicBezTo>
                    <a:pt x="1" y="0"/>
                    <a:pt x="1" y="1"/>
                    <a:pt x="0" y="1"/>
                  </a:cubicBezTo>
                  <a:cubicBezTo>
                    <a:pt x="10" y="9"/>
                    <a:pt x="10" y="9"/>
                    <a:pt x="10" y="9"/>
                  </a:cubicBezTo>
                  <a:cubicBezTo>
                    <a:pt x="21" y="1"/>
                    <a:pt x="21" y="1"/>
                    <a:pt x="21" y="1"/>
                  </a:cubicBezTo>
                  <a:cubicBezTo>
                    <a:pt x="20" y="1"/>
                    <a:pt x="20" y="0"/>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045"/>
            <p:cNvSpPr>
              <a:spLocks noEditPoints="1"/>
            </p:cNvSpPr>
            <p:nvPr/>
          </p:nvSpPr>
          <p:spPr bwMode="auto">
            <a:xfrm>
              <a:off x="10244189" y="618766"/>
              <a:ext cx="92456" cy="123275"/>
            </a:xfrm>
            <a:custGeom>
              <a:avLst/>
              <a:gdLst>
                <a:gd name="T0" fmla="*/ 8 w 27"/>
                <a:gd name="T1" fmla="*/ 34 h 36"/>
                <a:gd name="T2" fmla="*/ 13 w 27"/>
                <a:gd name="T3" fmla="*/ 36 h 36"/>
                <a:gd name="T4" fmla="*/ 18 w 27"/>
                <a:gd name="T5" fmla="*/ 34 h 36"/>
                <a:gd name="T6" fmla="*/ 27 w 27"/>
                <a:gd name="T7" fmla="*/ 18 h 36"/>
                <a:gd name="T8" fmla="*/ 13 w 27"/>
                <a:gd name="T9" fmla="*/ 0 h 36"/>
                <a:gd name="T10" fmla="*/ 0 w 27"/>
                <a:gd name="T11" fmla="*/ 18 h 36"/>
                <a:gd name="T12" fmla="*/ 8 w 27"/>
                <a:gd name="T13" fmla="*/ 34 h 36"/>
                <a:gd name="T14" fmla="*/ 13 w 27"/>
                <a:gd name="T15" fmla="*/ 2 h 36"/>
                <a:gd name="T16" fmla="*/ 26 w 27"/>
                <a:gd name="T17" fmla="*/ 18 h 36"/>
                <a:gd name="T18" fmla="*/ 15 w 27"/>
                <a:gd name="T19" fmla="*/ 34 h 36"/>
                <a:gd name="T20" fmla="*/ 15 w 27"/>
                <a:gd name="T21" fmla="*/ 34 h 36"/>
                <a:gd name="T22" fmla="*/ 13 w 27"/>
                <a:gd name="T23" fmla="*/ 34 h 36"/>
                <a:gd name="T24" fmla="*/ 12 w 27"/>
                <a:gd name="T25" fmla="*/ 34 h 36"/>
                <a:gd name="T26" fmla="*/ 12 w 27"/>
                <a:gd name="T27" fmla="*/ 34 h 36"/>
                <a:gd name="T28" fmla="*/ 1 w 27"/>
                <a:gd name="T29" fmla="*/ 18 h 36"/>
                <a:gd name="T30" fmla="*/ 13 w 27"/>
                <a:gd name="T3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6">
                  <a:moveTo>
                    <a:pt x="8" y="34"/>
                  </a:moveTo>
                  <a:cubicBezTo>
                    <a:pt x="10" y="35"/>
                    <a:pt x="12" y="36"/>
                    <a:pt x="13" y="36"/>
                  </a:cubicBezTo>
                  <a:cubicBezTo>
                    <a:pt x="15" y="36"/>
                    <a:pt x="17" y="35"/>
                    <a:pt x="18" y="34"/>
                  </a:cubicBezTo>
                  <a:cubicBezTo>
                    <a:pt x="23" y="31"/>
                    <a:pt x="27" y="25"/>
                    <a:pt x="27" y="18"/>
                  </a:cubicBezTo>
                  <a:cubicBezTo>
                    <a:pt x="27" y="8"/>
                    <a:pt x="26" y="0"/>
                    <a:pt x="13" y="0"/>
                  </a:cubicBezTo>
                  <a:cubicBezTo>
                    <a:pt x="1" y="0"/>
                    <a:pt x="0" y="8"/>
                    <a:pt x="0" y="18"/>
                  </a:cubicBezTo>
                  <a:cubicBezTo>
                    <a:pt x="0" y="25"/>
                    <a:pt x="4" y="31"/>
                    <a:pt x="8" y="34"/>
                  </a:cubicBezTo>
                  <a:close/>
                  <a:moveTo>
                    <a:pt x="13" y="2"/>
                  </a:moveTo>
                  <a:cubicBezTo>
                    <a:pt x="24" y="2"/>
                    <a:pt x="26" y="9"/>
                    <a:pt x="26" y="18"/>
                  </a:cubicBezTo>
                  <a:cubicBezTo>
                    <a:pt x="26" y="26"/>
                    <a:pt x="20" y="32"/>
                    <a:pt x="15" y="34"/>
                  </a:cubicBezTo>
                  <a:cubicBezTo>
                    <a:pt x="15" y="34"/>
                    <a:pt x="15" y="34"/>
                    <a:pt x="15" y="34"/>
                  </a:cubicBezTo>
                  <a:cubicBezTo>
                    <a:pt x="14" y="34"/>
                    <a:pt x="14" y="34"/>
                    <a:pt x="13" y="34"/>
                  </a:cubicBezTo>
                  <a:cubicBezTo>
                    <a:pt x="13" y="34"/>
                    <a:pt x="12" y="34"/>
                    <a:pt x="12" y="34"/>
                  </a:cubicBezTo>
                  <a:cubicBezTo>
                    <a:pt x="12" y="34"/>
                    <a:pt x="12" y="34"/>
                    <a:pt x="12" y="34"/>
                  </a:cubicBezTo>
                  <a:cubicBezTo>
                    <a:pt x="7" y="32"/>
                    <a:pt x="1" y="26"/>
                    <a:pt x="1" y="18"/>
                  </a:cubicBezTo>
                  <a:cubicBezTo>
                    <a:pt x="1" y="9"/>
                    <a:pt x="3" y="2"/>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046"/>
            <p:cNvSpPr>
              <a:spLocks/>
            </p:cNvSpPr>
            <p:nvPr/>
          </p:nvSpPr>
          <p:spPr bwMode="auto">
            <a:xfrm>
              <a:off x="9982231" y="791350"/>
              <a:ext cx="178748" cy="449952"/>
            </a:xfrm>
            <a:custGeom>
              <a:avLst/>
              <a:gdLst>
                <a:gd name="T0" fmla="*/ 51 w 51"/>
                <a:gd name="T1" fmla="*/ 1 h 129"/>
                <a:gd name="T2" fmla="*/ 47 w 51"/>
                <a:gd name="T3" fmla="*/ 0 h 129"/>
                <a:gd name="T4" fmla="*/ 35 w 51"/>
                <a:gd name="T5" fmla="*/ 27 h 129"/>
                <a:gd name="T6" fmla="*/ 30 w 51"/>
                <a:gd name="T7" fmla="*/ 4 h 129"/>
                <a:gd name="T8" fmla="*/ 24 w 51"/>
                <a:gd name="T9" fmla="*/ 27 h 129"/>
                <a:gd name="T10" fmla="*/ 12 w 51"/>
                <a:gd name="T11" fmla="*/ 0 h 129"/>
                <a:gd name="T12" fmla="*/ 0 w 51"/>
                <a:gd name="T13" fmla="*/ 14 h 129"/>
                <a:gd name="T14" fmla="*/ 2 w 51"/>
                <a:gd name="T15" fmla="*/ 58 h 129"/>
                <a:gd name="T16" fmla="*/ 7 w 51"/>
                <a:gd name="T17" fmla="*/ 58 h 129"/>
                <a:gd name="T18" fmla="*/ 7 w 51"/>
                <a:gd name="T19" fmla="*/ 27 h 129"/>
                <a:gd name="T20" fmla="*/ 9 w 51"/>
                <a:gd name="T21" fmla="*/ 27 h 129"/>
                <a:gd name="T22" fmla="*/ 14 w 51"/>
                <a:gd name="T23" fmla="*/ 129 h 129"/>
                <a:gd name="T24" fmla="*/ 22 w 51"/>
                <a:gd name="T25" fmla="*/ 129 h 129"/>
                <a:gd name="T26" fmla="*/ 26 w 51"/>
                <a:gd name="T27" fmla="*/ 62 h 129"/>
                <a:gd name="T28" fmla="*/ 29 w 51"/>
                <a:gd name="T29" fmla="*/ 62 h 129"/>
                <a:gd name="T30" fmla="*/ 31 w 51"/>
                <a:gd name="T31" fmla="*/ 62 h 129"/>
                <a:gd name="T32" fmla="*/ 34 w 51"/>
                <a:gd name="T33" fmla="*/ 62 h 129"/>
                <a:gd name="T34" fmla="*/ 38 w 51"/>
                <a:gd name="T35" fmla="*/ 129 h 129"/>
                <a:gd name="T36" fmla="*/ 45 w 51"/>
                <a:gd name="T37" fmla="*/ 129 h 129"/>
                <a:gd name="T38" fmla="*/ 51 w 51"/>
                <a:gd name="T39" fmla="*/ 27 h 129"/>
                <a:gd name="T40" fmla="*/ 51 w 51"/>
                <a:gd name="T41"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9">
                  <a:moveTo>
                    <a:pt x="51" y="1"/>
                  </a:moveTo>
                  <a:cubicBezTo>
                    <a:pt x="50" y="1"/>
                    <a:pt x="49" y="0"/>
                    <a:pt x="47" y="0"/>
                  </a:cubicBezTo>
                  <a:cubicBezTo>
                    <a:pt x="35" y="27"/>
                    <a:pt x="35" y="27"/>
                    <a:pt x="35" y="27"/>
                  </a:cubicBezTo>
                  <a:cubicBezTo>
                    <a:pt x="30" y="4"/>
                    <a:pt x="30" y="4"/>
                    <a:pt x="30" y="4"/>
                  </a:cubicBezTo>
                  <a:cubicBezTo>
                    <a:pt x="24" y="27"/>
                    <a:pt x="24" y="27"/>
                    <a:pt x="24" y="27"/>
                  </a:cubicBezTo>
                  <a:cubicBezTo>
                    <a:pt x="12" y="0"/>
                    <a:pt x="12" y="0"/>
                    <a:pt x="12" y="0"/>
                  </a:cubicBezTo>
                  <a:cubicBezTo>
                    <a:pt x="6" y="2"/>
                    <a:pt x="0" y="7"/>
                    <a:pt x="0" y="14"/>
                  </a:cubicBezTo>
                  <a:cubicBezTo>
                    <a:pt x="0" y="31"/>
                    <a:pt x="2" y="58"/>
                    <a:pt x="2" y="58"/>
                  </a:cubicBezTo>
                  <a:cubicBezTo>
                    <a:pt x="7" y="58"/>
                    <a:pt x="7" y="58"/>
                    <a:pt x="7" y="58"/>
                  </a:cubicBezTo>
                  <a:cubicBezTo>
                    <a:pt x="7" y="27"/>
                    <a:pt x="7" y="27"/>
                    <a:pt x="7" y="27"/>
                  </a:cubicBezTo>
                  <a:cubicBezTo>
                    <a:pt x="9" y="27"/>
                    <a:pt x="9" y="27"/>
                    <a:pt x="9" y="27"/>
                  </a:cubicBezTo>
                  <a:cubicBezTo>
                    <a:pt x="14" y="129"/>
                    <a:pt x="14" y="129"/>
                    <a:pt x="14" y="129"/>
                  </a:cubicBezTo>
                  <a:cubicBezTo>
                    <a:pt x="22" y="129"/>
                    <a:pt x="22" y="129"/>
                    <a:pt x="22" y="129"/>
                  </a:cubicBezTo>
                  <a:cubicBezTo>
                    <a:pt x="26" y="62"/>
                    <a:pt x="26" y="62"/>
                    <a:pt x="26" y="62"/>
                  </a:cubicBezTo>
                  <a:cubicBezTo>
                    <a:pt x="29" y="62"/>
                    <a:pt x="29" y="62"/>
                    <a:pt x="29" y="62"/>
                  </a:cubicBezTo>
                  <a:cubicBezTo>
                    <a:pt x="31" y="62"/>
                    <a:pt x="31" y="62"/>
                    <a:pt x="31" y="62"/>
                  </a:cubicBezTo>
                  <a:cubicBezTo>
                    <a:pt x="34" y="62"/>
                    <a:pt x="34" y="62"/>
                    <a:pt x="34" y="62"/>
                  </a:cubicBezTo>
                  <a:cubicBezTo>
                    <a:pt x="38" y="129"/>
                    <a:pt x="38" y="129"/>
                    <a:pt x="38" y="129"/>
                  </a:cubicBezTo>
                  <a:cubicBezTo>
                    <a:pt x="45" y="129"/>
                    <a:pt x="45" y="129"/>
                    <a:pt x="45" y="129"/>
                  </a:cubicBezTo>
                  <a:cubicBezTo>
                    <a:pt x="51" y="27"/>
                    <a:pt x="51" y="27"/>
                    <a:pt x="51" y="27"/>
                  </a:cubicBezTo>
                  <a:lnTo>
                    <a:pt x="5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047"/>
            <p:cNvSpPr>
              <a:spLocks/>
            </p:cNvSpPr>
            <p:nvPr/>
          </p:nvSpPr>
          <p:spPr bwMode="auto">
            <a:xfrm>
              <a:off x="10056195" y="782105"/>
              <a:ext cx="61637" cy="24655"/>
            </a:xfrm>
            <a:custGeom>
              <a:avLst/>
              <a:gdLst>
                <a:gd name="T0" fmla="*/ 16 w 18"/>
                <a:gd name="T1" fmla="*/ 0 h 7"/>
                <a:gd name="T2" fmla="*/ 9 w 18"/>
                <a:gd name="T3" fmla="*/ 6 h 7"/>
                <a:gd name="T4" fmla="*/ 2 w 18"/>
                <a:gd name="T5" fmla="*/ 0 h 7"/>
                <a:gd name="T6" fmla="*/ 2 w 18"/>
                <a:gd name="T7" fmla="*/ 0 h 7"/>
                <a:gd name="T8" fmla="*/ 0 w 18"/>
                <a:gd name="T9" fmla="*/ 0 h 7"/>
                <a:gd name="T10" fmla="*/ 9 w 18"/>
                <a:gd name="T11" fmla="*/ 7 h 7"/>
                <a:gd name="T12" fmla="*/ 18 w 18"/>
                <a:gd name="T13" fmla="*/ 0 h 7"/>
                <a:gd name="T14" fmla="*/ 16 w 1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
                  <a:moveTo>
                    <a:pt x="16" y="0"/>
                  </a:moveTo>
                  <a:cubicBezTo>
                    <a:pt x="9" y="6"/>
                    <a:pt x="9" y="6"/>
                    <a:pt x="9" y="6"/>
                  </a:cubicBezTo>
                  <a:cubicBezTo>
                    <a:pt x="2" y="0"/>
                    <a:pt x="2" y="0"/>
                    <a:pt x="2" y="0"/>
                  </a:cubicBezTo>
                  <a:cubicBezTo>
                    <a:pt x="2" y="0"/>
                    <a:pt x="2" y="0"/>
                    <a:pt x="2" y="0"/>
                  </a:cubicBezTo>
                  <a:cubicBezTo>
                    <a:pt x="1" y="0"/>
                    <a:pt x="0" y="0"/>
                    <a:pt x="0" y="0"/>
                  </a:cubicBezTo>
                  <a:cubicBezTo>
                    <a:pt x="9" y="7"/>
                    <a:pt x="9" y="7"/>
                    <a:pt x="9" y="7"/>
                  </a:cubicBezTo>
                  <a:cubicBezTo>
                    <a:pt x="18" y="0"/>
                    <a:pt x="18" y="0"/>
                    <a:pt x="18" y="0"/>
                  </a:cubicBezTo>
                  <a:cubicBezTo>
                    <a:pt x="17" y="0"/>
                    <a:pt x="1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048"/>
            <p:cNvSpPr>
              <a:spLocks noEditPoints="1"/>
            </p:cNvSpPr>
            <p:nvPr/>
          </p:nvSpPr>
          <p:spPr bwMode="auto">
            <a:xfrm>
              <a:off x="10043868" y="680403"/>
              <a:ext cx="80128" cy="104783"/>
            </a:xfrm>
            <a:custGeom>
              <a:avLst/>
              <a:gdLst>
                <a:gd name="T0" fmla="*/ 7 w 23"/>
                <a:gd name="T1" fmla="*/ 29 h 30"/>
                <a:gd name="T2" fmla="*/ 12 w 23"/>
                <a:gd name="T3" fmla="*/ 30 h 30"/>
                <a:gd name="T4" fmla="*/ 16 w 23"/>
                <a:gd name="T5" fmla="*/ 29 h 30"/>
                <a:gd name="T6" fmla="*/ 23 w 23"/>
                <a:gd name="T7" fmla="*/ 15 h 30"/>
                <a:gd name="T8" fmla="*/ 12 w 23"/>
                <a:gd name="T9" fmla="*/ 0 h 30"/>
                <a:gd name="T10" fmla="*/ 0 w 23"/>
                <a:gd name="T11" fmla="*/ 15 h 30"/>
                <a:gd name="T12" fmla="*/ 7 w 23"/>
                <a:gd name="T13" fmla="*/ 29 h 30"/>
                <a:gd name="T14" fmla="*/ 12 w 23"/>
                <a:gd name="T15" fmla="*/ 1 h 30"/>
                <a:gd name="T16" fmla="*/ 22 w 23"/>
                <a:gd name="T17" fmla="*/ 15 h 30"/>
                <a:gd name="T18" fmla="*/ 13 w 23"/>
                <a:gd name="T19" fmla="*/ 28 h 30"/>
                <a:gd name="T20" fmla="*/ 12 w 23"/>
                <a:gd name="T21" fmla="*/ 28 h 30"/>
                <a:gd name="T22" fmla="*/ 10 w 23"/>
                <a:gd name="T23" fmla="*/ 28 h 30"/>
                <a:gd name="T24" fmla="*/ 1 w 23"/>
                <a:gd name="T25" fmla="*/ 15 h 30"/>
                <a:gd name="T26" fmla="*/ 12 w 23"/>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0">
                  <a:moveTo>
                    <a:pt x="7" y="29"/>
                  </a:moveTo>
                  <a:cubicBezTo>
                    <a:pt x="9" y="29"/>
                    <a:pt x="10" y="30"/>
                    <a:pt x="12" y="30"/>
                  </a:cubicBezTo>
                  <a:cubicBezTo>
                    <a:pt x="13" y="30"/>
                    <a:pt x="14" y="29"/>
                    <a:pt x="16" y="29"/>
                  </a:cubicBezTo>
                  <a:cubicBezTo>
                    <a:pt x="20" y="26"/>
                    <a:pt x="23" y="21"/>
                    <a:pt x="23" y="15"/>
                  </a:cubicBezTo>
                  <a:cubicBezTo>
                    <a:pt x="23" y="7"/>
                    <a:pt x="22" y="0"/>
                    <a:pt x="12" y="0"/>
                  </a:cubicBezTo>
                  <a:cubicBezTo>
                    <a:pt x="1" y="0"/>
                    <a:pt x="0" y="7"/>
                    <a:pt x="0" y="15"/>
                  </a:cubicBezTo>
                  <a:cubicBezTo>
                    <a:pt x="0" y="21"/>
                    <a:pt x="4" y="26"/>
                    <a:pt x="7" y="29"/>
                  </a:cubicBezTo>
                  <a:close/>
                  <a:moveTo>
                    <a:pt x="12" y="1"/>
                  </a:moveTo>
                  <a:cubicBezTo>
                    <a:pt x="21" y="1"/>
                    <a:pt x="22" y="7"/>
                    <a:pt x="22" y="15"/>
                  </a:cubicBezTo>
                  <a:cubicBezTo>
                    <a:pt x="22" y="22"/>
                    <a:pt x="17" y="27"/>
                    <a:pt x="13" y="28"/>
                  </a:cubicBezTo>
                  <a:cubicBezTo>
                    <a:pt x="12" y="28"/>
                    <a:pt x="12" y="28"/>
                    <a:pt x="12" y="28"/>
                  </a:cubicBezTo>
                  <a:cubicBezTo>
                    <a:pt x="11" y="28"/>
                    <a:pt x="11" y="28"/>
                    <a:pt x="10" y="28"/>
                  </a:cubicBezTo>
                  <a:cubicBezTo>
                    <a:pt x="6" y="27"/>
                    <a:pt x="1" y="22"/>
                    <a:pt x="1" y="15"/>
                  </a:cubicBezTo>
                  <a:cubicBezTo>
                    <a:pt x="1" y="7"/>
                    <a:pt x="2" y="1"/>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0" name="组合 79"/>
          <p:cNvGrpSpPr/>
          <p:nvPr/>
        </p:nvGrpSpPr>
        <p:grpSpPr>
          <a:xfrm>
            <a:off x="1384597" y="5106428"/>
            <a:ext cx="736566" cy="351333"/>
            <a:chOff x="1835608" y="4806167"/>
            <a:chExt cx="736566" cy="351333"/>
          </a:xfrm>
          <a:solidFill>
            <a:schemeClr val="tx1"/>
          </a:solidFill>
        </p:grpSpPr>
        <p:sp>
          <p:nvSpPr>
            <p:cNvPr id="67" name="Freeform 440"/>
            <p:cNvSpPr>
              <a:spLocks noEditPoints="1"/>
            </p:cNvSpPr>
            <p:nvPr/>
          </p:nvSpPr>
          <p:spPr bwMode="auto">
            <a:xfrm>
              <a:off x="1835608" y="4830822"/>
              <a:ext cx="736566" cy="295859"/>
            </a:xfrm>
            <a:custGeom>
              <a:avLst/>
              <a:gdLst>
                <a:gd name="T0" fmla="*/ 205 w 212"/>
                <a:gd name="T1" fmla="*/ 0 h 85"/>
                <a:gd name="T2" fmla="*/ 195 w 212"/>
                <a:gd name="T3" fmla="*/ 0 h 85"/>
                <a:gd name="T4" fmla="*/ 195 w 212"/>
                <a:gd name="T5" fmla="*/ 60 h 85"/>
                <a:gd name="T6" fmla="*/ 71 w 212"/>
                <a:gd name="T7" fmla="*/ 60 h 85"/>
                <a:gd name="T8" fmla="*/ 71 w 212"/>
                <a:gd name="T9" fmla="*/ 12 h 85"/>
                <a:gd name="T10" fmla="*/ 57 w 212"/>
                <a:gd name="T11" fmla="*/ 11 h 85"/>
                <a:gd name="T12" fmla="*/ 35 w 212"/>
                <a:gd name="T13" fmla="*/ 11 h 85"/>
                <a:gd name="T14" fmla="*/ 19 w 212"/>
                <a:gd name="T15" fmla="*/ 23 h 85"/>
                <a:gd name="T16" fmla="*/ 5 w 212"/>
                <a:gd name="T17" fmla="*/ 43 h 85"/>
                <a:gd name="T18" fmla="*/ 1 w 212"/>
                <a:gd name="T19" fmla="*/ 57 h 85"/>
                <a:gd name="T20" fmla="*/ 1 w 212"/>
                <a:gd name="T21" fmla="*/ 76 h 85"/>
                <a:gd name="T22" fmla="*/ 8 w 212"/>
                <a:gd name="T23" fmla="*/ 85 h 85"/>
                <a:gd name="T24" fmla="*/ 23 w 212"/>
                <a:gd name="T25" fmla="*/ 85 h 85"/>
                <a:gd name="T26" fmla="*/ 27 w 212"/>
                <a:gd name="T27" fmla="*/ 85 h 85"/>
                <a:gd name="T28" fmla="*/ 39 w 212"/>
                <a:gd name="T29" fmla="*/ 73 h 85"/>
                <a:gd name="T30" fmla="*/ 52 w 212"/>
                <a:gd name="T31" fmla="*/ 85 h 85"/>
                <a:gd name="T32" fmla="*/ 66 w 212"/>
                <a:gd name="T33" fmla="*/ 85 h 85"/>
                <a:gd name="T34" fmla="*/ 66 w 212"/>
                <a:gd name="T35" fmla="*/ 75 h 85"/>
                <a:gd name="T36" fmla="*/ 143 w 212"/>
                <a:gd name="T37" fmla="*/ 75 h 85"/>
                <a:gd name="T38" fmla="*/ 151 w 212"/>
                <a:gd name="T39" fmla="*/ 72 h 85"/>
                <a:gd name="T40" fmla="*/ 158 w 212"/>
                <a:gd name="T41" fmla="*/ 75 h 85"/>
                <a:gd name="T42" fmla="*/ 171 w 212"/>
                <a:gd name="T43" fmla="*/ 75 h 85"/>
                <a:gd name="T44" fmla="*/ 179 w 212"/>
                <a:gd name="T45" fmla="*/ 73 h 85"/>
                <a:gd name="T46" fmla="*/ 186 w 212"/>
                <a:gd name="T47" fmla="*/ 75 h 85"/>
                <a:gd name="T48" fmla="*/ 196 w 212"/>
                <a:gd name="T49" fmla="*/ 75 h 85"/>
                <a:gd name="T50" fmla="*/ 196 w 212"/>
                <a:gd name="T51" fmla="*/ 84 h 85"/>
                <a:gd name="T52" fmla="*/ 211 w 212"/>
                <a:gd name="T53" fmla="*/ 84 h 85"/>
                <a:gd name="T54" fmla="*/ 211 w 212"/>
                <a:gd name="T55" fmla="*/ 9 h 85"/>
                <a:gd name="T56" fmla="*/ 205 w 212"/>
                <a:gd name="T57" fmla="*/ 0 h 85"/>
                <a:gd name="T58" fmla="*/ 55 w 212"/>
                <a:gd name="T59" fmla="*/ 49 h 85"/>
                <a:gd name="T60" fmla="*/ 19 w 212"/>
                <a:gd name="T61" fmla="*/ 49 h 85"/>
                <a:gd name="T62" fmla="*/ 19 w 212"/>
                <a:gd name="T63" fmla="*/ 40 h 85"/>
                <a:gd name="T64" fmla="*/ 35 w 212"/>
                <a:gd name="T65" fmla="*/ 21 h 85"/>
                <a:gd name="T66" fmla="*/ 55 w 212"/>
                <a:gd name="T67" fmla="*/ 21 h 85"/>
                <a:gd name="T68" fmla="*/ 55 w 212"/>
                <a:gd name="T69"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85">
                  <a:moveTo>
                    <a:pt x="205" y="0"/>
                  </a:moveTo>
                  <a:cubicBezTo>
                    <a:pt x="197" y="0"/>
                    <a:pt x="195" y="0"/>
                    <a:pt x="195" y="0"/>
                  </a:cubicBezTo>
                  <a:cubicBezTo>
                    <a:pt x="195" y="60"/>
                    <a:pt x="195" y="60"/>
                    <a:pt x="195" y="60"/>
                  </a:cubicBezTo>
                  <a:cubicBezTo>
                    <a:pt x="71" y="60"/>
                    <a:pt x="71" y="60"/>
                    <a:pt x="71" y="60"/>
                  </a:cubicBezTo>
                  <a:cubicBezTo>
                    <a:pt x="71" y="12"/>
                    <a:pt x="71" y="12"/>
                    <a:pt x="71" y="12"/>
                  </a:cubicBezTo>
                  <a:cubicBezTo>
                    <a:pt x="57" y="11"/>
                    <a:pt x="57" y="11"/>
                    <a:pt x="57" y="11"/>
                  </a:cubicBezTo>
                  <a:cubicBezTo>
                    <a:pt x="35" y="11"/>
                    <a:pt x="35" y="11"/>
                    <a:pt x="35" y="11"/>
                  </a:cubicBezTo>
                  <a:cubicBezTo>
                    <a:pt x="35" y="11"/>
                    <a:pt x="29" y="11"/>
                    <a:pt x="19" y="23"/>
                  </a:cubicBezTo>
                  <a:cubicBezTo>
                    <a:pt x="10" y="35"/>
                    <a:pt x="5" y="43"/>
                    <a:pt x="5" y="43"/>
                  </a:cubicBezTo>
                  <a:cubicBezTo>
                    <a:pt x="5" y="43"/>
                    <a:pt x="1" y="49"/>
                    <a:pt x="1" y="57"/>
                  </a:cubicBezTo>
                  <a:cubicBezTo>
                    <a:pt x="1" y="65"/>
                    <a:pt x="1" y="76"/>
                    <a:pt x="1" y="76"/>
                  </a:cubicBezTo>
                  <a:cubicBezTo>
                    <a:pt x="1" y="76"/>
                    <a:pt x="0" y="85"/>
                    <a:pt x="8" y="85"/>
                  </a:cubicBezTo>
                  <a:cubicBezTo>
                    <a:pt x="15" y="85"/>
                    <a:pt x="23" y="85"/>
                    <a:pt x="23" y="85"/>
                  </a:cubicBezTo>
                  <a:cubicBezTo>
                    <a:pt x="27" y="85"/>
                    <a:pt x="27" y="85"/>
                    <a:pt x="27" y="85"/>
                  </a:cubicBezTo>
                  <a:cubicBezTo>
                    <a:pt x="27" y="78"/>
                    <a:pt x="32" y="73"/>
                    <a:pt x="39" y="73"/>
                  </a:cubicBezTo>
                  <a:cubicBezTo>
                    <a:pt x="47" y="73"/>
                    <a:pt x="52" y="78"/>
                    <a:pt x="52" y="85"/>
                  </a:cubicBezTo>
                  <a:cubicBezTo>
                    <a:pt x="66" y="85"/>
                    <a:pt x="66" y="85"/>
                    <a:pt x="66" y="85"/>
                  </a:cubicBezTo>
                  <a:cubicBezTo>
                    <a:pt x="66" y="75"/>
                    <a:pt x="66" y="75"/>
                    <a:pt x="66" y="75"/>
                  </a:cubicBezTo>
                  <a:cubicBezTo>
                    <a:pt x="143" y="75"/>
                    <a:pt x="143" y="75"/>
                    <a:pt x="143" y="75"/>
                  </a:cubicBezTo>
                  <a:cubicBezTo>
                    <a:pt x="145" y="73"/>
                    <a:pt x="148" y="72"/>
                    <a:pt x="151" y="72"/>
                  </a:cubicBezTo>
                  <a:cubicBezTo>
                    <a:pt x="153" y="72"/>
                    <a:pt x="156" y="73"/>
                    <a:pt x="158" y="75"/>
                  </a:cubicBezTo>
                  <a:cubicBezTo>
                    <a:pt x="171" y="75"/>
                    <a:pt x="171" y="75"/>
                    <a:pt x="171" y="75"/>
                  </a:cubicBezTo>
                  <a:cubicBezTo>
                    <a:pt x="174" y="73"/>
                    <a:pt x="176" y="73"/>
                    <a:pt x="179" y="73"/>
                  </a:cubicBezTo>
                  <a:cubicBezTo>
                    <a:pt x="182" y="73"/>
                    <a:pt x="184" y="73"/>
                    <a:pt x="186" y="75"/>
                  </a:cubicBezTo>
                  <a:cubicBezTo>
                    <a:pt x="196" y="75"/>
                    <a:pt x="196" y="75"/>
                    <a:pt x="196" y="75"/>
                  </a:cubicBezTo>
                  <a:cubicBezTo>
                    <a:pt x="196" y="84"/>
                    <a:pt x="196" y="84"/>
                    <a:pt x="196" y="84"/>
                  </a:cubicBezTo>
                  <a:cubicBezTo>
                    <a:pt x="211" y="84"/>
                    <a:pt x="211" y="84"/>
                    <a:pt x="211" y="84"/>
                  </a:cubicBezTo>
                  <a:cubicBezTo>
                    <a:pt x="211" y="9"/>
                    <a:pt x="211" y="9"/>
                    <a:pt x="211" y="9"/>
                  </a:cubicBezTo>
                  <a:cubicBezTo>
                    <a:pt x="211" y="9"/>
                    <a:pt x="212" y="0"/>
                    <a:pt x="205" y="0"/>
                  </a:cubicBezTo>
                  <a:close/>
                  <a:moveTo>
                    <a:pt x="55" y="49"/>
                  </a:moveTo>
                  <a:cubicBezTo>
                    <a:pt x="19" y="49"/>
                    <a:pt x="19" y="49"/>
                    <a:pt x="19" y="49"/>
                  </a:cubicBezTo>
                  <a:cubicBezTo>
                    <a:pt x="19" y="40"/>
                    <a:pt x="19" y="40"/>
                    <a:pt x="19" y="40"/>
                  </a:cubicBezTo>
                  <a:cubicBezTo>
                    <a:pt x="35" y="21"/>
                    <a:pt x="35" y="21"/>
                    <a:pt x="35" y="21"/>
                  </a:cubicBezTo>
                  <a:cubicBezTo>
                    <a:pt x="55" y="21"/>
                    <a:pt x="55" y="21"/>
                    <a:pt x="55" y="21"/>
                  </a:cubicBezTo>
                  <a:lnTo>
                    <a:pt x="5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41"/>
            <p:cNvSpPr>
              <a:spLocks noEditPoints="1"/>
            </p:cNvSpPr>
            <p:nvPr/>
          </p:nvSpPr>
          <p:spPr bwMode="auto">
            <a:xfrm>
              <a:off x="2424244" y="5095863"/>
              <a:ext cx="64719" cy="61637"/>
            </a:xfrm>
            <a:custGeom>
              <a:avLst/>
              <a:gdLst>
                <a:gd name="T0" fmla="*/ 9 w 18"/>
                <a:gd name="T1" fmla="*/ 0 h 18"/>
                <a:gd name="T2" fmla="*/ 0 w 18"/>
                <a:gd name="T3" fmla="*/ 9 h 18"/>
                <a:gd name="T4" fmla="*/ 9 w 18"/>
                <a:gd name="T5" fmla="*/ 18 h 18"/>
                <a:gd name="T6" fmla="*/ 18 w 18"/>
                <a:gd name="T7" fmla="*/ 9 h 18"/>
                <a:gd name="T8" fmla="*/ 9 w 18"/>
                <a:gd name="T9" fmla="*/ 0 h 18"/>
                <a:gd name="T10" fmla="*/ 9 w 18"/>
                <a:gd name="T11" fmla="*/ 14 h 18"/>
                <a:gd name="T12" fmla="*/ 5 w 18"/>
                <a:gd name="T13" fmla="*/ 9 h 18"/>
                <a:gd name="T14" fmla="*/ 9 w 18"/>
                <a:gd name="T15" fmla="*/ 5 h 18"/>
                <a:gd name="T16" fmla="*/ 13 w 18"/>
                <a:gd name="T17" fmla="*/ 9 h 18"/>
                <a:gd name="T18" fmla="*/ 9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4"/>
                  </a:moveTo>
                  <a:cubicBezTo>
                    <a:pt x="7" y="14"/>
                    <a:pt x="5" y="12"/>
                    <a:pt x="5" y="9"/>
                  </a:cubicBezTo>
                  <a:cubicBezTo>
                    <a:pt x="5" y="7"/>
                    <a:pt x="7" y="5"/>
                    <a:pt x="9" y="5"/>
                  </a:cubicBezTo>
                  <a:cubicBezTo>
                    <a:pt x="11" y="5"/>
                    <a:pt x="13" y="7"/>
                    <a:pt x="13" y="9"/>
                  </a:cubicBezTo>
                  <a:cubicBezTo>
                    <a:pt x="13" y="12"/>
                    <a:pt x="11" y="14"/>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442"/>
            <p:cNvSpPr>
              <a:spLocks noChangeArrowheads="1"/>
            </p:cNvSpPr>
            <p:nvPr/>
          </p:nvSpPr>
          <p:spPr bwMode="auto">
            <a:xfrm>
              <a:off x="2448899" y="5021898"/>
              <a:ext cx="21573" cy="92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43"/>
            <p:cNvSpPr>
              <a:spLocks noEditPoints="1"/>
            </p:cNvSpPr>
            <p:nvPr/>
          </p:nvSpPr>
          <p:spPr bwMode="auto">
            <a:xfrm>
              <a:off x="2304051" y="4806167"/>
              <a:ext cx="175666" cy="200321"/>
            </a:xfrm>
            <a:custGeom>
              <a:avLst/>
              <a:gdLst>
                <a:gd name="T0" fmla="*/ 57 w 57"/>
                <a:gd name="T1" fmla="*/ 0 h 65"/>
                <a:gd name="T2" fmla="*/ 0 w 57"/>
                <a:gd name="T3" fmla="*/ 0 h 65"/>
                <a:gd name="T4" fmla="*/ 0 w 57"/>
                <a:gd name="T5" fmla="*/ 65 h 65"/>
                <a:gd name="T6" fmla="*/ 57 w 57"/>
                <a:gd name="T7" fmla="*/ 65 h 65"/>
                <a:gd name="T8" fmla="*/ 57 w 57"/>
                <a:gd name="T9" fmla="*/ 0 h 65"/>
                <a:gd name="T10" fmla="*/ 4 w 57"/>
                <a:gd name="T11" fmla="*/ 9 h 65"/>
                <a:gd name="T12" fmla="*/ 27 w 57"/>
                <a:gd name="T13" fmla="*/ 35 h 65"/>
                <a:gd name="T14" fmla="*/ 4 w 57"/>
                <a:gd name="T15" fmla="*/ 61 h 65"/>
                <a:gd name="T16" fmla="*/ 4 w 57"/>
                <a:gd name="T17" fmla="*/ 9 h 65"/>
                <a:gd name="T18" fmla="*/ 9 w 57"/>
                <a:gd name="T19" fmla="*/ 61 h 65"/>
                <a:gd name="T20" fmla="*/ 29 w 57"/>
                <a:gd name="T21" fmla="*/ 37 h 65"/>
                <a:gd name="T22" fmla="*/ 51 w 57"/>
                <a:gd name="T23" fmla="*/ 61 h 65"/>
                <a:gd name="T24" fmla="*/ 9 w 57"/>
                <a:gd name="T25" fmla="*/ 61 h 65"/>
                <a:gd name="T26" fmla="*/ 54 w 57"/>
                <a:gd name="T27" fmla="*/ 61 h 65"/>
                <a:gd name="T28" fmla="*/ 32 w 57"/>
                <a:gd name="T29" fmla="*/ 35 h 65"/>
                <a:gd name="T30" fmla="*/ 54 w 57"/>
                <a:gd name="T31" fmla="*/ 9 h 65"/>
                <a:gd name="T32" fmla="*/ 54 w 57"/>
                <a:gd name="T33" fmla="*/ 61 h 65"/>
                <a:gd name="T34" fmla="*/ 29 w 57"/>
                <a:gd name="T35" fmla="*/ 33 h 65"/>
                <a:gd name="T36" fmla="*/ 4 w 57"/>
                <a:gd name="T37" fmla="*/ 5 h 65"/>
                <a:gd name="T38" fmla="*/ 54 w 57"/>
                <a:gd name="T39" fmla="*/ 5 h 65"/>
                <a:gd name="T40" fmla="*/ 29 w 57"/>
                <a:gd name="T41"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65">
                  <a:moveTo>
                    <a:pt x="57" y="0"/>
                  </a:moveTo>
                  <a:lnTo>
                    <a:pt x="0" y="0"/>
                  </a:lnTo>
                  <a:lnTo>
                    <a:pt x="0" y="65"/>
                  </a:lnTo>
                  <a:lnTo>
                    <a:pt x="57" y="65"/>
                  </a:lnTo>
                  <a:lnTo>
                    <a:pt x="57" y="0"/>
                  </a:lnTo>
                  <a:close/>
                  <a:moveTo>
                    <a:pt x="4" y="9"/>
                  </a:moveTo>
                  <a:lnTo>
                    <a:pt x="27" y="35"/>
                  </a:lnTo>
                  <a:lnTo>
                    <a:pt x="4" y="61"/>
                  </a:lnTo>
                  <a:lnTo>
                    <a:pt x="4" y="9"/>
                  </a:lnTo>
                  <a:close/>
                  <a:moveTo>
                    <a:pt x="9" y="61"/>
                  </a:moveTo>
                  <a:lnTo>
                    <a:pt x="29" y="37"/>
                  </a:lnTo>
                  <a:lnTo>
                    <a:pt x="51" y="61"/>
                  </a:lnTo>
                  <a:lnTo>
                    <a:pt x="9" y="61"/>
                  </a:lnTo>
                  <a:close/>
                  <a:moveTo>
                    <a:pt x="54" y="61"/>
                  </a:moveTo>
                  <a:lnTo>
                    <a:pt x="32" y="35"/>
                  </a:lnTo>
                  <a:lnTo>
                    <a:pt x="54" y="9"/>
                  </a:lnTo>
                  <a:lnTo>
                    <a:pt x="54" y="61"/>
                  </a:lnTo>
                  <a:close/>
                  <a:moveTo>
                    <a:pt x="29" y="33"/>
                  </a:moveTo>
                  <a:lnTo>
                    <a:pt x="4" y="5"/>
                  </a:lnTo>
                  <a:lnTo>
                    <a:pt x="54" y="5"/>
                  </a:ln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4"/>
            <p:cNvSpPr>
              <a:spLocks noEditPoints="1"/>
            </p:cNvSpPr>
            <p:nvPr/>
          </p:nvSpPr>
          <p:spPr bwMode="auto">
            <a:xfrm>
              <a:off x="2328706" y="5095863"/>
              <a:ext cx="61637" cy="61637"/>
            </a:xfrm>
            <a:custGeom>
              <a:avLst/>
              <a:gdLst>
                <a:gd name="T0" fmla="*/ 9 w 18"/>
                <a:gd name="T1" fmla="*/ 0 h 18"/>
                <a:gd name="T2" fmla="*/ 0 w 18"/>
                <a:gd name="T3" fmla="*/ 9 h 18"/>
                <a:gd name="T4" fmla="*/ 9 w 18"/>
                <a:gd name="T5" fmla="*/ 18 h 18"/>
                <a:gd name="T6" fmla="*/ 18 w 18"/>
                <a:gd name="T7" fmla="*/ 9 h 18"/>
                <a:gd name="T8" fmla="*/ 9 w 18"/>
                <a:gd name="T9" fmla="*/ 0 h 18"/>
                <a:gd name="T10" fmla="*/ 9 w 18"/>
                <a:gd name="T11" fmla="*/ 14 h 18"/>
                <a:gd name="T12" fmla="*/ 4 w 18"/>
                <a:gd name="T13" fmla="*/ 9 h 18"/>
                <a:gd name="T14" fmla="*/ 9 w 18"/>
                <a:gd name="T15" fmla="*/ 5 h 18"/>
                <a:gd name="T16" fmla="*/ 13 w 18"/>
                <a:gd name="T17" fmla="*/ 9 h 18"/>
                <a:gd name="T18" fmla="*/ 9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4"/>
                  </a:moveTo>
                  <a:cubicBezTo>
                    <a:pt x="6" y="14"/>
                    <a:pt x="4" y="12"/>
                    <a:pt x="4" y="9"/>
                  </a:cubicBezTo>
                  <a:cubicBezTo>
                    <a:pt x="4" y="7"/>
                    <a:pt x="6" y="5"/>
                    <a:pt x="9" y="5"/>
                  </a:cubicBezTo>
                  <a:cubicBezTo>
                    <a:pt x="11" y="5"/>
                    <a:pt x="13" y="7"/>
                    <a:pt x="13" y="9"/>
                  </a:cubicBezTo>
                  <a:cubicBezTo>
                    <a:pt x="13" y="12"/>
                    <a:pt x="11" y="14"/>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445"/>
            <p:cNvSpPr>
              <a:spLocks noChangeArrowheads="1"/>
            </p:cNvSpPr>
            <p:nvPr/>
          </p:nvSpPr>
          <p:spPr bwMode="auto">
            <a:xfrm>
              <a:off x="2313297" y="5021898"/>
              <a:ext cx="21573" cy="92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446"/>
            <p:cNvSpPr>
              <a:spLocks noChangeArrowheads="1"/>
            </p:cNvSpPr>
            <p:nvPr/>
          </p:nvSpPr>
          <p:spPr bwMode="auto">
            <a:xfrm>
              <a:off x="2257823" y="5021898"/>
              <a:ext cx="21573" cy="92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47"/>
            <p:cNvSpPr>
              <a:spLocks noEditPoints="1"/>
            </p:cNvSpPr>
            <p:nvPr/>
          </p:nvSpPr>
          <p:spPr bwMode="auto">
            <a:xfrm>
              <a:off x="2112975" y="4806167"/>
              <a:ext cx="181830" cy="200321"/>
            </a:xfrm>
            <a:custGeom>
              <a:avLst/>
              <a:gdLst>
                <a:gd name="T0" fmla="*/ 59 w 59"/>
                <a:gd name="T1" fmla="*/ 0 h 65"/>
                <a:gd name="T2" fmla="*/ 0 w 59"/>
                <a:gd name="T3" fmla="*/ 0 h 65"/>
                <a:gd name="T4" fmla="*/ 0 w 59"/>
                <a:gd name="T5" fmla="*/ 65 h 65"/>
                <a:gd name="T6" fmla="*/ 59 w 59"/>
                <a:gd name="T7" fmla="*/ 65 h 65"/>
                <a:gd name="T8" fmla="*/ 59 w 59"/>
                <a:gd name="T9" fmla="*/ 0 h 65"/>
                <a:gd name="T10" fmla="*/ 4 w 59"/>
                <a:gd name="T11" fmla="*/ 9 h 65"/>
                <a:gd name="T12" fmla="*/ 27 w 59"/>
                <a:gd name="T13" fmla="*/ 35 h 65"/>
                <a:gd name="T14" fmla="*/ 4 w 59"/>
                <a:gd name="T15" fmla="*/ 61 h 65"/>
                <a:gd name="T16" fmla="*/ 4 w 59"/>
                <a:gd name="T17" fmla="*/ 9 h 65"/>
                <a:gd name="T18" fmla="*/ 9 w 59"/>
                <a:gd name="T19" fmla="*/ 61 h 65"/>
                <a:gd name="T20" fmla="*/ 29 w 59"/>
                <a:gd name="T21" fmla="*/ 37 h 65"/>
                <a:gd name="T22" fmla="*/ 51 w 59"/>
                <a:gd name="T23" fmla="*/ 61 h 65"/>
                <a:gd name="T24" fmla="*/ 9 w 59"/>
                <a:gd name="T25" fmla="*/ 61 h 65"/>
                <a:gd name="T26" fmla="*/ 54 w 59"/>
                <a:gd name="T27" fmla="*/ 61 h 65"/>
                <a:gd name="T28" fmla="*/ 31 w 59"/>
                <a:gd name="T29" fmla="*/ 35 h 65"/>
                <a:gd name="T30" fmla="*/ 54 w 59"/>
                <a:gd name="T31" fmla="*/ 9 h 65"/>
                <a:gd name="T32" fmla="*/ 54 w 59"/>
                <a:gd name="T33" fmla="*/ 61 h 65"/>
                <a:gd name="T34" fmla="*/ 29 w 59"/>
                <a:gd name="T35" fmla="*/ 33 h 65"/>
                <a:gd name="T36" fmla="*/ 4 w 59"/>
                <a:gd name="T37" fmla="*/ 5 h 65"/>
                <a:gd name="T38" fmla="*/ 54 w 59"/>
                <a:gd name="T39" fmla="*/ 5 h 65"/>
                <a:gd name="T40" fmla="*/ 29 w 59"/>
                <a:gd name="T41"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65">
                  <a:moveTo>
                    <a:pt x="59" y="0"/>
                  </a:moveTo>
                  <a:lnTo>
                    <a:pt x="0" y="0"/>
                  </a:lnTo>
                  <a:lnTo>
                    <a:pt x="0" y="65"/>
                  </a:lnTo>
                  <a:lnTo>
                    <a:pt x="59" y="65"/>
                  </a:lnTo>
                  <a:lnTo>
                    <a:pt x="59" y="0"/>
                  </a:lnTo>
                  <a:close/>
                  <a:moveTo>
                    <a:pt x="4" y="9"/>
                  </a:moveTo>
                  <a:lnTo>
                    <a:pt x="27" y="35"/>
                  </a:lnTo>
                  <a:lnTo>
                    <a:pt x="4" y="61"/>
                  </a:lnTo>
                  <a:lnTo>
                    <a:pt x="4" y="9"/>
                  </a:lnTo>
                  <a:close/>
                  <a:moveTo>
                    <a:pt x="9" y="61"/>
                  </a:moveTo>
                  <a:lnTo>
                    <a:pt x="29" y="37"/>
                  </a:lnTo>
                  <a:lnTo>
                    <a:pt x="51" y="61"/>
                  </a:lnTo>
                  <a:lnTo>
                    <a:pt x="9" y="61"/>
                  </a:lnTo>
                  <a:close/>
                  <a:moveTo>
                    <a:pt x="54" y="61"/>
                  </a:moveTo>
                  <a:lnTo>
                    <a:pt x="31" y="35"/>
                  </a:lnTo>
                  <a:lnTo>
                    <a:pt x="54" y="9"/>
                  </a:lnTo>
                  <a:lnTo>
                    <a:pt x="54" y="61"/>
                  </a:lnTo>
                  <a:close/>
                  <a:moveTo>
                    <a:pt x="29" y="33"/>
                  </a:moveTo>
                  <a:lnTo>
                    <a:pt x="4" y="5"/>
                  </a:lnTo>
                  <a:lnTo>
                    <a:pt x="54" y="5"/>
                  </a:ln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48"/>
            <p:cNvSpPr>
              <a:spLocks/>
            </p:cNvSpPr>
            <p:nvPr/>
          </p:nvSpPr>
          <p:spPr bwMode="auto">
            <a:xfrm>
              <a:off x="2214677" y="5098945"/>
              <a:ext cx="30819" cy="52392"/>
            </a:xfrm>
            <a:custGeom>
              <a:avLst/>
              <a:gdLst>
                <a:gd name="T0" fmla="*/ 2 w 9"/>
                <a:gd name="T1" fmla="*/ 0 h 15"/>
                <a:gd name="T2" fmla="*/ 0 w 9"/>
                <a:gd name="T3" fmla="*/ 0 h 15"/>
                <a:gd name="T4" fmla="*/ 0 w 9"/>
                <a:gd name="T5" fmla="*/ 15 h 15"/>
                <a:gd name="T6" fmla="*/ 2 w 9"/>
                <a:gd name="T7" fmla="*/ 15 h 15"/>
                <a:gd name="T8" fmla="*/ 9 w 9"/>
                <a:gd name="T9" fmla="*/ 7 h 15"/>
                <a:gd name="T10" fmla="*/ 2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2" y="0"/>
                  </a:moveTo>
                  <a:cubicBezTo>
                    <a:pt x="0" y="0"/>
                    <a:pt x="0" y="0"/>
                    <a:pt x="0" y="0"/>
                  </a:cubicBezTo>
                  <a:cubicBezTo>
                    <a:pt x="0" y="15"/>
                    <a:pt x="0" y="15"/>
                    <a:pt x="0" y="15"/>
                  </a:cubicBezTo>
                  <a:cubicBezTo>
                    <a:pt x="2" y="15"/>
                    <a:pt x="2" y="15"/>
                    <a:pt x="2" y="15"/>
                  </a:cubicBezTo>
                  <a:cubicBezTo>
                    <a:pt x="6" y="15"/>
                    <a:pt x="9" y="11"/>
                    <a:pt x="9" y="7"/>
                  </a:cubicBezTo>
                  <a:cubicBezTo>
                    <a:pt x="9" y="3"/>
                    <a:pt x="6"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449"/>
            <p:cNvSpPr>
              <a:spLocks noChangeArrowheads="1"/>
            </p:cNvSpPr>
            <p:nvPr/>
          </p:nvSpPr>
          <p:spPr bwMode="auto">
            <a:xfrm>
              <a:off x="2125303" y="5098945"/>
              <a:ext cx="83210" cy="523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450"/>
            <p:cNvSpPr>
              <a:spLocks noChangeArrowheads="1"/>
            </p:cNvSpPr>
            <p:nvPr/>
          </p:nvSpPr>
          <p:spPr bwMode="auto">
            <a:xfrm>
              <a:off x="2119139" y="5021898"/>
              <a:ext cx="24655" cy="92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51"/>
            <p:cNvSpPr>
              <a:spLocks/>
            </p:cNvSpPr>
            <p:nvPr/>
          </p:nvSpPr>
          <p:spPr bwMode="auto">
            <a:xfrm>
              <a:off x="2091402" y="5098945"/>
              <a:ext cx="30819" cy="52392"/>
            </a:xfrm>
            <a:custGeom>
              <a:avLst/>
              <a:gdLst>
                <a:gd name="T0" fmla="*/ 2 w 9"/>
                <a:gd name="T1" fmla="*/ 2 h 15"/>
                <a:gd name="T2" fmla="*/ 0 w 9"/>
                <a:gd name="T3" fmla="*/ 7 h 15"/>
                <a:gd name="T4" fmla="*/ 7 w 9"/>
                <a:gd name="T5" fmla="*/ 15 h 15"/>
                <a:gd name="T6" fmla="*/ 9 w 9"/>
                <a:gd name="T7" fmla="*/ 15 h 15"/>
                <a:gd name="T8" fmla="*/ 9 w 9"/>
                <a:gd name="T9" fmla="*/ 0 h 15"/>
                <a:gd name="T10" fmla="*/ 7 w 9"/>
                <a:gd name="T11" fmla="*/ 0 h 15"/>
                <a:gd name="T12" fmla="*/ 2 w 9"/>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2" y="2"/>
                  </a:moveTo>
                  <a:cubicBezTo>
                    <a:pt x="1" y="3"/>
                    <a:pt x="0" y="5"/>
                    <a:pt x="0" y="7"/>
                  </a:cubicBezTo>
                  <a:cubicBezTo>
                    <a:pt x="0" y="11"/>
                    <a:pt x="3" y="15"/>
                    <a:pt x="7" y="15"/>
                  </a:cubicBezTo>
                  <a:cubicBezTo>
                    <a:pt x="9" y="15"/>
                    <a:pt x="9" y="15"/>
                    <a:pt x="9" y="15"/>
                  </a:cubicBezTo>
                  <a:cubicBezTo>
                    <a:pt x="9" y="0"/>
                    <a:pt x="9" y="0"/>
                    <a:pt x="9" y="0"/>
                  </a:cubicBezTo>
                  <a:cubicBezTo>
                    <a:pt x="7" y="0"/>
                    <a:pt x="7" y="0"/>
                    <a:pt x="7" y="0"/>
                  </a:cubicBezTo>
                  <a:cubicBezTo>
                    <a:pt x="5" y="0"/>
                    <a:pt x="4"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52"/>
            <p:cNvSpPr>
              <a:spLocks noEditPoints="1"/>
            </p:cNvSpPr>
            <p:nvPr/>
          </p:nvSpPr>
          <p:spPr bwMode="auto">
            <a:xfrm>
              <a:off x="1937309" y="5095863"/>
              <a:ext cx="67801" cy="61637"/>
            </a:xfrm>
            <a:custGeom>
              <a:avLst/>
              <a:gdLst>
                <a:gd name="T0" fmla="*/ 9 w 19"/>
                <a:gd name="T1" fmla="*/ 0 h 18"/>
                <a:gd name="T2" fmla="*/ 0 w 19"/>
                <a:gd name="T3" fmla="*/ 9 h 18"/>
                <a:gd name="T4" fmla="*/ 9 w 19"/>
                <a:gd name="T5" fmla="*/ 18 h 18"/>
                <a:gd name="T6" fmla="*/ 19 w 19"/>
                <a:gd name="T7" fmla="*/ 9 h 18"/>
                <a:gd name="T8" fmla="*/ 9 w 19"/>
                <a:gd name="T9" fmla="*/ 0 h 18"/>
                <a:gd name="T10" fmla="*/ 9 w 19"/>
                <a:gd name="T11" fmla="*/ 14 h 18"/>
                <a:gd name="T12" fmla="*/ 5 w 19"/>
                <a:gd name="T13" fmla="*/ 9 h 18"/>
                <a:gd name="T14" fmla="*/ 9 w 19"/>
                <a:gd name="T15" fmla="*/ 5 h 18"/>
                <a:gd name="T16" fmla="*/ 14 w 19"/>
                <a:gd name="T17" fmla="*/ 9 h 18"/>
                <a:gd name="T18" fmla="*/ 9 w 19"/>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4" y="18"/>
                    <a:pt x="9" y="18"/>
                  </a:cubicBezTo>
                  <a:cubicBezTo>
                    <a:pt x="14" y="18"/>
                    <a:pt x="19" y="14"/>
                    <a:pt x="19" y="9"/>
                  </a:cubicBezTo>
                  <a:cubicBezTo>
                    <a:pt x="19" y="4"/>
                    <a:pt x="14" y="0"/>
                    <a:pt x="9" y="0"/>
                  </a:cubicBezTo>
                  <a:close/>
                  <a:moveTo>
                    <a:pt x="9" y="14"/>
                  </a:moveTo>
                  <a:cubicBezTo>
                    <a:pt x="7" y="14"/>
                    <a:pt x="5" y="12"/>
                    <a:pt x="5" y="9"/>
                  </a:cubicBezTo>
                  <a:cubicBezTo>
                    <a:pt x="5" y="7"/>
                    <a:pt x="7" y="5"/>
                    <a:pt x="9" y="5"/>
                  </a:cubicBezTo>
                  <a:cubicBezTo>
                    <a:pt x="12" y="5"/>
                    <a:pt x="14" y="7"/>
                    <a:pt x="14" y="9"/>
                  </a:cubicBezTo>
                  <a:cubicBezTo>
                    <a:pt x="14" y="12"/>
                    <a:pt x="12" y="14"/>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p:cNvGrpSpPr/>
          <p:nvPr/>
        </p:nvGrpSpPr>
        <p:grpSpPr>
          <a:xfrm>
            <a:off x="479409" y="4701163"/>
            <a:ext cx="810530" cy="810530"/>
            <a:chOff x="5054329" y="1826430"/>
            <a:chExt cx="810530" cy="810530"/>
          </a:xfrm>
        </p:grpSpPr>
        <p:sp>
          <p:nvSpPr>
            <p:cNvPr id="82" name="Rectangle 212"/>
            <p:cNvSpPr>
              <a:spLocks noChangeArrowheads="1"/>
            </p:cNvSpPr>
            <p:nvPr/>
          </p:nvSpPr>
          <p:spPr bwMode="auto">
            <a:xfrm>
              <a:off x="5054329" y="1826430"/>
              <a:ext cx="810530" cy="810530"/>
            </a:xfrm>
            <a:prstGeom prst="rect">
              <a:avLst/>
            </a:prstGeom>
            <a:solidFill>
              <a:srgbClr val="F8B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13"/>
            <p:cNvSpPr>
              <a:spLocks/>
            </p:cNvSpPr>
            <p:nvPr/>
          </p:nvSpPr>
          <p:spPr bwMode="auto">
            <a:xfrm>
              <a:off x="5075902" y="2501359"/>
              <a:ext cx="751975" cy="55474"/>
            </a:xfrm>
            <a:custGeom>
              <a:avLst/>
              <a:gdLst>
                <a:gd name="T0" fmla="*/ 204 w 216"/>
                <a:gd name="T1" fmla="*/ 0 h 16"/>
                <a:gd name="T2" fmla="*/ 108 w 216"/>
                <a:gd name="T3" fmla="*/ 0 h 16"/>
                <a:gd name="T4" fmla="*/ 108 w 216"/>
                <a:gd name="T5" fmla="*/ 0 h 16"/>
                <a:gd name="T6" fmla="*/ 12 w 216"/>
                <a:gd name="T7" fmla="*/ 0 h 16"/>
                <a:gd name="T8" fmla="*/ 0 w 216"/>
                <a:gd name="T9" fmla="*/ 9 h 16"/>
                <a:gd name="T10" fmla="*/ 0 w 216"/>
                <a:gd name="T11" fmla="*/ 16 h 16"/>
                <a:gd name="T12" fmla="*/ 95 w 216"/>
                <a:gd name="T13" fmla="*/ 16 h 16"/>
                <a:gd name="T14" fmla="*/ 121 w 216"/>
                <a:gd name="T15" fmla="*/ 16 h 16"/>
                <a:gd name="T16" fmla="*/ 216 w 216"/>
                <a:gd name="T17" fmla="*/ 16 h 16"/>
                <a:gd name="T18" fmla="*/ 216 w 216"/>
                <a:gd name="T19" fmla="*/ 9 h 16"/>
                <a:gd name="T20" fmla="*/ 204 w 21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6">
                  <a:moveTo>
                    <a:pt x="204" y="0"/>
                  </a:moveTo>
                  <a:cubicBezTo>
                    <a:pt x="108" y="0"/>
                    <a:pt x="108" y="0"/>
                    <a:pt x="108" y="0"/>
                  </a:cubicBezTo>
                  <a:cubicBezTo>
                    <a:pt x="108" y="0"/>
                    <a:pt x="108" y="0"/>
                    <a:pt x="108" y="0"/>
                  </a:cubicBezTo>
                  <a:cubicBezTo>
                    <a:pt x="12" y="0"/>
                    <a:pt x="12" y="0"/>
                    <a:pt x="12" y="0"/>
                  </a:cubicBezTo>
                  <a:cubicBezTo>
                    <a:pt x="12" y="0"/>
                    <a:pt x="0" y="0"/>
                    <a:pt x="0" y="9"/>
                  </a:cubicBezTo>
                  <a:cubicBezTo>
                    <a:pt x="0" y="16"/>
                    <a:pt x="0" y="16"/>
                    <a:pt x="0" y="16"/>
                  </a:cubicBezTo>
                  <a:cubicBezTo>
                    <a:pt x="95" y="16"/>
                    <a:pt x="95" y="16"/>
                    <a:pt x="95" y="16"/>
                  </a:cubicBezTo>
                  <a:cubicBezTo>
                    <a:pt x="121" y="16"/>
                    <a:pt x="121" y="16"/>
                    <a:pt x="121" y="16"/>
                  </a:cubicBezTo>
                  <a:cubicBezTo>
                    <a:pt x="216" y="16"/>
                    <a:pt x="216" y="16"/>
                    <a:pt x="216" y="16"/>
                  </a:cubicBezTo>
                  <a:cubicBezTo>
                    <a:pt x="216" y="9"/>
                    <a:pt x="216" y="9"/>
                    <a:pt x="216" y="9"/>
                  </a:cubicBezTo>
                  <a:cubicBezTo>
                    <a:pt x="216" y="0"/>
                    <a:pt x="204" y="0"/>
                    <a:pt x="2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214"/>
            <p:cNvSpPr>
              <a:spLocks noChangeArrowheads="1"/>
            </p:cNvSpPr>
            <p:nvPr/>
          </p:nvSpPr>
          <p:spPr bwMode="auto">
            <a:xfrm>
              <a:off x="5119048" y="2109962"/>
              <a:ext cx="665683" cy="27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215"/>
            <p:cNvSpPr>
              <a:spLocks noChangeArrowheads="1"/>
            </p:cNvSpPr>
            <p:nvPr/>
          </p:nvSpPr>
          <p:spPr bwMode="auto">
            <a:xfrm>
              <a:off x="5119048" y="1971278"/>
              <a:ext cx="665683" cy="27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16"/>
            <p:cNvSpPr>
              <a:spLocks noEditPoints="1"/>
            </p:cNvSpPr>
            <p:nvPr/>
          </p:nvSpPr>
          <p:spPr bwMode="auto">
            <a:xfrm>
              <a:off x="5131376" y="2153108"/>
              <a:ext cx="637946" cy="335923"/>
            </a:xfrm>
            <a:custGeom>
              <a:avLst/>
              <a:gdLst>
                <a:gd name="T0" fmla="*/ 207 w 207"/>
                <a:gd name="T1" fmla="*/ 109 h 109"/>
                <a:gd name="T2" fmla="*/ 207 w 207"/>
                <a:gd name="T3" fmla="*/ 0 h 109"/>
                <a:gd name="T4" fmla="*/ 0 w 207"/>
                <a:gd name="T5" fmla="*/ 0 h 109"/>
                <a:gd name="T6" fmla="*/ 0 w 207"/>
                <a:gd name="T7" fmla="*/ 109 h 109"/>
                <a:gd name="T8" fmla="*/ 207 w 207"/>
                <a:gd name="T9" fmla="*/ 109 h 109"/>
                <a:gd name="T10" fmla="*/ 130 w 207"/>
                <a:gd name="T11" fmla="*/ 104 h 109"/>
                <a:gd name="T12" fmla="*/ 78 w 207"/>
                <a:gd name="T13" fmla="*/ 104 h 109"/>
                <a:gd name="T14" fmla="*/ 78 w 207"/>
                <a:gd name="T15" fmla="*/ 39 h 109"/>
                <a:gd name="T16" fmla="*/ 130 w 207"/>
                <a:gd name="T17" fmla="*/ 39 h 109"/>
                <a:gd name="T18" fmla="*/ 130 w 207"/>
                <a:gd name="T19" fmla="*/ 104 h 109"/>
                <a:gd name="T20" fmla="*/ 200 w 207"/>
                <a:gd name="T21" fmla="*/ 96 h 109"/>
                <a:gd name="T22" fmla="*/ 139 w 207"/>
                <a:gd name="T23" fmla="*/ 96 h 109"/>
                <a:gd name="T24" fmla="*/ 139 w 207"/>
                <a:gd name="T25" fmla="*/ 39 h 109"/>
                <a:gd name="T26" fmla="*/ 200 w 207"/>
                <a:gd name="T27" fmla="*/ 39 h 109"/>
                <a:gd name="T28" fmla="*/ 200 w 207"/>
                <a:gd name="T29" fmla="*/ 96 h 109"/>
                <a:gd name="T30" fmla="*/ 7 w 207"/>
                <a:gd name="T31" fmla="*/ 3 h 109"/>
                <a:gd name="T32" fmla="*/ 200 w 207"/>
                <a:gd name="T33" fmla="*/ 3 h 109"/>
                <a:gd name="T34" fmla="*/ 200 w 207"/>
                <a:gd name="T35" fmla="*/ 36 h 109"/>
                <a:gd name="T36" fmla="*/ 7 w 207"/>
                <a:gd name="T37" fmla="*/ 36 h 109"/>
                <a:gd name="T38" fmla="*/ 7 w 207"/>
                <a:gd name="T39" fmla="*/ 3 h 109"/>
                <a:gd name="T40" fmla="*/ 7 w 207"/>
                <a:gd name="T41" fmla="*/ 39 h 109"/>
                <a:gd name="T42" fmla="*/ 70 w 207"/>
                <a:gd name="T43" fmla="*/ 39 h 109"/>
                <a:gd name="T44" fmla="*/ 70 w 207"/>
                <a:gd name="T45" fmla="*/ 96 h 109"/>
                <a:gd name="T46" fmla="*/ 7 w 207"/>
                <a:gd name="T47" fmla="*/ 96 h 109"/>
                <a:gd name="T48" fmla="*/ 7 w 207"/>
                <a:gd name="T49" fmla="*/ 3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 h="109">
                  <a:moveTo>
                    <a:pt x="207" y="109"/>
                  </a:moveTo>
                  <a:lnTo>
                    <a:pt x="207" y="0"/>
                  </a:lnTo>
                  <a:lnTo>
                    <a:pt x="0" y="0"/>
                  </a:lnTo>
                  <a:lnTo>
                    <a:pt x="0" y="109"/>
                  </a:lnTo>
                  <a:lnTo>
                    <a:pt x="207" y="109"/>
                  </a:lnTo>
                  <a:close/>
                  <a:moveTo>
                    <a:pt x="130" y="104"/>
                  </a:moveTo>
                  <a:lnTo>
                    <a:pt x="78" y="104"/>
                  </a:lnTo>
                  <a:lnTo>
                    <a:pt x="78" y="39"/>
                  </a:lnTo>
                  <a:lnTo>
                    <a:pt x="130" y="39"/>
                  </a:lnTo>
                  <a:lnTo>
                    <a:pt x="130" y="104"/>
                  </a:lnTo>
                  <a:close/>
                  <a:moveTo>
                    <a:pt x="200" y="96"/>
                  </a:moveTo>
                  <a:lnTo>
                    <a:pt x="139" y="96"/>
                  </a:lnTo>
                  <a:lnTo>
                    <a:pt x="139" y="39"/>
                  </a:lnTo>
                  <a:lnTo>
                    <a:pt x="200" y="39"/>
                  </a:lnTo>
                  <a:lnTo>
                    <a:pt x="200" y="96"/>
                  </a:lnTo>
                  <a:close/>
                  <a:moveTo>
                    <a:pt x="7" y="3"/>
                  </a:moveTo>
                  <a:lnTo>
                    <a:pt x="200" y="3"/>
                  </a:lnTo>
                  <a:lnTo>
                    <a:pt x="200" y="36"/>
                  </a:lnTo>
                  <a:lnTo>
                    <a:pt x="7" y="36"/>
                  </a:lnTo>
                  <a:lnTo>
                    <a:pt x="7" y="3"/>
                  </a:lnTo>
                  <a:close/>
                  <a:moveTo>
                    <a:pt x="7" y="39"/>
                  </a:moveTo>
                  <a:lnTo>
                    <a:pt x="70" y="39"/>
                  </a:lnTo>
                  <a:lnTo>
                    <a:pt x="70" y="96"/>
                  </a:lnTo>
                  <a:lnTo>
                    <a:pt x="7" y="96"/>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17"/>
            <p:cNvSpPr>
              <a:spLocks/>
            </p:cNvSpPr>
            <p:nvPr/>
          </p:nvSpPr>
          <p:spPr bwMode="auto">
            <a:xfrm>
              <a:off x="5569001" y="2288710"/>
              <a:ext cx="172584" cy="12327"/>
            </a:xfrm>
            <a:custGeom>
              <a:avLst/>
              <a:gdLst>
                <a:gd name="T0" fmla="*/ 56 w 56"/>
                <a:gd name="T1" fmla="*/ 4 h 4"/>
                <a:gd name="T2" fmla="*/ 54 w 56"/>
                <a:gd name="T3" fmla="*/ 0 h 4"/>
                <a:gd name="T4" fmla="*/ 0 w 56"/>
                <a:gd name="T5" fmla="*/ 0 h 4"/>
                <a:gd name="T6" fmla="*/ 2 w 56"/>
                <a:gd name="T7" fmla="*/ 4 h 4"/>
                <a:gd name="T8" fmla="*/ 56 w 56"/>
                <a:gd name="T9" fmla="*/ 4 h 4"/>
              </a:gdLst>
              <a:ahLst/>
              <a:cxnLst>
                <a:cxn ang="0">
                  <a:pos x="T0" y="T1"/>
                </a:cxn>
                <a:cxn ang="0">
                  <a:pos x="T2" y="T3"/>
                </a:cxn>
                <a:cxn ang="0">
                  <a:pos x="T4" y="T5"/>
                </a:cxn>
                <a:cxn ang="0">
                  <a:pos x="T6" y="T7"/>
                </a:cxn>
                <a:cxn ang="0">
                  <a:pos x="T8" y="T9"/>
                </a:cxn>
              </a:cxnLst>
              <a:rect l="0" t="0" r="r" b="b"/>
              <a:pathLst>
                <a:path w="56" h="4">
                  <a:moveTo>
                    <a:pt x="56" y="4"/>
                  </a:moveTo>
                  <a:lnTo>
                    <a:pt x="54" y="0"/>
                  </a:lnTo>
                  <a:lnTo>
                    <a:pt x="0" y="0"/>
                  </a:lnTo>
                  <a:lnTo>
                    <a:pt x="2"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8"/>
            <p:cNvSpPr>
              <a:spLocks/>
            </p:cNvSpPr>
            <p:nvPr/>
          </p:nvSpPr>
          <p:spPr bwMode="auto">
            <a:xfrm>
              <a:off x="5569001" y="2313365"/>
              <a:ext cx="172584" cy="9246"/>
            </a:xfrm>
            <a:custGeom>
              <a:avLst/>
              <a:gdLst>
                <a:gd name="T0" fmla="*/ 56 w 56"/>
                <a:gd name="T1" fmla="*/ 3 h 3"/>
                <a:gd name="T2" fmla="*/ 54 w 56"/>
                <a:gd name="T3" fmla="*/ 0 h 3"/>
                <a:gd name="T4" fmla="*/ 0 w 56"/>
                <a:gd name="T5" fmla="*/ 0 h 3"/>
                <a:gd name="T6" fmla="*/ 2 w 56"/>
                <a:gd name="T7" fmla="*/ 3 h 3"/>
                <a:gd name="T8" fmla="*/ 56 w 56"/>
                <a:gd name="T9" fmla="*/ 3 h 3"/>
              </a:gdLst>
              <a:ahLst/>
              <a:cxnLst>
                <a:cxn ang="0">
                  <a:pos x="T0" y="T1"/>
                </a:cxn>
                <a:cxn ang="0">
                  <a:pos x="T2" y="T3"/>
                </a:cxn>
                <a:cxn ang="0">
                  <a:pos x="T4" y="T5"/>
                </a:cxn>
                <a:cxn ang="0">
                  <a:pos x="T6" y="T7"/>
                </a:cxn>
                <a:cxn ang="0">
                  <a:pos x="T8" y="T9"/>
                </a:cxn>
              </a:cxnLst>
              <a:rect l="0" t="0" r="r" b="b"/>
              <a:pathLst>
                <a:path w="56" h="3">
                  <a:moveTo>
                    <a:pt x="56" y="3"/>
                  </a:moveTo>
                  <a:lnTo>
                    <a:pt x="54" y="0"/>
                  </a:lnTo>
                  <a:lnTo>
                    <a:pt x="0" y="0"/>
                  </a:lnTo>
                  <a:lnTo>
                    <a:pt x="2" y="3"/>
                  </a:lnTo>
                  <a:lnTo>
                    <a:pt x="5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19"/>
            <p:cNvSpPr>
              <a:spLocks/>
            </p:cNvSpPr>
            <p:nvPr/>
          </p:nvSpPr>
          <p:spPr bwMode="auto">
            <a:xfrm>
              <a:off x="5569001" y="2334938"/>
              <a:ext cx="172584" cy="12327"/>
            </a:xfrm>
            <a:custGeom>
              <a:avLst/>
              <a:gdLst>
                <a:gd name="T0" fmla="*/ 56 w 56"/>
                <a:gd name="T1" fmla="*/ 4 h 4"/>
                <a:gd name="T2" fmla="*/ 54 w 56"/>
                <a:gd name="T3" fmla="*/ 0 h 4"/>
                <a:gd name="T4" fmla="*/ 0 w 56"/>
                <a:gd name="T5" fmla="*/ 0 h 4"/>
                <a:gd name="T6" fmla="*/ 2 w 56"/>
                <a:gd name="T7" fmla="*/ 4 h 4"/>
                <a:gd name="T8" fmla="*/ 56 w 56"/>
                <a:gd name="T9" fmla="*/ 4 h 4"/>
              </a:gdLst>
              <a:ahLst/>
              <a:cxnLst>
                <a:cxn ang="0">
                  <a:pos x="T0" y="T1"/>
                </a:cxn>
                <a:cxn ang="0">
                  <a:pos x="T2" y="T3"/>
                </a:cxn>
                <a:cxn ang="0">
                  <a:pos x="T4" y="T5"/>
                </a:cxn>
                <a:cxn ang="0">
                  <a:pos x="T6" y="T7"/>
                </a:cxn>
                <a:cxn ang="0">
                  <a:pos x="T8" y="T9"/>
                </a:cxn>
              </a:cxnLst>
              <a:rect l="0" t="0" r="r" b="b"/>
              <a:pathLst>
                <a:path w="56" h="4">
                  <a:moveTo>
                    <a:pt x="56" y="4"/>
                  </a:moveTo>
                  <a:lnTo>
                    <a:pt x="54" y="0"/>
                  </a:lnTo>
                  <a:lnTo>
                    <a:pt x="0" y="0"/>
                  </a:lnTo>
                  <a:lnTo>
                    <a:pt x="2"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20"/>
            <p:cNvSpPr>
              <a:spLocks/>
            </p:cNvSpPr>
            <p:nvPr/>
          </p:nvSpPr>
          <p:spPr bwMode="auto">
            <a:xfrm>
              <a:off x="5569001" y="2353429"/>
              <a:ext cx="172584" cy="15409"/>
            </a:xfrm>
            <a:custGeom>
              <a:avLst/>
              <a:gdLst>
                <a:gd name="T0" fmla="*/ 56 w 56"/>
                <a:gd name="T1" fmla="*/ 5 h 5"/>
                <a:gd name="T2" fmla="*/ 54 w 56"/>
                <a:gd name="T3" fmla="*/ 0 h 5"/>
                <a:gd name="T4" fmla="*/ 0 w 56"/>
                <a:gd name="T5" fmla="*/ 0 h 5"/>
                <a:gd name="T6" fmla="*/ 2 w 56"/>
                <a:gd name="T7" fmla="*/ 5 h 5"/>
                <a:gd name="T8" fmla="*/ 56 w 56"/>
                <a:gd name="T9" fmla="*/ 5 h 5"/>
              </a:gdLst>
              <a:ahLst/>
              <a:cxnLst>
                <a:cxn ang="0">
                  <a:pos x="T0" y="T1"/>
                </a:cxn>
                <a:cxn ang="0">
                  <a:pos x="T2" y="T3"/>
                </a:cxn>
                <a:cxn ang="0">
                  <a:pos x="T4" y="T5"/>
                </a:cxn>
                <a:cxn ang="0">
                  <a:pos x="T6" y="T7"/>
                </a:cxn>
                <a:cxn ang="0">
                  <a:pos x="T8" y="T9"/>
                </a:cxn>
              </a:cxnLst>
              <a:rect l="0" t="0" r="r" b="b"/>
              <a:pathLst>
                <a:path w="56" h="5">
                  <a:moveTo>
                    <a:pt x="56" y="5"/>
                  </a:moveTo>
                  <a:lnTo>
                    <a:pt x="54" y="0"/>
                  </a:lnTo>
                  <a:lnTo>
                    <a:pt x="0" y="0"/>
                  </a:lnTo>
                  <a:lnTo>
                    <a:pt x="2" y="5"/>
                  </a:lnTo>
                  <a:lnTo>
                    <a:pt x="5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21"/>
            <p:cNvSpPr>
              <a:spLocks/>
            </p:cNvSpPr>
            <p:nvPr/>
          </p:nvSpPr>
          <p:spPr bwMode="auto">
            <a:xfrm>
              <a:off x="5513527" y="2171599"/>
              <a:ext cx="64719" cy="61637"/>
            </a:xfrm>
            <a:custGeom>
              <a:avLst/>
              <a:gdLst>
                <a:gd name="T0" fmla="*/ 21 w 21"/>
                <a:gd name="T1" fmla="*/ 20 h 20"/>
                <a:gd name="T2" fmla="*/ 5 w 21"/>
                <a:gd name="T3" fmla="*/ 0 h 20"/>
                <a:gd name="T4" fmla="*/ 0 w 21"/>
                <a:gd name="T5" fmla="*/ 0 h 20"/>
                <a:gd name="T6" fmla="*/ 15 w 21"/>
                <a:gd name="T7" fmla="*/ 20 h 20"/>
                <a:gd name="T8" fmla="*/ 21 w 21"/>
                <a:gd name="T9" fmla="*/ 20 h 20"/>
              </a:gdLst>
              <a:ahLst/>
              <a:cxnLst>
                <a:cxn ang="0">
                  <a:pos x="T0" y="T1"/>
                </a:cxn>
                <a:cxn ang="0">
                  <a:pos x="T2" y="T3"/>
                </a:cxn>
                <a:cxn ang="0">
                  <a:pos x="T4" y="T5"/>
                </a:cxn>
                <a:cxn ang="0">
                  <a:pos x="T6" y="T7"/>
                </a:cxn>
                <a:cxn ang="0">
                  <a:pos x="T8" y="T9"/>
                </a:cxn>
              </a:cxnLst>
              <a:rect l="0" t="0" r="r" b="b"/>
              <a:pathLst>
                <a:path w="21" h="20">
                  <a:moveTo>
                    <a:pt x="21" y="20"/>
                  </a:moveTo>
                  <a:lnTo>
                    <a:pt x="5" y="0"/>
                  </a:lnTo>
                  <a:lnTo>
                    <a:pt x="0" y="0"/>
                  </a:lnTo>
                  <a:lnTo>
                    <a:pt x="15" y="20"/>
                  </a:lnTo>
                  <a:lnTo>
                    <a:pt x="2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22"/>
            <p:cNvSpPr>
              <a:spLocks/>
            </p:cNvSpPr>
            <p:nvPr/>
          </p:nvSpPr>
          <p:spPr bwMode="auto">
            <a:xfrm>
              <a:off x="5550509" y="2042161"/>
              <a:ext cx="12327" cy="6164"/>
            </a:xfrm>
            <a:custGeom>
              <a:avLst/>
              <a:gdLst>
                <a:gd name="T0" fmla="*/ 2 w 4"/>
                <a:gd name="T1" fmla="*/ 0 h 2"/>
                <a:gd name="T2" fmla="*/ 0 w 4"/>
                <a:gd name="T3" fmla="*/ 0 h 2"/>
                <a:gd name="T4" fmla="*/ 0 w 4"/>
                <a:gd name="T5" fmla="*/ 2 h 2"/>
                <a:gd name="T6" fmla="*/ 2 w 4"/>
                <a:gd name="T7" fmla="*/ 2 h 2"/>
                <a:gd name="T8" fmla="*/ 3 w 4"/>
                <a:gd name="T9" fmla="*/ 2 h 2"/>
                <a:gd name="T10" fmla="*/ 3 w 4"/>
                <a:gd name="T11" fmla="*/ 2 h 2"/>
                <a:gd name="T12" fmla="*/ 4 w 4"/>
                <a:gd name="T13" fmla="*/ 1 h 2"/>
                <a:gd name="T14" fmla="*/ 3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cubicBezTo>
                    <a:pt x="0" y="0"/>
                    <a:pt x="0" y="0"/>
                    <a:pt x="0" y="0"/>
                  </a:cubicBezTo>
                  <a:cubicBezTo>
                    <a:pt x="0" y="2"/>
                    <a:pt x="0" y="2"/>
                    <a:pt x="0" y="2"/>
                  </a:cubicBezTo>
                  <a:cubicBezTo>
                    <a:pt x="2" y="2"/>
                    <a:pt x="2" y="2"/>
                    <a:pt x="2" y="2"/>
                  </a:cubicBezTo>
                  <a:cubicBezTo>
                    <a:pt x="2" y="2"/>
                    <a:pt x="2" y="2"/>
                    <a:pt x="3" y="2"/>
                  </a:cubicBezTo>
                  <a:cubicBezTo>
                    <a:pt x="3" y="2"/>
                    <a:pt x="3" y="2"/>
                    <a:pt x="3" y="2"/>
                  </a:cubicBezTo>
                  <a:cubicBezTo>
                    <a:pt x="4" y="2"/>
                    <a:pt x="4" y="1"/>
                    <a:pt x="4" y="1"/>
                  </a:cubicBezTo>
                  <a:cubicBezTo>
                    <a:pt x="4" y="1"/>
                    <a:pt x="3" y="0"/>
                    <a:pt x="3" y="0"/>
                  </a:cubicBezTo>
                  <a:cubicBezTo>
                    <a:pt x="3"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23"/>
            <p:cNvSpPr>
              <a:spLocks noChangeArrowheads="1"/>
            </p:cNvSpPr>
            <p:nvPr/>
          </p:nvSpPr>
          <p:spPr bwMode="auto">
            <a:xfrm>
              <a:off x="5559755" y="2239400"/>
              <a:ext cx="24655"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24"/>
            <p:cNvSpPr>
              <a:spLocks/>
            </p:cNvSpPr>
            <p:nvPr/>
          </p:nvSpPr>
          <p:spPr bwMode="auto">
            <a:xfrm>
              <a:off x="5479627" y="2171599"/>
              <a:ext cx="55474" cy="61637"/>
            </a:xfrm>
            <a:custGeom>
              <a:avLst/>
              <a:gdLst>
                <a:gd name="T0" fmla="*/ 0 w 18"/>
                <a:gd name="T1" fmla="*/ 0 h 20"/>
                <a:gd name="T2" fmla="*/ 10 w 18"/>
                <a:gd name="T3" fmla="*/ 20 h 20"/>
                <a:gd name="T4" fmla="*/ 18 w 18"/>
                <a:gd name="T5" fmla="*/ 20 h 20"/>
                <a:gd name="T6" fmla="*/ 6 w 18"/>
                <a:gd name="T7" fmla="*/ 0 h 20"/>
                <a:gd name="T8" fmla="*/ 0 w 18"/>
                <a:gd name="T9" fmla="*/ 0 h 20"/>
              </a:gdLst>
              <a:ahLst/>
              <a:cxnLst>
                <a:cxn ang="0">
                  <a:pos x="T0" y="T1"/>
                </a:cxn>
                <a:cxn ang="0">
                  <a:pos x="T2" y="T3"/>
                </a:cxn>
                <a:cxn ang="0">
                  <a:pos x="T4" y="T5"/>
                </a:cxn>
                <a:cxn ang="0">
                  <a:pos x="T6" y="T7"/>
                </a:cxn>
                <a:cxn ang="0">
                  <a:pos x="T8" y="T9"/>
                </a:cxn>
              </a:cxnLst>
              <a:rect l="0" t="0" r="r" b="b"/>
              <a:pathLst>
                <a:path w="18" h="20">
                  <a:moveTo>
                    <a:pt x="0" y="0"/>
                  </a:moveTo>
                  <a:lnTo>
                    <a:pt x="10" y="20"/>
                  </a:lnTo>
                  <a:lnTo>
                    <a:pt x="18" y="20"/>
                  </a:lnTo>
                  <a:lnTo>
                    <a:pt x="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25"/>
            <p:cNvSpPr>
              <a:spLocks noEditPoints="1"/>
            </p:cNvSpPr>
            <p:nvPr/>
          </p:nvSpPr>
          <p:spPr bwMode="auto">
            <a:xfrm>
              <a:off x="5384089" y="2285628"/>
              <a:ext cx="129438" cy="175666"/>
            </a:xfrm>
            <a:custGeom>
              <a:avLst/>
              <a:gdLst>
                <a:gd name="T0" fmla="*/ 38 w 38"/>
                <a:gd name="T1" fmla="*/ 0 h 51"/>
                <a:gd name="T2" fmla="*/ 0 w 38"/>
                <a:gd name="T3" fmla="*/ 0 h 51"/>
                <a:gd name="T4" fmla="*/ 0 w 38"/>
                <a:gd name="T5" fmla="*/ 51 h 51"/>
                <a:gd name="T6" fmla="*/ 38 w 38"/>
                <a:gd name="T7" fmla="*/ 51 h 51"/>
                <a:gd name="T8" fmla="*/ 38 w 38"/>
                <a:gd name="T9" fmla="*/ 0 h 51"/>
                <a:gd name="T10" fmla="*/ 35 w 38"/>
                <a:gd name="T11" fmla="*/ 15 h 51"/>
                <a:gd name="T12" fmla="*/ 32 w 38"/>
                <a:gd name="T13" fmla="*/ 18 h 51"/>
                <a:gd name="T14" fmla="*/ 6 w 38"/>
                <a:gd name="T15" fmla="*/ 18 h 51"/>
                <a:gd name="T16" fmla="*/ 4 w 38"/>
                <a:gd name="T17" fmla="*/ 15 h 51"/>
                <a:gd name="T18" fmla="*/ 4 w 38"/>
                <a:gd name="T19" fmla="*/ 7 h 51"/>
                <a:gd name="T20" fmla="*/ 6 w 38"/>
                <a:gd name="T21" fmla="*/ 4 h 51"/>
                <a:gd name="T22" fmla="*/ 32 w 38"/>
                <a:gd name="T23" fmla="*/ 4 h 51"/>
                <a:gd name="T24" fmla="*/ 35 w 38"/>
                <a:gd name="T25" fmla="*/ 7 h 51"/>
                <a:gd name="T26" fmla="*/ 35 w 38"/>
                <a:gd name="T27"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1">
                  <a:moveTo>
                    <a:pt x="38" y="0"/>
                  </a:moveTo>
                  <a:cubicBezTo>
                    <a:pt x="0" y="0"/>
                    <a:pt x="0" y="0"/>
                    <a:pt x="0" y="0"/>
                  </a:cubicBezTo>
                  <a:cubicBezTo>
                    <a:pt x="0" y="51"/>
                    <a:pt x="0" y="51"/>
                    <a:pt x="0" y="51"/>
                  </a:cubicBezTo>
                  <a:cubicBezTo>
                    <a:pt x="38" y="51"/>
                    <a:pt x="38" y="51"/>
                    <a:pt x="38" y="51"/>
                  </a:cubicBezTo>
                  <a:lnTo>
                    <a:pt x="38" y="0"/>
                  </a:lnTo>
                  <a:close/>
                  <a:moveTo>
                    <a:pt x="35" y="15"/>
                  </a:moveTo>
                  <a:cubicBezTo>
                    <a:pt x="35" y="17"/>
                    <a:pt x="34" y="18"/>
                    <a:pt x="32" y="18"/>
                  </a:cubicBezTo>
                  <a:cubicBezTo>
                    <a:pt x="6" y="18"/>
                    <a:pt x="6" y="18"/>
                    <a:pt x="6" y="18"/>
                  </a:cubicBezTo>
                  <a:cubicBezTo>
                    <a:pt x="5" y="18"/>
                    <a:pt x="4" y="17"/>
                    <a:pt x="4" y="15"/>
                  </a:cubicBezTo>
                  <a:cubicBezTo>
                    <a:pt x="4" y="7"/>
                    <a:pt x="4" y="7"/>
                    <a:pt x="4" y="7"/>
                  </a:cubicBezTo>
                  <a:cubicBezTo>
                    <a:pt x="4" y="6"/>
                    <a:pt x="5" y="4"/>
                    <a:pt x="6" y="4"/>
                  </a:cubicBezTo>
                  <a:cubicBezTo>
                    <a:pt x="32" y="4"/>
                    <a:pt x="32" y="4"/>
                    <a:pt x="32" y="4"/>
                  </a:cubicBezTo>
                  <a:cubicBezTo>
                    <a:pt x="34" y="4"/>
                    <a:pt x="35" y="6"/>
                    <a:pt x="35" y="7"/>
                  </a:cubicBezTo>
                  <a:lnTo>
                    <a:pt x="3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226"/>
            <p:cNvSpPr>
              <a:spLocks noChangeArrowheads="1"/>
            </p:cNvSpPr>
            <p:nvPr/>
          </p:nvSpPr>
          <p:spPr bwMode="auto">
            <a:xfrm>
              <a:off x="5510445" y="2239400"/>
              <a:ext cx="24655"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27"/>
            <p:cNvSpPr>
              <a:spLocks/>
            </p:cNvSpPr>
            <p:nvPr/>
          </p:nvSpPr>
          <p:spPr bwMode="auto">
            <a:xfrm>
              <a:off x="5504282" y="2045243"/>
              <a:ext cx="6164" cy="12327"/>
            </a:xfrm>
            <a:custGeom>
              <a:avLst/>
              <a:gdLst>
                <a:gd name="T0" fmla="*/ 0 w 2"/>
                <a:gd name="T1" fmla="*/ 4 h 4"/>
                <a:gd name="T2" fmla="*/ 2 w 2"/>
                <a:gd name="T3" fmla="*/ 4 h 4"/>
                <a:gd name="T4" fmla="*/ 1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1"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28"/>
            <p:cNvSpPr>
              <a:spLocks/>
            </p:cNvSpPr>
            <p:nvPr/>
          </p:nvSpPr>
          <p:spPr bwMode="auto">
            <a:xfrm>
              <a:off x="5454972" y="2239400"/>
              <a:ext cx="36982" cy="15409"/>
            </a:xfrm>
            <a:custGeom>
              <a:avLst/>
              <a:gdLst>
                <a:gd name="T0" fmla="*/ 0 w 12"/>
                <a:gd name="T1" fmla="*/ 5 h 5"/>
                <a:gd name="T2" fmla="*/ 6 w 12"/>
                <a:gd name="T3" fmla="*/ 5 h 5"/>
                <a:gd name="T4" fmla="*/ 12 w 12"/>
                <a:gd name="T5" fmla="*/ 5 h 5"/>
                <a:gd name="T6" fmla="*/ 12 w 12"/>
                <a:gd name="T7" fmla="*/ 0 h 5"/>
                <a:gd name="T8" fmla="*/ 0 w 12"/>
                <a:gd name="T9" fmla="*/ 0 h 5"/>
                <a:gd name="T10" fmla="*/ 0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0" y="5"/>
                  </a:moveTo>
                  <a:lnTo>
                    <a:pt x="6" y="5"/>
                  </a:lnTo>
                  <a:lnTo>
                    <a:pt x="12" y="5"/>
                  </a:lnTo>
                  <a:lnTo>
                    <a:pt x="12" y="0"/>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29"/>
            <p:cNvSpPr>
              <a:spLocks/>
            </p:cNvSpPr>
            <p:nvPr/>
          </p:nvSpPr>
          <p:spPr bwMode="auto">
            <a:xfrm>
              <a:off x="5454972" y="2171599"/>
              <a:ext cx="36982" cy="61637"/>
            </a:xfrm>
            <a:custGeom>
              <a:avLst/>
              <a:gdLst>
                <a:gd name="T0" fmla="*/ 3 w 12"/>
                <a:gd name="T1" fmla="*/ 0 h 20"/>
                <a:gd name="T2" fmla="*/ 0 w 12"/>
                <a:gd name="T3" fmla="*/ 0 h 20"/>
                <a:gd name="T4" fmla="*/ 0 w 12"/>
                <a:gd name="T5" fmla="*/ 20 h 20"/>
                <a:gd name="T6" fmla="*/ 12 w 12"/>
                <a:gd name="T7" fmla="*/ 20 h 20"/>
                <a:gd name="T8" fmla="*/ 3 w 12"/>
                <a:gd name="T9" fmla="*/ 0 h 20"/>
                <a:gd name="T10" fmla="*/ 3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3" y="0"/>
                  </a:moveTo>
                  <a:lnTo>
                    <a:pt x="0" y="0"/>
                  </a:lnTo>
                  <a:lnTo>
                    <a:pt x="0" y="20"/>
                  </a:lnTo>
                  <a:lnTo>
                    <a:pt x="12" y="2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30"/>
            <p:cNvSpPr>
              <a:spLocks noEditPoints="1"/>
            </p:cNvSpPr>
            <p:nvPr/>
          </p:nvSpPr>
          <p:spPr bwMode="auto">
            <a:xfrm>
              <a:off x="5402580" y="2307201"/>
              <a:ext cx="95538" cy="36982"/>
            </a:xfrm>
            <a:custGeom>
              <a:avLst/>
              <a:gdLst>
                <a:gd name="T0" fmla="*/ 25 w 27"/>
                <a:gd name="T1" fmla="*/ 0 h 11"/>
                <a:gd name="T2" fmla="*/ 2 w 27"/>
                <a:gd name="T3" fmla="*/ 0 h 11"/>
                <a:gd name="T4" fmla="*/ 0 w 27"/>
                <a:gd name="T5" fmla="*/ 2 h 11"/>
                <a:gd name="T6" fmla="*/ 0 w 27"/>
                <a:gd name="T7" fmla="*/ 5 h 11"/>
                <a:gd name="T8" fmla="*/ 0 w 27"/>
                <a:gd name="T9" fmla="*/ 9 h 11"/>
                <a:gd name="T10" fmla="*/ 2 w 27"/>
                <a:gd name="T11" fmla="*/ 11 h 11"/>
                <a:gd name="T12" fmla="*/ 25 w 27"/>
                <a:gd name="T13" fmla="*/ 11 h 11"/>
                <a:gd name="T14" fmla="*/ 27 w 27"/>
                <a:gd name="T15" fmla="*/ 9 h 11"/>
                <a:gd name="T16" fmla="*/ 27 w 27"/>
                <a:gd name="T17" fmla="*/ 3 h 11"/>
                <a:gd name="T18" fmla="*/ 27 w 27"/>
                <a:gd name="T19" fmla="*/ 2 h 11"/>
                <a:gd name="T20" fmla="*/ 25 w 27"/>
                <a:gd name="T21" fmla="*/ 0 h 11"/>
                <a:gd name="T22" fmla="*/ 7 w 27"/>
                <a:gd name="T23" fmla="*/ 6 h 11"/>
                <a:gd name="T24" fmla="*/ 6 w 27"/>
                <a:gd name="T25" fmla="*/ 7 h 11"/>
                <a:gd name="T26" fmla="*/ 4 w 27"/>
                <a:gd name="T27" fmla="*/ 7 h 11"/>
                <a:gd name="T28" fmla="*/ 2 w 27"/>
                <a:gd name="T29" fmla="*/ 7 h 11"/>
                <a:gd name="T30" fmla="*/ 1 w 27"/>
                <a:gd name="T31" fmla="*/ 6 h 11"/>
                <a:gd name="T32" fmla="*/ 1 w 27"/>
                <a:gd name="T33" fmla="*/ 5 h 11"/>
                <a:gd name="T34" fmla="*/ 2 w 27"/>
                <a:gd name="T35" fmla="*/ 3 h 11"/>
                <a:gd name="T36" fmla="*/ 4 w 27"/>
                <a:gd name="T37" fmla="*/ 3 h 11"/>
                <a:gd name="T38" fmla="*/ 6 w 27"/>
                <a:gd name="T39" fmla="*/ 3 h 11"/>
                <a:gd name="T40" fmla="*/ 7 w 27"/>
                <a:gd name="T41" fmla="*/ 5 h 11"/>
                <a:gd name="T42" fmla="*/ 7 w 27"/>
                <a:gd name="T43" fmla="*/ 6 h 11"/>
                <a:gd name="T44" fmla="*/ 12 w 27"/>
                <a:gd name="T45" fmla="*/ 5 h 11"/>
                <a:gd name="T46" fmla="*/ 11 w 27"/>
                <a:gd name="T47" fmla="*/ 6 h 11"/>
                <a:gd name="T48" fmla="*/ 10 w 27"/>
                <a:gd name="T49" fmla="*/ 6 h 11"/>
                <a:gd name="T50" fmla="*/ 10 w 27"/>
                <a:gd name="T51" fmla="*/ 7 h 11"/>
                <a:gd name="T52" fmla="*/ 8 w 27"/>
                <a:gd name="T53" fmla="*/ 7 h 11"/>
                <a:gd name="T54" fmla="*/ 8 w 27"/>
                <a:gd name="T55" fmla="*/ 5 h 11"/>
                <a:gd name="T56" fmla="*/ 8 w 27"/>
                <a:gd name="T57" fmla="*/ 3 h 11"/>
                <a:gd name="T58" fmla="*/ 11 w 27"/>
                <a:gd name="T59" fmla="*/ 3 h 11"/>
                <a:gd name="T60" fmla="*/ 12 w 27"/>
                <a:gd name="T61" fmla="*/ 3 h 11"/>
                <a:gd name="T62" fmla="*/ 13 w 27"/>
                <a:gd name="T63" fmla="*/ 4 h 11"/>
                <a:gd name="T64" fmla="*/ 12 w 27"/>
                <a:gd name="T65" fmla="*/ 5 h 11"/>
                <a:gd name="T66" fmla="*/ 14 w 27"/>
                <a:gd name="T67" fmla="*/ 7 h 11"/>
                <a:gd name="T68" fmla="*/ 14 w 27"/>
                <a:gd name="T69" fmla="*/ 4 h 11"/>
                <a:gd name="T70" fmla="*/ 14 w 27"/>
                <a:gd name="T71" fmla="*/ 3 h 11"/>
                <a:gd name="T72" fmla="*/ 19 w 27"/>
                <a:gd name="T73" fmla="*/ 3 h 11"/>
                <a:gd name="T74" fmla="*/ 19 w 27"/>
                <a:gd name="T75" fmla="*/ 4 h 11"/>
                <a:gd name="T76" fmla="*/ 16 w 27"/>
                <a:gd name="T77" fmla="*/ 4 h 11"/>
                <a:gd name="T78" fmla="*/ 16 w 27"/>
                <a:gd name="T79" fmla="*/ 5 h 11"/>
                <a:gd name="T80" fmla="*/ 19 w 27"/>
                <a:gd name="T81" fmla="*/ 5 h 11"/>
                <a:gd name="T82" fmla="*/ 19 w 27"/>
                <a:gd name="T83" fmla="*/ 5 h 11"/>
                <a:gd name="T84" fmla="*/ 16 w 27"/>
                <a:gd name="T85" fmla="*/ 5 h 11"/>
                <a:gd name="T86" fmla="*/ 16 w 27"/>
                <a:gd name="T87" fmla="*/ 6 h 11"/>
                <a:gd name="T88" fmla="*/ 19 w 27"/>
                <a:gd name="T89" fmla="*/ 6 h 11"/>
                <a:gd name="T90" fmla="*/ 19 w 27"/>
                <a:gd name="T91" fmla="*/ 7 h 11"/>
                <a:gd name="T92" fmla="*/ 14 w 27"/>
                <a:gd name="T93" fmla="*/ 7 h 11"/>
                <a:gd name="T94" fmla="*/ 26 w 27"/>
                <a:gd name="T95" fmla="*/ 7 h 11"/>
                <a:gd name="T96" fmla="*/ 24 w 27"/>
                <a:gd name="T97" fmla="*/ 7 h 11"/>
                <a:gd name="T98" fmla="*/ 22 w 27"/>
                <a:gd name="T99" fmla="*/ 5 h 11"/>
                <a:gd name="T100" fmla="*/ 22 w 27"/>
                <a:gd name="T101" fmla="*/ 7 h 11"/>
                <a:gd name="T102" fmla="*/ 20 w 27"/>
                <a:gd name="T103" fmla="*/ 7 h 11"/>
                <a:gd name="T104" fmla="*/ 20 w 27"/>
                <a:gd name="T105" fmla="*/ 3 h 11"/>
                <a:gd name="T106" fmla="*/ 22 w 27"/>
                <a:gd name="T107" fmla="*/ 3 h 11"/>
                <a:gd name="T108" fmla="*/ 24 w 27"/>
                <a:gd name="T109" fmla="*/ 5 h 11"/>
                <a:gd name="T110" fmla="*/ 24 w 27"/>
                <a:gd name="T111" fmla="*/ 3 h 11"/>
                <a:gd name="T112" fmla="*/ 26 w 27"/>
                <a:gd name="T113" fmla="*/ 3 h 11"/>
                <a:gd name="T114" fmla="*/ 26 w 27"/>
                <a:gd name="T11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11">
                  <a:moveTo>
                    <a:pt x="25" y="0"/>
                  </a:moveTo>
                  <a:cubicBezTo>
                    <a:pt x="2" y="0"/>
                    <a:pt x="2" y="0"/>
                    <a:pt x="2" y="0"/>
                  </a:cubicBezTo>
                  <a:cubicBezTo>
                    <a:pt x="1" y="0"/>
                    <a:pt x="0" y="1"/>
                    <a:pt x="0" y="2"/>
                  </a:cubicBezTo>
                  <a:cubicBezTo>
                    <a:pt x="0" y="5"/>
                    <a:pt x="0" y="5"/>
                    <a:pt x="0" y="5"/>
                  </a:cubicBezTo>
                  <a:cubicBezTo>
                    <a:pt x="0" y="9"/>
                    <a:pt x="0" y="9"/>
                    <a:pt x="0" y="9"/>
                  </a:cubicBezTo>
                  <a:cubicBezTo>
                    <a:pt x="0" y="10"/>
                    <a:pt x="1" y="11"/>
                    <a:pt x="2" y="11"/>
                  </a:cubicBezTo>
                  <a:cubicBezTo>
                    <a:pt x="25" y="11"/>
                    <a:pt x="25" y="11"/>
                    <a:pt x="25" y="11"/>
                  </a:cubicBezTo>
                  <a:cubicBezTo>
                    <a:pt x="26" y="11"/>
                    <a:pt x="27" y="10"/>
                    <a:pt x="27" y="9"/>
                  </a:cubicBezTo>
                  <a:cubicBezTo>
                    <a:pt x="27" y="3"/>
                    <a:pt x="27" y="3"/>
                    <a:pt x="27" y="3"/>
                  </a:cubicBezTo>
                  <a:cubicBezTo>
                    <a:pt x="27" y="2"/>
                    <a:pt x="27" y="2"/>
                    <a:pt x="27" y="2"/>
                  </a:cubicBezTo>
                  <a:cubicBezTo>
                    <a:pt x="27" y="1"/>
                    <a:pt x="26" y="0"/>
                    <a:pt x="25" y="0"/>
                  </a:cubicBezTo>
                  <a:close/>
                  <a:moveTo>
                    <a:pt x="7" y="6"/>
                  </a:moveTo>
                  <a:cubicBezTo>
                    <a:pt x="6" y="7"/>
                    <a:pt x="6" y="7"/>
                    <a:pt x="6" y="7"/>
                  </a:cubicBezTo>
                  <a:cubicBezTo>
                    <a:pt x="5" y="7"/>
                    <a:pt x="5" y="7"/>
                    <a:pt x="4" y="7"/>
                  </a:cubicBezTo>
                  <a:cubicBezTo>
                    <a:pt x="3" y="7"/>
                    <a:pt x="3" y="7"/>
                    <a:pt x="2" y="7"/>
                  </a:cubicBezTo>
                  <a:cubicBezTo>
                    <a:pt x="2" y="7"/>
                    <a:pt x="2" y="7"/>
                    <a:pt x="1" y="6"/>
                  </a:cubicBezTo>
                  <a:cubicBezTo>
                    <a:pt x="1" y="6"/>
                    <a:pt x="1" y="6"/>
                    <a:pt x="1" y="5"/>
                  </a:cubicBezTo>
                  <a:cubicBezTo>
                    <a:pt x="1" y="4"/>
                    <a:pt x="1" y="4"/>
                    <a:pt x="2" y="3"/>
                  </a:cubicBezTo>
                  <a:cubicBezTo>
                    <a:pt x="2" y="3"/>
                    <a:pt x="3" y="3"/>
                    <a:pt x="4" y="3"/>
                  </a:cubicBezTo>
                  <a:cubicBezTo>
                    <a:pt x="5" y="3"/>
                    <a:pt x="6" y="3"/>
                    <a:pt x="6" y="3"/>
                  </a:cubicBezTo>
                  <a:cubicBezTo>
                    <a:pt x="7" y="4"/>
                    <a:pt x="7" y="4"/>
                    <a:pt x="7" y="5"/>
                  </a:cubicBezTo>
                  <a:cubicBezTo>
                    <a:pt x="7" y="6"/>
                    <a:pt x="7" y="6"/>
                    <a:pt x="7" y="6"/>
                  </a:cubicBezTo>
                  <a:close/>
                  <a:moveTo>
                    <a:pt x="12" y="5"/>
                  </a:moveTo>
                  <a:cubicBezTo>
                    <a:pt x="12" y="6"/>
                    <a:pt x="12" y="6"/>
                    <a:pt x="11" y="6"/>
                  </a:cubicBezTo>
                  <a:cubicBezTo>
                    <a:pt x="10" y="6"/>
                    <a:pt x="10" y="6"/>
                    <a:pt x="10" y="6"/>
                  </a:cubicBezTo>
                  <a:cubicBezTo>
                    <a:pt x="10" y="7"/>
                    <a:pt x="10" y="7"/>
                    <a:pt x="10" y="7"/>
                  </a:cubicBezTo>
                  <a:cubicBezTo>
                    <a:pt x="8" y="7"/>
                    <a:pt x="8" y="7"/>
                    <a:pt x="8" y="7"/>
                  </a:cubicBezTo>
                  <a:cubicBezTo>
                    <a:pt x="8" y="5"/>
                    <a:pt x="8" y="5"/>
                    <a:pt x="8" y="5"/>
                  </a:cubicBezTo>
                  <a:cubicBezTo>
                    <a:pt x="8" y="3"/>
                    <a:pt x="8" y="3"/>
                    <a:pt x="8" y="3"/>
                  </a:cubicBezTo>
                  <a:cubicBezTo>
                    <a:pt x="11" y="3"/>
                    <a:pt x="11" y="3"/>
                    <a:pt x="11" y="3"/>
                  </a:cubicBezTo>
                  <a:cubicBezTo>
                    <a:pt x="12" y="3"/>
                    <a:pt x="12" y="3"/>
                    <a:pt x="12" y="3"/>
                  </a:cubicBezTo>
                  <a:cubicBezTo>
                    <a:pt x="13" y="4"/>
                    <a:pt x="13" y="4"/>
                    <a:pt x="13" y="4"/>
                  </a:cubicBezTo>
                  <a:cubicBezTo>
                    <a:pt x="13" y="5"/>
                    <a:pt x="13" y="5"/>
                    <a:pt x="12" y="5"/>
                  </a:cubicBezTo>
                  <a:close/>
                  <a:moveTo>
                    <a:pt x="14" y="7"/>
                  </a:moveTo>
                  <a:cubicBezTo>
                    <a:pt x="14" y="4"/>
                    <a:pt x="14" y="4"/>
                    <a:pt x="14" y="4"/>
                  </a:cubicBezTo>
                  <a:cubicBezTo>
                    <a:pt x="14" y="3"/>
                    <a:pt x="14" y="3"/>
                    <a:pt x="14" y="3"/>
                  </a:cubicBezTo>
                  <a:cubicBezTo>
                    <a:pt x="19" y="3"/>
                    <a:pt x="19" y="3"/>
                    <a:pt x="19" y="3"/>
                  </a:cubicBezTo>
                  <a:cubicBezTo>
                    <a:pt x="19" y="4"/>
                    <a:pt x="19" y="4"/>
                    <a:pt x="19" y="4"/>
                  </a:cubicBezTo>
                  <a:cubicBezTo>
                    <a:pt x="16" y="4"/>
                    <a:pt x="16" y="4"/>
                    <a:pt x="16" y="4"/>
                  </a:cubicBezTo>
                  <a:cubicBezTo>
                    <a:pt x="16" y="5"/>
                    <a:pt x="16" y="5"/>
                    <a:pt x="16" y="5"/>
                  </a:cubicBezTo>
                  <a:cubicBezTo>
                    <a:pt x="19" y="5"/>
                    <a:pt x="19" y="5"/>
                    <a:pt x="19" y="5"/>
                  </a:cubicBezTo>
                  <a:cubicBezTo>
                    <a:pt x="19" y="5"/>
                    <a:pt x="19" y="5"/>
                    <a:pt x="19" y="5"/>
                  </a:cubicBezTo>
                  <a:cubicBezTo>
                    <a:pt x="16" y="5"/>
                    <a:pt x="16" y="5"/>
                    <a:pt x="16" y="5"/>
                  </a:cubicBezTo>
                  <a:cubicBezTo>
                    <a:pt x="16" y="6"/>
                    <a:pt x="16" y="6"/>
                    <a:pt x="16" y="6"/>
                  </a:cubicBezTo>
                  <a:cubicBezTo>
                    <a:pt x="19" y="6"/>
                    <a:pt x="19" y="6"/>
                    <a:pt x="19" y="6"/>
                  </a:cubicBezTo>
                  <a:cubicBezTo>
                    <a:pt x="19" y="7"/>
                    <a:pt x="19" y="7"/>
                    <a:pt x="19" y="7"/>
                  </a:cubicBezTo>
                  <a:lnTo>
                    <a:pt x="14" y="7"/>
                  </a:lnTo>
                  <a:close/>
                  <a:moveTo>
                    <a:pt x="26" y="7"/>
                  </a:moveTo>
                  <a:cubicBezTo>
                    <a:pt x="24" y="7"/>
                    <a:pt x="24" y="7"/>
                    <a:pt x="24" y="7"/>
                  </a:cubicBezTo>
                  <a:cubicBezTo>
                    <a:pt x="22" y="5"/>
                    <a:pt x="22" y="5"/>
                    <a:pt x="22" y="5"/>
                  </a:cubicBezTo>
                  <a:cubicBezTo>
                    <a:pt x="22" y="7"/>
                    <a:pt x="22" y="7"/>
                    <a:pt x="22" y="7"/>
                  </a:cubicBezTo>
                  <a:cubicBezTo>
                    <a:pt x="20" y="7"/>
                    <a:pt x="20" y="7"/>
                    <a:pt x="20" y="7"/>
                  </a:cubicBezTo>
                  <a:cubicBezTo>
                    <a:pt x="20" y="3"/>
                    <a:pt x="20" y="3"/>
                    <a:pt x="20" y="3"/>
                  </a:cubicBezTo>
                  <a:cubicBezTo>
                    <a:pt x="22" y="3"/>
                    <a:pt x="22" y="3"/>
                    <a:pt x="22" y="3"/>
                  </a:cubicBezTo>
                  <a:cubicBezTo>
                    <a:pt x="24" y="5"/>
                    <a:pt x="24" y="5"/>
                    <a:pt x="24" y="5"/>
                  </a:cubicBezTo>
                  <a:cubicBezTo>
                    <a:pt x="24" y="3"/>
                    <a:pt x="24" y="3"/>
                    <a:pt x="24" y="3"/>
                  </a:cubicBezTo>
                  <a:cubicBezTo>
                    <a:pt x="26" y="3"/>
                    <a:pt x="26" y="3"/>
                    <a:pt x="26" y="3"/>
                  </a:cubicBez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31"/>
            <p:cNvSpPr>
              <a:spLocks/>
            </p:cNvSpPr>
            <p:nvPr/>
          </p:nvSpPr>
          <p:spPr bwMode="auto">
            <a:xfrm>
              <a:off x="5414907" y="2171599"/>
              <a:ext cx="36982" cy="61637"/>
            </a:xfrm>
            <a:custGeom>
              <a:avLst/>
              <a:gdLst>
                <a:gd name="T0" fmla="*/ 9 w 12"/>
                <a:gd name="T1" fmla="*/ 0 h 20"/>
                <a:gd name="T2" fmla="*/ 0 w 12"/>
                <a:gd name="T3" fmla="*/ 20 h 20"/>
                <a:gd name="T4" fmla="*/ 12 w 12"/>
                <a:gd name="T5" fmla="*/ 20 h 20"/>
                <a:gd name="T6" fmla="*/ 12 w 12"/>
                <a:gd name="T7" fmla="*/ 0 h 20"/>
                <a:gd name="T8" fmla="*/ 9 w 12"/>
                <a:gd name="T9" fmla="*/ 0 h 20"/>
                <a:gd name="T10" fmla="*/ 9 w 12"/>
                <a:gd name="T11" fmla="*/ 0 h 20"/>
              </a:gdLst>
              <a:ahLst/>
              <a:cxnLst>
                <a:cxn ang="0">
                  <a:pos x="T0" y="T1"/>
                </a:cxn>
                <a:cxn ang="0">
                  <a:pos x="T2" y="T3"/>
                </a:cxn>
                <a:cxn ang="0">
                  <a:pos x="T4" y="T5"/>
                </a:cxn>
                <a:cxn ang="0">
                  <a:pos x="T6" y="T7"/>
                </a:cxn>
                <a:cxn ang="0">
                  <a:pos x="T8" y="T9"/>
                </a:cxn>
                <a:cxn ang="0">
                  <a:pos x="T10" y="T11"/>
                </a:cxn>
              </a:cxnLst>
              <a:rect l="0" t="0" r="r" b="b"/>
              <a:pathLst>
                <a:path w="12" h="20">
                  <a:moveTo>
                    <a:pt x="9" y="0"/>
                  </a:moveTo>
                  <a:lnTo>
                    <a:pt x="0" y="20"/>
                  </a:lnTo>
                  <a:lnTo>
                    <a:pt x="12" y="20"/>
                  </a:lnTo>
                  <a:lnTo>
                    <a:pt x="12" y="0"/>
                  </a:lnTo>
                  <a:lnTo>
                    <a:pt x="9"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32"/>
            <p:cNvSpPr>
              <a:spLocks/>
            </p:cNvSpPr>
            <p:nvPr/>
          </p:nvSpPr>
          <p:spPr bwMode="auto">
            <a:xfrm>
              <a:off x="5439562" y="2319529"/>
              <a:ext cx="3082" cy="3082"/>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1"/>
                    <a:pt x="1" y="0"/>
                    <a:pt x="1" y="0"/>
                  </a:cubicBez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3"/>
            <p:cNvSpPr>
              <a:spLocks/>
            </p:cNvSpPr>
            <p:nvPr/>
          </p:nvSpPr>
          <p:spPr bwMode="auto">
            <a:xfrm>
              <a:off x="5414907" y="2319529"/>
              <a:ext cx="6164" cy="6164"/>
            </a:xfrm>
            <a:custGeom>
              <a:avLst/>
              <a:gdLst>
                <a:gd name="T0" fmla="*/ 1 w 2"/>
                <a:gd name="T1" fmla="*/ 0 h 2"/>
                <a:gd name="T2" fmla="*/ 0 w 2"/>
                <a:gd name="T3" fmla="*/ 0 h 2"/>
                <a:gd name="T4" fmla="*/ 0 w 2"/>
                <a:gd name="T5" fmla="*/ 1 h 2"/>
                <a:gd name="T6" fmla="*/ 0 w 2"/>
                <a:gd name="T7" fmla="*/ 2 h 2"/>
                <a:gd name="T8" fmla="*/ 1 w 2"/>
                <a:gd name="T9" fmla="*/ 2 h 2"/>
                <a:gd name="T10" fmla="*/ 2 w 2"/>
                <a:gd name="T11" fmla="*/ 2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cubicBezTo>
                    <a:pt x="1" y="0"/>
                    <a:pt x="0" y="0"/>
                    <a:pt x="0" y="0"/>
                  </a:cubicBezTo>
                  <a:cubicBezTo>
                    <a:pt x="0" y="0"/>
                    <a:pt x="0" y="1"/>
                    <a:pt x="0" y="1"/>
                  </a:cubicBezTo>
                  <a:cubicBezTo>
                    <a:pt x="0" y="2"/>
                    <a:pt x="0" y="2"/>
                    <a:pt x="0" y="2"/>
                  </a:cubicBezTo>
                  <a:cubicBezTo>
                    <a:pt x="0" y="2"/>
                    <a:pt x="1" y="2"/>
                    <a:pt x="1" y="2"/>
                  </a:cubicBezTo>
                  <a:cubicBezTo>
                    <a:pt x="1" y="2"/>
                    <a:pt x="2" y="2"/>
                    <a:pt x="2" y="2"/>
                  </a:cubicBezTo>
                  <a:cubicBezTo>
                    <a:pt x="2" y="2"/>
                    <a:pt x="2" y="2"/>
                    <a:pt x="2" y="1"/>
                  </a:cubicBezTo>
                  <a:cubicBezTo>
                    <a:pt x="2" y="1"/>
                    <a:pt x="2" y="0"/>
                    <a:pt x="2"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34"/>
            <p:cNvSpPr>
              <a:spLocks/>
            </p:cNvSpPr>
            <p:nvPr/>
          </p:nvSpPr>
          <p:spPr bwMode="auto">
            <a:xfrm>
              <a:off x="5414907" y="2239400"/>
              <a:ext cx="36982" cy="15409"/>
            </a:xfrm>
            <a:custGeom>
              <a:avLst/>
              <a:gdLst>
                <a:gd name="T0" fmla="*/ 0 w 12"/>
                <a:gd name="T1" fmla="*/ 5 h 5"/>
                <a:gd name="T2" fmla="*/ 5 w 12"/>
                <a:gd name="T3" fmla="*/ 5 h 5"/>
                <a:gd name="T4" fmla="*/ 12 w 12"/>
                <a:gd name="T5" fmla="*/ 5 h 5"/>
                <a:gd name="T6" fmla="*/ 12 w 12"/>
                <a:gd name="T7" fmla="*/ 0 h 5"/>
                <a:gd name="T8" fmla="*/ 0 w 12"/>
                <a:gd name="T9" fmla="*/ 0 h 5"/>
                <a:gd name="T10" fmla="*/ 0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0" y="5"/>
                  </a:moveTo>
                  <a:lnTo>
                    <a:pt x="5" y="5"/>
                  </a:lnTo>
                  <a:lnTo>
                    <a:pt x="12" y="5"/>
                  </a:lnTo>
                  <a:lnTo>
                    <a:pt x="12" y="0"/>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35"/>
            <p:cNvSpPr>
              <a:spLocks/>
            </p:cNvSpPr>
            <p:nvPr/>
          </p:nvSpPr>
          <p:spPr bwMode="auto">
            <a:xfrm>
              <a:off x="5396416" y="2042161"/>
              <a:ext cx="15409" cy="6164"/>
            </a:xfrm>
            <a:custGeom>
              <a:avLst/>
              <a:gdLst>
                <a:gd name="T0" fmla="*/ 2 w 4"/>
                <a:gd name="T1" fmla="*/ 0 h 2"/>
                <a:gd name="T2" fmla="*/ 0 w 4"/>
                <a:gd name="T3" fmla="*/ 0 h 2"/>
                <a:gd name="T4" fmla="*/ 0 w 4"/>
                <a:gd name="T5" fmla="*/ 2 h 2"/>
                <a:gd name="T6" fmla="*/ 2 w 4"/>
                <a:gd name="T7" fmla="*/ 2 h 2"/>
                <a:gd name="T8" fmla="*/ 3 w 4"/>
                <a:gd name="T9" fmla="*/ 2 h 2"/>
                <a:gd name="T10" fmla="*/ 3 w 4"/>
                <a:gd name="T11" fmla="*/ 2 h 2"/>
                <a:gd name="T12" fmla="*/ 4 w 4"/>
                <a:gd name="T13" fmla="*/ 1 h 2"/>
                <a:gd name="T14" fmla="*/ 3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cubicBezTo>
                    <a:pt x="0" y="0"/>
                    <a:pt x="0" y="0"/>
                    <a:pt x="0" y="0"/>
                  </a:cubicBezTo>
                  <a:cubicBezTo>
                    <a:pt x="0" y="2"/>
                    <a:pt x="0" y="2"/>
                    <a:pt x="0" y="2"/>
                  </a:cubicBezTo>
                  <a:cubicBezTo>
                    <a:pt x="2" y="2"/>
                    <a:pt x="2" y="2"/>
                    <a:pt x="2" y="2"/>
                  </a:cubicBezTo>
                  <a:cubicBezTo>
                    <a:pt x="2" y="2"/>
                    <a:pt x="2" y="2"/>
                    <a:pt x="3" y="2"/>
                  </a:cubicBezTo>
                  <a:cubicBezTo>
                    <a:pt x="3" y="2"/>
                    <a:pt x="3" y="2"/>
                    <a:pt x="3" y="2"/>
                  </a:cubicBezTo>
                  <a:cubicBezTo>
                    <a:pt x="4" y="2"/>
                    <a:pt x="4" y="1"/>
                    <a:pt x="4" y="1"/>
                  </a:cubicBezTo>
                  <a:cubicBezTo>
                    <a:pt x="4" y="1"/>
                    <a:pt x="4" y="0"/>
                    <a:pt x="3" y="0"/>
                  </a:cubicBezTo>
                  <a:cubicBezTo>
                    <a:pt x="3"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36"/>
            <p:cNvSpPr>
              <a:spLocks/>
            </p:cNvSpPr>
            <p:nvPr/>
          </p:nvSpPr>
          <p:spPr bwMode="auto">
            <a:xfrm>
              <a:off x="5325533" y="2171599"/>
              <a:ext cx="67801" cy="61637"/>
            </a:xfrm>
            <a:custGeom>
              <a:avLst/>
              <a:gdLst>
                <a:gd name="T0" fmla="*/ 16 w 22"/>
                <a:gd name="T1" fmla="*/ 0 h 20"/>
                <a:gd name="T2" fmla="*/ 0 w 22"/>
                <a:gd name="T3" fmla="*/ 20 h 20"/>
                <a:gd name="T4" fmla="*/ 7 w 22"/>
                <a:gd name="T5" fmla="*/ 20 h 20"/>
                <a:gd name="T6" fmla="*/ 22 w 22"/>
                <a:gd name="T7" fmla="*/ 0 h 20"/>
                <a:gd name="T8" fmla="*/ 16 w 22"/>
                <a:gd name="T9" fmla="*/ 0 h 20"/>
              </a:gdLst>
              <a:ahLst/>
              <a:cxnLst>
                <a:cxn ang="0">
                  <a:pos x="T0" y="T1"/>
                </a:cxn>
                <a:cxn ang="0">
                  <a:pos x="T2" y="T3"/>
                </a:cxn>
                <a:cxn ang="0">
                  <a:pos x="T4" y="T5"/>
                </a:cxn>
                <a:cxn ang="0">
                  <a:pos x="T6" y="T7"/>
                </a:cxn>
                <a:cxn ang="0">
                  <a:pos x="T8" y="T9"/>
                </a:cxn>
              </a:cxnLst>
              <a:rect l="0" t="0" r="r" b="b"/>
              <a:pathLst>
                <a:path w="22" h="20">
                  <a:moveTo>
                    <a:pt x="16" y="0"/>
                  </a:moveTo>
                  <a:lnTo>
                    <a:pt x="0" y="20"/>
                  </a:lnTo>
                  <a:lnTo>
                    <a:pt x="7" y="20"/>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37"/>
            <p:cNvSpPr>
              <a:spLocks/>
            </p:cNvSpPr>
            <p:nvPr/>
          </p:nvSpPr>
          <p:spPr bwMode="auto">
            <a:xfrm>
              <a:off x="5371761" y="2171599"/>
              <a:ext cx="52392" cy="61637"/>
            </a:xfrm>
            <a:custGeom>
              <a:avLst/>
              <a:gdLst>
                <a:gd name="T0" fmla="*/ 13 w 17"/>
                <a:gd name="T1" fmla="*/ 0 h 20"/>
                <a:gd name="T2" fmla="*/ 0 w 17"/>
                <a:gd name="T3" fmla="*/ 20 h 20"/>
                <a:gd name="T4" fmla="*/ 7 w 17"/>
                <a:gd name="T5" fmla="*/ 20 h 20"/>
                <a:gd name="T6" fmla="*/ 17 w 17"/>
                <a:gd name="T7" fmla="*/ 0 h 20"/>
                <a:gd name="T8" fmla="*/ 13 w 17"/>
                <a:gd name="T9" fmla="*/ 0 h 20"/>
              </a:gdLst>
              <a:ahLst/>
              <a:cxnLst>
                <a:cxn ang="0">
                  <a:pos x="T0" y="T1"/>
                </a:cxn>
                <a:cxn ang="0">
                  <a:pos x="T2" y="T3"/>
                </a:cxn>
                <a:cxn ang="0">
                  <a:pos x="T4" y="T5"/>
                </a:cxn>
                <a:cxn ang="0">
                  <a:pos x="T6" y="T7"/>
                </a:cxn>
                <a:cxn ang="0">
                  <a:pos x="T8" y="T9"/>
                </a:cxn>
              </a:cxnLst>
              <a:rect l="0" t="0" r="r" b="b"/>
              <a:pathLst>
                <a:path w="17" h="20">
                  <a:moveTo>
                    <a:pt x="13" y="0"/>
                  </a:moveTo>
                  <a:lnTo>
                    <a:pt x="0" y="20"/>
                  </a:lnTo>
                  <a:lnTo>
                    <a:pt x="7" y="20"/>
                  </a:lnTo>
                  <a:lnTo>
                    <a:pt x="17"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238"/>
            <p:cNvSpPr>
              <a:spLocks noChangeArrowheads="1"/>
            </p:cNvSpPr>
            <p:nvPr/>
          </p:nvSpPr>
          <p:spPr bwMode="auto">
            <a:xfrm>
              <a:off x="5371761" y="2239400"/>
              <a:ext cx="21573"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239"/>
            <p:cNvSpPr>
              <a:spLocks noChangeArrowheads="1"/>
            </p:cNvSpPr>
            <p:nvPr/>
          </p:nvSpPr>
          <p:spPr bwMode="auto">
            <a:xfrm>
              <a:off x="5319370" y="2239400"/>
              <a:ext cx="27737" cy="15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40"/>
            <p:cNvSpPr>
              <a:spLocks/>
            </p:cNvSpPr>
            <p:nvPr/>
          </p:nvSpPr>
          <p:spPr bwMode="auto">
            <a:xfrm>
              <a:off x="5159113" y="2288710"/>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41"/>
            <p:cNvSpPr>
              <a:spLocks/>
            </p:cNvSpPr>
            <p:nvPr/>
          </p:nvSpPr>
          <p:spPr bwMode="auto">
            <a:xfrm>
              <a:off x="5159113" y="2310283"/>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2"/>
            <p:cNvSpPr>
              <a:spLocks/>
            </p:cNvSpPr>
            <p:nvPr/>
          </p:nvSpPr>
          <p:spPr bwMode="auto">
            <a:xfrm>
              <a:off x="5159113" y="2334938"/>
              <a:ext cx="172584" cy="9246"/>
            </a:xfrm>
            <a:custGeom>
              <a:avLst/>
              <a:gdLst>
                <a:gd name="T0" fmla="*/ 0 w 56"/>
                <a:gd name="T1" fmla="*/ 3 h 3"/>
                <a:gd name="T2" fmla="*/ 54 w 56"/>
                <a:gd name="T3" fmla="*/ 3 h 3"/>
                <a:gd name="T4" fmla="*/ 56 w 56"/>
                <a:gd name="T5" fmla="*/ 0 h 3"/>
                <a:gd name="T6" fmla="*/ 4 w 56"/>
                <a:gd name="T7" fmla="*/ 0 h 3"/>
                <a:gd name="T8" fmla="*/ 0 w 56"/>
                <a:gd name="T9" fmla="*/ 3 h 3"/>
              </a:gdLst>
              <a:ahLst/>
              <a:cxnLst>
                <a:cxn ang="0">
                  <a:pos x="T0" y="T1"/>
                </a:cxn>
                <a:cxn ang="0">
                  <a:pos x="T2" y="T3"/>
                </a:cxn>
                <a:cxn ang="0">
                  <a:pos x="T4" y="T5"/>
                </a:cxn>
                <a:cxn ang="0">
                  <a:pos x="T6" y="T7"/>
                </a:cxn>
                <a:cxn ang="0">
                  <a:pos x="T8" y="T9"/>
                </a:cxn>
              </a:cxnLst>
              <a:rect l="0" t="0" r="r" b="b"/>
              <a:pathLst>
                <a:path w="56" h="3">
                  <a:moveTo>
                    <a:pt x="0" y="3"/>
                  </a:moveTo>
                  <a:lnTo>
                    <a:pt x="54" y="3"/>
                  </a:lnTo>
                  <a:lnTo>
                    <a:pt x="56" y="0"/>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43"/>
            <p:cNvSpPr>
              <a:spLocks/>
            </p:cNvSpPr>
            <p:nvPr/>
          </p:nvSpPr>
          <p:spPr bwMode="auto">
            <a:xfrm>
              <a:off x="5159113" y="2353429"/>
              <a:ext cx="172584" cy="12327"/>
            </a:xfrm>
            <a:custGeom>
              <a:avLst/>
              <a:gdLst>
                <a:gd name="T0" fmla="*/ 0 w 56"/>
                <a:gd name="T1" fmla="*/ 4 h 4"/>
                <a:gd name="T2" fmla="*/ 54 w 56"/>
                <a:gd name="T3" fmla="*/ 4 h 4"/>
                <a:gd name="T4" fmla="*/ 56 w 56"/>
                <a:gd name="T5" fmla="*/ 0 h 4"/>
                <a:gd name="T6" fmla="*/ 4 w 56"/>
                <a:gd name="T7" fmla="*/ 0 h 4"/>
                <a:gd name="T8" fmla="*/ 0 w 56"/>
                <a:gd name="T9" fmla="*/ 4 h 4"/>
              </a:gdLst>
              <a:ahLst/>
              <a:cxnLst>
                <a:cxn ang="0">
                  <a:pos x="T0" y="T1"/>
                </a:cxn>
                <a:cxn ang="0">
                  <a:pos x="T2" y="T3"/>
                </a:cxn>
                <a:cxn ang="0">
                  <a:pos x="T4" y="T5"/>
                </a:cxn>
                <a:cxn ang="0">
                  <a:pos x="T6" y="T7"/>
                </a:cxn>
                <a:cxn ang="0">
                  <a:pos x="T8" y="T9"/>
                </a:cxn>
              </a:cxnLst>
              <a:rect l="0" t="0" r="r" b="b"/>
              <a:pathLst>
                <a:path w="56" h="4">
                  <a:moveTo>
                    <a:pt x="0" y="4"/>
                  </a:moveTo>
                  <a:lnTo>
                    <a:pt x="54" y="4"/>
                  </a:lnTo>
                  <a:lnTo>
                    <a:pt x="56" y="0"/>
                  </a:lnTo>
                  <a:lnTo>
                    <a:pt x="4"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44"/>
            <p:cNvSpPr>
              <a:spLocks/>
            </p:cNvSpPr>
            <p:nvPr/>
          </p:nvSpPr>
          <p:spPr bwMode="auto">
            <a:xfrm>
              <a:off x="5310124" y="2042161"/>
              <a:ext cx="9246" cy="6164"/>
            </a:xfrm>
            <a:custGeom>
              <a:avLst/>
              <a:gdLst>
                <a:gd name="T0" fmla="*/ 1 w 3"/>
                <a:gd name="T1" fmla="*/ 0 h 2"/>
                <a:gd name="T2" fmla="*/ 0 w 3"/>
                <a:gd name="T3" fmla="*/ 0 h 2"/>
                <a:gd name="T4" fmla="*/ 0 w 3"/>
                <a:gd name="T5" fmla="*/ 2 h 2"/>
                <a:gd name="T6" fmla="*/ 1 w 3"/>
                <a:gd name="T7" fmla="*/ 2 h 2"/>
                <a:gd name="T8" fmla="*/ 2 w 3"/>
                <a:gd name="T9" fmla="*/ 2 h 2"/>
                <a:gd name="T10" fmla="*/ 3 w 3"/>
                <a:gd name="T11" fmla="*/ 1 h 2"/>
                <a:gd name="T12" fmla="*/ 2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cubicBezTo>
                    <a:pt x="0" y="0"/>
                    <a:pt x="0" y="0"/>
                    <a:pt x="0" y="0"/>
                  </a:cubicBezTo>
                  <a:cubicBezTo>
                    <a:pt x="0" y="2"/>
                    <a:pt x="0" y="2"/>
                    <a:pt x="0" y="2"/>
                  </a:cubicBezTo>
                  <a:cubicBezTo>
                    <a:pt x="1" y="2"/>
                    <a:pt x="1" y="2"/>
                    <a:pt x="1" y="2"/>
                  </a:cubicBezTo>
                  <a:cubicBezTo>
                    <a:pt x="1" y="2"/>
                    <a:pt x="2" y="2"/>
                    <a:pt x="2" y="2"/>
                  </a:cubicBezTo>
                  <a:cubicBezTo>
                    <a:pt x="2" y="2"/>
                    <a:pt x="3" y="2"/>
                    <a:pt x="3" y="1"/>
                  </a:cubicBezTo>
                  <a:cubicBezTo>
                    <a:pt x="3" y="1"/>
                    <a:pt x="2" y="1"/>
                    <a:pt x="2"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45"/>
            <p:cNvSpPr>
              <a:spLocks noEditPoints="1"/>
            </p:cNvSpPr>
            <p:nvPr/>
          </p:nvSpPr>
          <p:spPr bwMode="auto">
            <a:xfrm>
              <a:off x="5131376" y="2008260"/>
              <a:ext cx="637946" cy="92456"/>
            </a:xfrm>
            <a:custGeom>
              <a:avLst/>
              <a:gdLst>
                <a:gd name="T0" fmla="*/ 5 w 183"/>
                <a:gd name="T1" fmla="*/ 27 h 27"/>
                <a:gd name="T2" fmla="*/ 179 w 183"/>
                <a:gd name="T3" fmla="*/ 0 h 27"/>
                <a:gd name="T4" fmla="*/ 10 w 183"/>
                <a:gd name="T5" fmla="*/ 17 h 27"/>
                <a:gd name="T6" fmla="*/ 12 w 183"/>
                <a:gd name="T7" fmla="*/ 10 h 27"/>
                <a:gd name="T8" fmla="*/ 14 w 183"/>
                <a:gd name="T9" fmla="*/ 17 h 27"/>
                <a:gd name="T10" fmla="*/ 20 w 183"/>
                <a:gd name="T11" fmla="*/ 18 h 27"/>
                <a:gd name="T12" fmla="*/ 25 w 183"/>
                <a:gd name="T13" fmla="*/ 17 h 27"/>
                <a:gd name="T14" fmla="*/ 24 w 183"/>
                <a:gd name="T15" fmla="*/ 14 h 27"/>
                <a:gd name="T16" fmla="*/ 21 w 183"/>
                <a:gd name="T17" fmla="*/ 8 h 27"/>
                <a:gd name="T18" fmla="*/ 26 w 183"/>
                <a:gd name="T19" fmla="*/ 11 h 27"/>
                <a:gd name="T20" fmla="*/ 23 w 183"/>
                <a:gd name="T21" fmla="*/ 11 h 27"/>
                <a:gd name="T22" fmla="*/ 30 w 183"/>
                <a:gd name="T23" fmla="*/ 14 h 27"/>
                <a:gd name="T24" fmla="*/ 44 w 183"/>
                <a:gd name="T25" fmla="*/ 16 h 27"/>
                <a:gd name="T26" fmla="*/ 36 w 183"/>
                <a:gd name="T27" fmla="*/ 19 h 27"/>
                <a:gd name="T28" fmla="*/ 32 w 183"/>
                <a:gd name="T29" fmla="*/ 14 h 27"/>
                <a:gd name="T30" fmla="*/ 37 w 183"/>
                <a:gd name="T31" fmla="*/ 16 h 27"/>
                <a:gd name="T32" fmla="*/ 40 w 183"/>
                <a:gd name="T33" fmla="*/ 8 h 27"/>
                <a:gd name="T34" fmla="*/ 53 w 183"/>
                <a:gd name="T35" fmla="*/ 15 h 27"/>
                <a:gd name="T36" fmla="*/ 47 w 183"/>
                <a:gd name="T37" fmla="*/ 8 h 27"/>
                <a:gd name="T38" fmla="*/ 56 w 183"/>
                <a:gd name="T39" fmla="*/ 14 h 27"/>
                <a:gd name="T40" fmla="*/ 70 w 183"/>
                <a:gd name="T41" fmla="*/ 8 h 27"/>
                <a:gd name="T42" fmla="*/ 69 w 183"/>
                <a:gd name="T43" fmla="*/ 12 h 27"/>
                <a:gd name="T44" fmla="*/ 70 w 183"/>
                <a:gd name="T45" fmla="*/ 16 h 27"/>
                <a:gd name="T46" fmla="*/ 77 w 183"/>
                <a:gd name="T47" fmla="*/ 15 h 27"/>
                <a:gd name="T48" fmla="*/ 72 w 183"/>
                <a:gd name="T49" fmla="*/ 19 h 27"/>
                <a:gd name="T50" fmla="*/ 83 w 183"/>
                <a:gd name="T51" fmla="*/ 9 h 27"/>
                <a:gd name="T52" fmla="*/ 81 w 183"/>
                <a:gd name="T53" fmla="*/ 14 h 27"/>
                <a:gd name="T54" fmla="*/ 85 w 183"/>
                <a:gd name="T55" fmla="*/ 19 h 27"/>
                <a:gd name="T56" fmla="*/ 97 w 183"/>
                <a:gd name="T57" fmla="*/ 10 h 27"/>
                <a:gd name="T58" fmla="*/ 89 w 183"/>
                <a:gd name="T59" fmla="*/ 19 h 27"/>
                <a:gd name="T60" fmla="*/ 93 w 183"/>
                <a:gd name="T61" fmla="*/ 14 h 27"/>
                <a:gd name="T62" fmla="*/ 111 w 183"/>
                <a:gd name="T63" fmla="*/ 19 h 27"/>
                <a:gd name="T64" fmla="*/ 101 w 183"/>
                <a:gd name="T65" fmla="*/ 19 h 27"/>
                <a:gd name="T66" fmla="*/ 111 w 183"/>
                <a:gd name="T67" fmla="*/ 19 h 27"/>
                <a:gd name="T68" fmla="*/ 120 w 183"/>
                <a:gd name="T69" fmla="*/ 14 h 27"/>
                <a:gd name="T70" fmla="*/ 116 w 183"/>
                <a:gd name="T71" fmla="*/ 8 h 27"/>
                <a:gd name="T72" fmla="*/ 128 w 183"/>
                <a:gd name="T73" fmla="*/ 11 h 27"/>
                <a:gd name="T74" fmla="*/ 126 w 183"/>
                <a:gd name="T75" fmla="*/ 14 h 27"/>
                <a:gd name="T76" fmla="*/ 124 w 183"/>
                <a:gd name="T77" fmla="*/ 19 h 27"/>
                <a:gd name="T78" fmla="*/ 134 w 183"/>
                <a:gd name="T79" fmla="*/ 19 h 27"/>
                <a:gd name="T80" fmla="*/ 134 w 183"/>
                <a:gd name="T81" fmla="*/ 12 h 27"/>
                <a:gd name="T82" fmla="*/ 143 w 183"/>
                <a:gd name="T83" fmla="*/ 19 h 27"/>
                <a:gd name="T84" fmla="*/ 144 w 183"/>
                <a:gd name="T85" fmla="*/ 8 h 27"/>
                <a:gd name="T86" fmla="*/ 148 w 183"/>
                <a:gd name="T87" fmla="*/ 12 h 27"/>
                <a:gd name="T88" fmla="*/ 148 w 183"/>
                <a:gd name="T89" fmla="*/ 16 h 27"/>
                <a:gd name="T90" fmla="*/ 164 w 183"/>
                <a:gd name="T91" fmla="*/ 11 h 27"/>
                <a:gd name="T92" fmla="*/ 156 w 183"/>
                <a:gd name="T93" fmla="*/ 11 h 27"/>
                <a:gd name="T94" fmla="*/ 176 w 183"/>
                <a:gd name="T95" fmla="*/ 17 h 27"/>
                <a:gd name="T96" fmla="*/ 170 w 183"/>
                <a:gd name="T97" fmla="*/ 12 h 27"/>
                <a:gd name="T98" fmla="*/ 177 w 183"/>
                <a:gd name="T9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27">
                  <a:moveTo>
                    <a:pt x="5" y="0"/>
                  </a:moveTo>
                  <a:cubicBezTo>
                    <a:pt x="2" y="0"/>
                    <a:pt x="0" y="1"/>
                    <a:pt x="0" y="2"/>
                  </a:cubicBezTo>
                  <a:cubicBezTo>
                    <a:pt x="0" y="25"/>
                    <a:pt x="0" y="25"/>
                    <a:pt x="0" y="25"/>
                  </a:cubicBezTo>
                  <a:cubicBezTo>
                    <a:pt x="0" y="26"/>
                    <a:pt x="2" y="27"/>
                    <a:pt x="5" y="27"/>
                  </a:cubicBezTo>
                  <a:cubicBezTo>
                    <a:pt x="179" y="27"/>
                    <a:pt x="179" y="27"/>
                    <a:pt x="179" y="27"/>
                  </a:cubicBezTo>
                  <a:cubicBezTo>
                    <a:pt x="181" y="27"/>
                    <a:pt x="183" y="26"/>
                    <a:pt x="183" y="25"/>
                  </a:cubicBezTo>
                  <a:cubicBezTo>
                    <a:pt x="183" y="2"/>
                    <a:pt x="183" y="2"/>
                    <a:pt x="183" y="2"/>
                  </a:cubicBezTo>
                  <a:cubicBezTo>
                    <a:pt x="183" y="1"/>
                    <a:pt x="181" y="0"/>
                    <a:pt x="179" y="0"/>
                  </a:cubicBezTo>
                  <a:lnTo>
                    <a:pt x="5" y="0"/>
                  </a:lnTo>
                  <a:close/>
                  <a:moveTo>
                    <a:pt x="14" y="17"/>
                  </a:moveTo>
                  <a:cubicBezTo>
                    <a:pt x="12" y="15"/>
                    <a:pt x="12" y="15"/>
                    <a:pt x="12" y="15"/>
                  </a:cubicBezTo>
                  <a:cubicBezTo>
                    <a:pt x="10" y="17"/>
                    <a:pt x="10" y="17"/>
                    <a:pt x="10" y="17"/>
                  </a:cubicBezTo>
                  <a:cubicBezTo>
                    <a:pt x="10" y="14"/>
                    <a:pt x="10" y="14"/>
                    <a:pt x="10" y="14"/>
                  </a:cubicBezTo>
                  <a:cubicBezTo>
                    <a:pt x="8" y="12"/>
                    <a:pt x="8" y="12"/>
                    <a:pt x="8" y="12"/>
                  </a:cubicBezTo>
                  <a:cubicBezTo>
                    <a:pt x="11" y="12"/>
                    <a:pt x="11" y="12"/>
                    <a:pt x="11" y="12"/>
                  </a:cubicBezTo>
                  <a:cubicBezTo>
                    <a:pt x="12" y="10"/>
                    <a:pt x="12" y="10"/>
                    <a:pt x="12" y="10"/>
                  </a:cubicBezTo>
                  <a:cubicBezTo>
                    <a:pt x="13" y="12"/>
                    <a:pt x="13" y="12"/>
                    <a:pt x="13" y="12"/>
                  </a:cubicBezTo>
                  <a:cubicBezTo>
                    <a:pt x="15" y="12"/>
                    <a:pt x="15" y="12"/>
                    <a:pt x="15" y="12"/>
                  </a:cubicBezTo>
                  <a:cubicBezTo>
                    <a:pt x="14" y="14"/>
                    <a:pt x="14" y="14"/>
                    <a:pt x="14" y="14"/>
                  </a:cubicBezTo>
                  <a:lnTo>
                    <a:pt x="14" y="17"/>
                  </a:lnTo>
                  <a:close/>
                  <a:moveTo>
                    <a:pt x="29" y="17"/>
                  </a:moveTo>
                  <a:cubicBezTo>
                    <a:pt x="29" y="18"/>
                    <a:pt x="28" y="18"/>
                    <a:pt x="28" y="18"/>
                  </a:cubicBezTo>
                  <a:cubicBezTo>
                    <a:pt x="27" y="19"/>
                    <a:pt x="26" y="19"/>
                    <a:pt x="25" y="19"/>
                  </a:cubicBezTo>
                  <a:cubicBezTo>
                    <a:pt x="22" y="19"/>
                    <a:pt x="21" y="18"/>
                    <a:pt x="20" y="18"/>
                  </a:cubicBezTo>
                  <a:cubicBezTo>
                    <a:pt x="19" y="17"/>
                    <a:pt x="19" y="16"/>
                    <a:pt x="19" y="15"/>
                  </a:cubicBezTo>
                  <a:cubicBezTo>
                    <a:pt x="22" y="15"/>
                    <a:pt x="22" y="15"/>
                    <a:pt x="22" y="15"/>
                  </a:cubicBezTo>
                  <a:cubicBezTo>
                    <a:pt x="22" y="15"/>
                    <a:pt x="23" y="16"/>
                    <a:pt x="23" y="16"/>
                  </a:cubicBezTo>
                  <a:cubicBezTo>
                    <a:pt x="23" y="16"/>
                    <a:pt x="24" y="17"/>
                    <a:pt x="25" y="17"/>
                  </a:cubicBezTo>
                  <a:cubicBezTo>
                    <a:pt x="25" y="17"/>
                    <a:pt x="26" y="17"/>
                    <a:pt x="26" y="16"/>
                  </a:cubicBezTo>
                  <a:cubicBezTo>
                    <a:pt x="26" y="16"/>
                    <a:pt x="26" y="16"/>
                    <a:pt x="26" y="16"/>
                  </a:cubicBezTo>
                  <a:cubicBezTo>
                    <a:pt x="26" y="15"/>
                    <a:pt x="26" y="15"/>
                    <a:pt x="26" y="15"/>
                  </a:cubicBezTo>
                  <a:cubicBezTo>
                    <a:pt x="26" y="15"/>
                    <a:pt x="25" y="14"/>
                    <a:pt x="24" y="14"/>
                  </a:cubicBezTo>
                  <a:cubicBezTo>
                    <a:pt x="22" y="14"/>
                    <a:pt x="21" y="13"/>
                    <a:pt x="20" y="13"/>
                  </a:cubicBezTo>
                  <a:cubicBezTo>
                    <a:pt x="20" y="12"/>
                    <a:pt x="19" y="12"/>
                    <a:pt x="19" y="11"/>
                  </a:cubicBezTo>
                  <a:cubicBezTo>
                    <a:pt x="19" y="10"/>
                    <a:pt x="19" y="10"/>
                    <a:pt x="20" y="9"/>
                  </a:cubicBezTo>
                  <a:cubicBezTo>
                    <a:pt x="20" y="9"/>
                    <a:pt x="21" y="8"/>
                    <a:pt x="21" y="8"/>
                  </a:cubicBezTo>
                  <a:cubicBezTo>
                    <a:pt x="22" y="8"/>
                    <a:pt x="23" y="8"/>
                    <a:pt x="25" y="8"/>
                  </a:cubicBezTo>
                  <a:cubicBezTo>
                    <a:pt x="26" y="8"/>
                    <a:pt x="27" y="8"/>
                    <a:pt x="28" y="8"/>
                  </a:cubicBezTo>
                  <a:cubicBezTo>
                    <a:pt x="29" y="9"/>
                    <a:pt x="30" y="10"/>
                    <a:pt x="30" y="11"/>
                  </a:cubicBezTo>
                  <a:cubicBezTo>
                    <a:pt x="26" y="11"/>
                    <a:pt x="26" y="11"/>
                    <a:pt x="26" y="11"/>
                  </a:cubicBezTo>
                  <a:cubicBezTo>
                    <a:pt x="26" y="11"/>
                    <a:pt x="26" y="10"/>
                    <a:pt x="25" y="10"/>
                  </a:cubicBezTo>
                  <a:cubicBezTo>
                    <a:pt x="25" y="10"/>
                    <a:pt x="25" y="10"/>
                    <a:pt x="24" y="10"/>
                  </a:cubicBezTo>
                  <a:cubicBezTo>
                    <a:pt x="24" y="10"/>
                    <a:pt x="23" y="10"/>
                    <a:pt x="23" y="10"/>
                  </a:cubicBezTo>
                  <a:cubicBezTo>
                    <a:pt x="23" y="10"/>
                    <a:pt x="23" y="10"/>
                    <a:pt x="23" y="11"/>
                  </a:cubicBezTo>
                  <a:cubicBezTo>
                    <a:pt x="23" y="11"/>
                    <a:pt x="23" y="11"/>
                    <a:pt x="23" y="11"/>
                  </a:cubicBezTo>
                  <a:cubicBezTo>
                    <a:pt x="23" y="11"/>
                    <a:pt x="24" y="11"/>
                    <a:pt x="24" y="11"/>
                  </a:cubicBezTo>
                  <a:cubicBezTo>
                    <a:pt x="26" y="12"/>
                    <a:pt x="27" y="12"/>
                    <a:pt x="28" y="12"/>
                  </a:cubicBezTo>
                  <a:cubicBezTo>
                    <a:pt x="29" y="13"/>
                    <a:pt x="29" y="13"/>
                    <a:pt x="30" y="14"/>
                  </a:cubicBezTo>
                  <a:cubicBezTo>
                    <a:pt x="30" y="14"/>
                    <a:pt x="30" y="15"/>
                    <a:pt x="30" y="15"/>
                  </a:cubicBezTo>
                  <a:cubicBezTo>
                    <a:pt x="30" y="16"/>
                    <a:pt x="30" y="16"/>
                    <a:pt x="29" y="17"/>
                  </a:cubicBezTo>
                  <a:close/>
                  <a:moveTo>
                    <a:pt x="44" y="14"/>
                  </a:moveTo>
                  <a:cubicBezTo>
                    <a:pt x="44" y="15"/>
                    <a:pt x="44" y="16"/>
                    <a:pt x="44" y="16"/>
                  </a:cubicBezTo>
                  <a:cubicBezTo>
                    <a:pt x="44" y="17"/>
                    <a:pt x="43" y="17"/>
                    <a:pt x="43" y="18"/>
                  </a:cubicBezTo>
                  <a:cubicBezTo>
                    <a:pt x="42" y="18"/>
                    <a:pt x="42" y="18"/>
                    <a:pt x="41" y="18"/>
                  </a:cubicBezTo>
                  <a:cubicBezTo>
                    <a:pt x="40" y="19"/>
                    <a:pt x="39" y="19"/>
                    <a:pt x="38" y="19"/>
                  </a:cubicBezTo>
                  <a:cubicBezTo>
                    <a:pt x="38" y="19"/>
                    <a:pt x="37" y="19"/>
                    <a:pt x="36" y="19"/>
                  </a:cubicBezTo>
                  <a:cubicBezTo>
                    <a:pt x="36" y="19"/>
                    <a:pt x="35" y="18"/>
                    <a:pt x="35" y="18"/>
                  </a:cubicBezTo>
                  <a:cubicBezTo>
                    <a:pt x="34" y="18"/>
                    <a:pt x="34" y="18"/>
                    <a:pt x="33" y="17"/>
                  </a:cubicBezTo>
                  <a:cubicBezTo>
                    <a:pt x="33" y="17"/>
                    <a:pt x="33" y="17"/>
                    <a:pt x="32" y="16"/>
                  </a:cubicBezTo>
                  <a:cubicBezTo>
                    <a:pt x="32" y="15"/>
                    <a:pt x="32" y="15"/>
                    <a:pt x="32" y="14"/>
                  </a:cubicBezTo>
                  <a:cubicBezTo>
                    <a:pt x="32" y="8"/>
                    <a:pt x="32" y="8"/>
                    <a:pt x="32" y="8"/>
                  </a:cubicBezTo>
                  <a:cubicBezTo>
                    <a:pt x="36" y="8"/>
                    <a:pt x="36" y="8"/>
                    <a:pt x="36" y="8"/>
                  </a:cubicBezTo>
                  <a:cubicBezTo>
                    <a:pt x="36" y="14"/>
                    <a:pt x="36" y="14"/>
                    <a:pt x="36" y="14"/>
                  </a:cubicBezTo>
                  <a:cubicBezTo>
                    <a:pt x="36" y="15"/>
                    <a:pt x="36" y="15"/>
                    <a:pt x="37" y="16"/>
                  </a:cubicBezTo>
                  <a:cubicBezTo>
                    <a:pt x="37" y="16"/>
                    <a:pt x="37" y="16"/>
                    <a:pt x="38" y="16"/>
                  </a:cubicBezTo>
                  <a:cubicBezTo>
                    <a:pt x="39" y="16"/>
                    <a:pt x="39" y="16"/>
                    <a:pt x="40" y="16"/>
                  </a:cubicBezTo>
                  <a:cubicBezTo>
                    <a:pt x="40" y="15"/>
                    <a:pt x="40" y="15"/>
                    <a:pt x="40" y="14"/>
                  </a:cubicBezTo>
                  <a:cubicBezTo>
                    <a:pt x="40" y="8"/>
                    <a:pt x="40" y="8"/>
                    <a:pt x="40" y="8"/>
                  </a:cubicBezTo>
                  <a:cubicBezTo>
                    <a:pt x="44" y="8"/>
                    <a:pt x="44" y="8"/>
                    <a:pt x="44" y="8"/>
                  </a:cubicBezTo>
                  <a:lnTo>
                    <a:pt x="44" y="14"/>
                  </a:lnTo>
                  <a:close/>
                  <a:moveTo>
                    <a:pt x="56" y="14"/>
                  </a:moveTo>
                  <a:cubicBezTo>
                    <a:pt x="55" y="14"/>
                    <a:pt x="54" y="15"/>
                    <a:pt x="53" y="15"/>
                  </a:cubicBezTo>
                  <a:cubicBezTo>
                    <a:pt x="51" y="15"/>
                    <a:pt x="51" y="15"/>
                    <a:pt x="51" y="15"/>
                  </a:cubicBezTo>
                  <a:cubicBezTo>
                    <a:pt x="51" y="19"/>
                    <a:pt x="51" y="19"/>
                    <a:pt x="51" y="19"/>
                  </a:cubicBezTo>
                  <a:cubicBezTo>
                    <a:pt x="47" y="19"/>
                    <a:pt x="47" y="19"/>
                    <a:pt x="47" y="19"/>
                  </a:cubicBezTo>
                  <a:cubicBezTo>
                    <a:pt x="47" y="8"/>
                    <a:pt x="47" y="8"/>
                    <a:pt x="47" y="8"/>
                  </a:cubicBezTo>
                  <a:cubicBezTo>
                    <a:pt x="53" y="8"/>
                    <a:pt x="53" y="8"/>
                    <a:pt x="53" y="8"/>
                  </a:cubicBezTo>
                  <a:cubicBezTo>
                    <a:pt x="55" y="8"/>
                    <a:pt x="56" y="8"/>
                    <a:pt x="56" y="9"/>
                  </a:cubicBezTo>
                  <a:cubicBezTo>
                    <a:pt x="57" y="9"/>
                    <a:pt x="57" y="10"/>
                    <a:pt x="57" y="11"/>
                  </a:cubicBezTo>
                  <a:cubicBezTo>
                    <a:pt x="57" y="12"/>
                    <a:pt x="57" y="13"/>
                    <a:pt x="56" y="14"/>
                  </a:cubicBezTo>
                  <a:close/>
                  <a:moveTo>
                    <a:pt x="70" y="19"/>
                  </a:moveTo>
                  <a:cubicBezTo>
                    <a:pt x="59" y="19"/>
                    <a:pt x="59" y="19"/>
                    <a:pt x="59" y="19"/>
                  </a:cubicBezTo>
                  <a:cubicBezTo>
                    <a:pt x="59" y="8"/>
                    <a:pt x="59" y="8"/>
                    <a:pt x="59" y="8"/>
                  </a:cubicBezTo>
                  <a:cubicBezTo>
                    <a:pt x="70" y="8"/>
                    <a:pt x="70" y="8"/>
                    <a:pt x="70" y="8"/>
                  </a:cubicBezTo>
                  <a:cubicBezTo>
                    <a:pt x="70" y="10"/>
                    <a:pt x="70" y="10"/>
                    <a:pt x="70" y="10"/>
                  </a:cubicBezTo>
                  <a:cubicBezTo>
                    <a:pt x="63" y="10"/>
                    <a:pt x="63" y="10"/>
                    <a:pt x="63" y="10"/>
                  </a:cubicBezTo>
                  <a:cubicBezTo>
                    <a:pt x="63" y="12"/>
                    <a:pt x="63" y="12"/>
                    <a:pt x="63" y="12"/>
                  </a:cubicBezTo>
                  <a:cubicBezTo>
                    <a:pt x="69" y="12"/>
                    <a:pt x="69" y="12"/>
                    <a:pt x="69" y="12"/>
                  </a:cubicBezTo>
                  <a:cubicBezTo>
                    <a:pt x="69" y="14"/>
                    <a:pt x="69" y="14"/>
                    <a:pt x="69" y="14"/>
                  </a:cubicBezTo>
                  <a:cubicBezTo>
                    <a:pt x="63" y="14"/>
                    <a:pt x="63" y="14"/>
                    <a:pt x="63" y="14"/>
                  </a:cubicBezTo>
                  <a:cubicBezTo>
                    <a:pt x="63" y="16"/>
                    <a:pt x="63" y="16"/>
                    <a:pt x="63" y="16"/>
                  </a:cubicBezTo>
                  <a:cubicBezTo>
                    <a:pt x="70" y="16"/>
                    <a:pt x="70" y="16"/>
                    <a:pt x="70" y="16"/>
                  </a:cubicBezTo>
                  <a:lnTo>
                    <a:pt x="70" y="19"/>
                  </a:lnTo>
                  <a:close/>
                  <a:moveTo>
                    <a:pt x="80" y="19"/>
                  </a:moveTo>
                  <a:cubicBezTo>
                    <a:pt x="78" y="15"/>
                    <a:pt x="78" y="15"/>
                    <a:pt x="78" y="15"/>
                  </a:cubicBezTo>
                  <a:cubicBezTo>
                    <a:pt x="78" y="15"/>
                    <a:pt x="78" y="15"/>
                    <a:pt x="77" y="15"/>
                  </a:cubicBezTo>
                  <a:cubicBezTo>
                    <a:pt x="77" y="14"/>
                    <a:pt x="77" y="14"/>
                    <a:pt x="76" y="14"/>
                  </a:cubicBezTo>
                  <a:cubicBezTo>
                    <a:pt x="76" y="14"/>
                    <a:pt x="76" y="14"/>
                    <a:pt x="76" y="14"/>
                  </a:cubicBezTo>
                  <a:cubicBezTo>
                    <a:pt x="76" y="19"/>
                    <a:pt x="76" y="19"/>
                    <a:pt x="76" y="19"/>
                  </a:cubicBezTo>
                  <a:cubicBezTo>
                    <a:pt x="72" y="19"/>
                    <a:pt x="72" y="19"/>
                    <a:pt x="72" y="19"/>
                  </a:cubicBezTo>
                  <a:cubicBezTo>
                    <a:pt x="72" y="8"/>
                    <a:pt x="72" y="8"/>
                    <a:pt x="72" y="8"/>
                  </a:cubicBezTo>
                  <a:cubicBezTo>
                    <a:pt x="79" y="8"/>
                    <a:pt x="79" y="8"/>
                    <a:pt x="79" y="8"/>
                  </a:cubicBezTo>
                  <a:cubicBezTo>
                    <a:pt x="80" y="8"/>
                    <a:pt x="81" y="8"/>
                    <a:pt x="81" y="8"/>
                  </a:cubicBezTo>
                  <a:cubicBezTo>
                    <a:pt x="82" y="8"/>
                    <a:pt x="83" y="9"/>
                    <a:pt x="83" y="9"/>
                  </a:cubicBezTo>
                  <a:cubicBezTo>
                    <a:pt x="83" y="10"/>
                    <a:pt x="84" y="10"/>
                    <a:pt x="84" y="11"/>
                  </a:cubicBezTo>
                  <a:cubicBezTo>
                    <a:pt x="84" y="11"/>
                    <a:pt x="83" y="12"/>
                    <a:pt x="83" y="12"/>
                  </a:cubicBezTo>
                  <a:cubicBezTo>
                    <a:pt x="83" y="13"/>
                    <a:pt x="82" y="13"/>
                    <a:pt x="82" y="13"/>
                  </a:cubicBezTo>
                  <a:cubicBezTo>
                    <a:pt x="82" y="14"/>
                    <a:pt x="81" y="14"/>
                    <a:pt x="81" y="14"/>
                  </a:cubicBezTo>
                  <a:cubicBezTo>
                    <a:pt x="81" y="14"/>
                    <a:pt x="81" y="14"/>
                    <a:pt x="82" y="14"/>
                  </a:cubicBezTo>
                  <a:cubicBezTo>
                    <a:pt x="82" y="14"/>
                    <a:pt x="82" y="15"/>
                    <a:pt x="82" y="15"/>
                  </a:cubicBezTo>
                  <a:cubicBezTo>
                    <a:pt x="82" y="15"/>
                    <a:pt x="83" y="15"/>
                    <a:pt x="83" y="16"/>
                  </a:cubicBezTo>
                  <a:cubicBezTo>
                    <a:pt x="85" y="19"/>
                    <a:pt x="85" y="19"/>
                    <a:pt x="85" y="19"/>
                  </a:cubicBezTo>
                  <a:lnTo>
                    <a:pt x="80" y="19"/>
                  </a:lnTo>
                  <a:close/>
                  <a:moveTo>
                    <a:pt x="100" y="19"/>
                  </a:moveTo>
                  <a:cubicBezTo>
                    <a:pt x="97" y="19"/>
                    <a:pt x="97" y="19"/>
                    <a:pt x="97" y="19"/>
                  </a:cubicBezTo>
                  <a:cubicBezTo>
                    <a:pt x="97" y="10"/>
                    <a:pt x="97" y="10"/>
                    <a:pt x="97" y="10"/>
                  </a:cubicBezTo>
                  <a:cubicBezTo>
                    <a:pt x="94" y="19"/>
                    <a:pt x="94" y="19"/>
                    <a:pt x="94" y="19"/>
                  </a:cubicBezTo>
                  <a:cubicBezTo>
                    <a:pt x="91" y="19"/>
                    <a:pt x="91" y="19"/>
                    <a:pt x="91" y="19"/>
                  </a:cubicBezTo>
                  <a:cubicBezTo>
                    <a:pt x="89" y="10"/>
                    <a:pt x="89" y="10"/>
                    <a:pt x="89" y="10"/>
                  </a:cubicBezTo>
                  <a:cubicBezTo>
                    <a:pt x="89" y="19"/>
                    <a:pt x="89" y="19"/>
                    <a:pt x="89" y="19"/>
                  </a:cubicBezTo>
                  <a:cubicBezTo>
                    <a:pt x="86" y="19"/>
                    <a:pt x="86" y="19"/>
                    <a:pt x="86" y="19"/>
                  </a:cubicBezTo>
                  <a:cubicBezTo>
                    <a:pt x="86" y="8"/>
                    <a:pt x="86" y="8"/>
                    <a:pt x="86" y="8"/>
                  </a:cubicBezTo>
                  <a:cubicBezTo>
                    <a:pt x="91" y="8"/>
                    <a:pt x="91" y="8"/>
                    <a:pt x="91" y="8"/>
                  </a:cubicBezTo>
                  <a:cubicBezTo>
                    <a:pt x="93" y="14"/>
                    <a:pt x="93" y="14"/>
                    <a:pt x="93" y="14"/>
                  </a:cubicBezTo>
                  <a:cubicBezTo>
                    <a:pt x="95" y="8"/>
                    <a:pt x="95" y="8"/>
                    <a:pt x="95" y="8"/>
                  </a:cubicBezTo>
                  <a:cubicBezTo>
                    <a:pt x="100" y="8"/>
                    <a:pt x="100" y="8"/>
                    <a:pt x="100" y="8"/>
                  </a:cubicBezTo>
                  <a:lnTo>
                    <a:pt x="100" y="19"/>
                  </a:lnTo>
                  <a:close/>
                  <a:moveTo>
                    <a:pt x="111" y="19"/>
                  </a:moveTo>
                  <a:cubicBezTo>
                    <a:pt x="110" y="17"/>
                    <a:pt x="110" y="17"/>
                    <a:pt x="110" y="17"/>
                  </a:cubicBezTo>
                  <a:cubicBezTo>
                    <a:pt x="106" y="17"/>
                    <a:pt x="106" y="17"/>
                    <a:pt x="106" y="17"/>
                  </a:cubicBezTo>
                  <a:cubicBezTo>
                    <a:pt x="105" y="19"/>
                    <a:pt x="105" y="19"/>
                    <a:pt x="105" y="19"/>
                  </a:cubicBezTo>
                  <a:cubicBezTo>
                    <a:pt x="101" y="19"/>
                    <a:pt x="101" y="19"/>
                    <a:pt x="101" y="19"/>
                  </a:cubicBezTo>
                  <a:cubicBezTo>
                    <a:pt x="106" y="8"/>
                    <a:pt x="106" y="8"/>
                    <a:pt x="106" y="8"/>
                  </a:cubicBezTo>
                  <a:cubicBezTo>
                    <a:pt x="110" y="8"/>
                    <a:pt x="110" y="8"/>
                    <a:pt x="110" y="8"/>
                  </a:cubicBezTo>
                  <a:cubicBezTo>
                    <a:pt x="115" y="19"/>
                    <a:pt x="115" y="19"/>
                    <a:pt x="115" y="19"/>
                  </a:cubicBezTo>
                  <a:lnTo>
                    <a:pt x="111" y="19"/>
                  </a:lnTo>
                  <a:close/>
                  <a:moveTo>
                    <a:pt x="124" y="19"/>
                  </a:moveTo>
                  <a:cubicBezTo>
                    <a:pt x="122" y="15"/>
                    <a:pt x="122" y="15"/>
                    <a:pt x="122" y="15"/>
                  </a:cubicBezTo>
                  <a:cubicBezTo>
                    <a:pt x="122" y="15"/>
                    <a:pt x="122" y="15"/>
                    <a:pt x="121" y="15"/>
                  </a:cubicBezTo>
                  <a:cubicBezTo>
                    <a:pt x="121" y="14"/>
                    <a:pt x="121" y="14"/>
                    <a:pt x="120" y="14"/>
                  </a:cubicBezTo>
                  <a:cubicBezTo>
                    <a:pt x="120" y="14"/>
                    <a:pt x="120" y="14"/>
                    <a:pt x="120" y="14"/>
                  </a:cubicBezTo>
                  <a:cubicBezTo>
                    <a:pt x="120" y="19"/>
                    <a:pt x="120" y="19"/>
                    <a:pt x="120" y="19"/>
                  </a:cubicBezTo>
                  <a:cubicBezTo>
                    <a:pt x="116" y="19"/>
                    <a:pt x="116" y="19"/>
                    <a:pt x="116" y="19"/>
                  </a:cubicBezTo>
                  <a:cubicBezTo>
                    <a:pt x="116" y="8"/>
                    <a:pt x="116" y="8"/>
                    <a:pt x="116" y="8"/>
                  </a:cubicBezTo>
                  <a:cubicBezTo>
                    <a:pt x="123" y="8"/>
                    <a:pt x="123" y="8"/>
                    <a:pt x="123" y="8"/>
                  </a:cubicBezTo>
                  <a:cubicBezTo>
                    <a:pt x="124" y="8"/>
                    <a:pt x="125" y="8"/>
                    <a:pt x="125" y="8"/>
                  </a:cubicBezTo>
                  <a:cubicBezTo>
                    <a:pt x="126" y="8"/>
                    <a:pt x="127" y="9"/>
                    <a:pt x="127" y="9"/>
                  </a:cubicBezTo>
                  <a:cubicBezTo>
                    <a:pt x="127" y="10"/>
                    <a:pt x="128" y="10"/>
                    <a:pt x="128" y="11"/>
                  </a:cubicBezTo>
                  <a:cubicBezTo>
                    <a:pt x="128" y="11"/>
                    <a:pt x="127" y="12"/>
                    <a:pt x="127" y="12"/>
                  </a:cubicBezTo>
                  <a:cubicBezTo>
                    <a:pt x="127" y="13"/>
                    <a:pt x="126" y="13"/>
                    <a:pt x="126" y="13"/>
                  </a:cubicBezTo>
                  <a:cubicBezTo>
                    <a:pt x="126" y="14"/>
                    <a:pt x="125" y="14"/>
                    <a:pt x="125" y="14"/>
                  </a:cubicBezTo>
                  <a:cubicBezTo>
                    <a:pt x="125" y="14"/>
                    <a:pt x="125" y="14"/>
                    <a:pt x="126" y="14"/>
                  </a:cubicBezTo>
                  <a:cubicBezTo>
                    <a:pt x="126" y="14"/>
                    <a:pt x="126" y="15"/>
                    <a:pt x="126" y="15"/>
                  </a:cubicBezTo>
                  <a:cubicBezTo>
                    <a:pt x="126" y="15"/>
                    <a:pt x="127" y="15"/>
                    <a:pt x="127" y="16"/>
                  </a:cubicBezTo>
                  <a:cubicBezTo>
                    <a:pt x="129" y="19"/>
                    <a:pt x="129" y="19"/>
                    <a:pt x="129" y="19"/>
                  </a:cubicBezTo>
                  <a:lnTo>
                    <a:pt x="124" y="19"/>
                  </a:lnTo>
                  <a:close/>
                  <a:moveTo>
                    <a:pt x="138" y="19"/>
                  </a:moveTo>
                  <a:cubicBezTo>
                    <a:pt x="136" y="14"/>
                    <a:pt x="136" y="14"/>
                    <a:pt x="136" y="14"/>
                  </a:cubicBezTo>
                  <a:cubicBezTo>
                    <a:pt x="134" y="16"/>
                    <a:pt x="134" y="16"/>
                    <a:pt x="134" y="16"/>
                  </a:cubicBezTo>
                  <a:cubicBezTo>
                    <a:pt x="134" y="19"/>
                    <a:pt x="134" y="19"/>
                    <a:pt x="134" y="19"/>
                  </a:cubicBezTo>
                  <a:cubicBezTo>
                    <a:pt x="130" y="19"/>
                    <a:pt x="130" y="19"/>
                    <a:pt x="130" y="19"/>
                  </a:cubicBezTo>
                  <a:cubicBezTo>
                    <a:pt x="130" y="8"/>
                    <a:pt x="130" y="8"/>
                    <a:pt x="130" y="8"/>
                  </a:cubicBezTo>
                  <a:cubicBezTo>
                    <a:pt x="134" y="8"/>
                    <a:pt x="134" y="8"/>
                    <a:pt x="134" y="8"/>
                  </a:cubicBezTo>
                  <a:cubicBezTo>
                    <a:pt x="134" y="12"/>
                    <a:pt x="134" y="12"/>
                    <a:pt x="134" y="12"/>
                  </a:cubicBezTo>
                  <a:cubicBezTo>
                    <a:pt x="138" y="8"/>
                    <a:pt x="138" y="8"/>
                    <a:pt x="138" y="8"/>
                  </a:cubicBezTo>
                  <a:cubicBezTo>
                    <a:pt x="143" y="8"/>
                    <a:pt x="143" y="8"/>
                    <a:pt x="143" y="8"/>
                  </a:cubicBezTo>
                  <a:cubicBezTo>
                    <a:pt x="138" y="12"/>
                    <a:pt x="138" y="12"/>
                    <a:pt x="138" y="12"/>
                  </a:cubicBezTo>
                  <a:cubicBezTo>
                    <a:pt x="143" y="19"/>
                    <a:pt x="143" y="19"/>
                    <a:pt x="143" y="19"/>
                  </a:cubicBezTo>
                  <a:lnTo>
                    <a:pt x="138" y="19"/>
                  </a:lnTo>
                  <a:close/>
                  <a:moveTo>
                    <a:pt x="155" y="19"/>
                  </a:moveTo>
                  <a:cubicBezTo>
                    <a:pt x="144" y="19"/>
                    <a:pt x="144" y="19"/>
                    <a:pt x="144" y="19"/>
                  </a:cubicBezTo>
                  <a:cubicBezTo>
                    <a:pt x="144" y="8"/>
                    <a:pt x="144" y="8"/>
                    <a:pt x="144" y="8"/>
                  </a:cubicBezTo>
                  <a:cubicBezTo>
                    <a:pt x="155" y="8"/>
                    <a:pt x="155" y="8"/>
                    <a:pt x="155" y="8"/>
                  </a:cubicBezTo>
                  <a:cubicBezTo>
                    <a:pt x="155" y="10"/>
                    <a:pt x="155" y="10"/>
                    <a:pt x="155" y="10"/>
                  </a:cubicBezTo>
                  <a:cubicBezTo>
                    <a:pt x="148" y="10"/>
                    <a:pt x="148" y="10"/>
                    <a:pt x="148" y="10"/>
                  </a:cubicBezTo>
                  <a:cubicBezTo>
                    <a:pt x="148" y="12"/>
                    <a:pt x="148" y="12"/>
                    <a:pt x="148" y="12"/>
                  </a:cubicBezTo>
                  <a:cubicBezTo>
                    <a:pt x="154" y="12"/>
                    <a:pt x="154" y="12"/>
                    <a:pt x="154" y="12"/>
                  </a:cubicBezTo>
                  <a:cubicBezTo>
                    <a:pt x="154" y="14"/>
                    <a:pt x="154" y="14"/>
                    <a:pt x="154" y="14"/>
                  </a:cubicBezTo>
                  <a:cubicBezTo>
                    <a:pt x="148" y="14"/>
                    <a:pt x="148" y="14"/>
                    <a:pt x="148" y="14"/>
                  </a:cubicBezTo>
                  <a:cubicBezTo>
                    <a:pt x="148" y="16"/>
                    <a:pt x="148" y="16"/>
                    <a:pt x="148" y="16"/>
                  </a:cubicBezTo>
                  <a:cubicBezTo>
                    <a:pt x="155" y="16"/>
                    <a:pt x="155" y="16"/>
                    <a:pt x="155" y="16"/>
                  </a:cubicBezTo>
                  <a:lnTo>
                    <a:pt x="155" y="19"/>
                  </a:lnTo>
                  <a:close/>
                  <a:moveTo>
                    <a:pt x="168" y="11"/>
                  </a:moveTo>
                  <a:cubicBezTo>
                    <a:pt x="164" y="11"/>
                    <a:pt x="164" y="11"/>
                    <a:pt x="164" y="11"/>
                  </a:cubicBezTo>
                  <a:cubicBezTo>
                    <a:pt x="164" y="19"/>
                    <a:pt x="164" y="19"/>
                    <a:pt x="164" y="19"/>
                  </a:cubicBezTo>
                  <a:cubicBezTo>
                    <a:pt x="160" y="19"/>
                    <a:pt x="160" y="19"/>
                    <a:pt x="160" y="19"/>
                  </a:cubicBezTo>
                  <a:cubicBezTo>
                    <a:pt x="160" y="11"/>
                    <a:pt x="160" y="11"/>
                    <a:pt x="160" y="11"/>
                  </a:cubicBezTo>
                  <a:cubicBezTo>
                    <a:pt x="156" y="11"/>
                    <a:pt x="156" y="11"/>
                    <a:pt x="156" y="11"/>
                  </a:cubicBezTo>
                  <a:cubicBezTo>
                    <a:pt x="156" y="8"/>
                    <a:pt x="156" y="8"/>
                    <a:pt x="156" y="8"/>
                  </a:cubicBezTo>
                  <a:cubicBezTo>
                    <a:pt x="168" y="8"/>
                    <a:pt x="168" y="8"/>
                    <a:pt x="168" y="8"/>
                  </a:cubicBezTo>
                  <a:lnTo>
                    <a:pt x="168" y="11"/>
                  </a:lnTo>
                  <a:close/>
                  <a:moveTo>
                    <a:pt x="176" y="17"/>
                  </a:moveTo>
                  <a:cubicBezTo>
                    <a:pt x="174" y="15"/>
                    <a:pt x="174" y="15"/>
                    <a:pt x="174" y="15"/>
                  </a:cubicBezTo>
                  <a:cubicBezTo>
                    <a:pt x="171" y="17"/>
                    <a:pt x="171" y="17"/>
                    <a:pt x="171" y="17"/>
                  </a:cubicBezTo>
                  <a:cubicBezTo>
                    <a:pt x="172" y="14"/>
                    <a:pt x="172" y="14"/>
                    <a:pt x="172" y="14"/>
                  </a:cubicBezTo>
                  <a:cubicBezTo>
                    <a:pt x="170" y="12"/>
                    <a:pt x="170" y="12"/>
                    <a:pt x="170" y="12"/>
                  </a:cubicBezTo>
                  <a:cubicBezTo>
                    <a:pt x="172" y="12"/>
                    <a:pt x="172" y="12"/>
                    <a:pt x="172" y="12"/>
                  </a:cubicBezTo>
                  <a:cubicBezTo>
                    <a:pt x="174" y="10"/>
                    <a:pt x="174" y="10"/>
                    <a:pt x="174" y="10"/>
                  </a:cubicBezTo>
                  <a:cubicBezTo>
                    <a:pt x="175" y="12"/>
                    <a:pt x="175" y="12"/>
                    <a:pt x="175" y="12"/>
                  </a:cubicBezTo>
                  <a:cubicBezTo>
                    <a:pt x="177" y="12"/>
                    <a:pt x="177" y="12"/>
                    <a:pt x="177" y="12"/>
                  </a:cubicBezTo>
                  <a:cubicBezTo>
                    <a:pt x="175" y="14"/>
                    <a:pt x="175" y="14"/>
                    <a:pt x="175" y="14"/>
                  </a:cubicBezTo>
                  <a:lnTo>
                    <a:pt x="17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6" name="组合 115"/>
          <p:cNvGrpSpPr/>
          <p:nvPr/>
        </p:nvGrpSpPr>
        <p:grpSpPr>
          <a:xfrm>
            <a:off x="2212820" y="3871714"/>
            <a:ext cx="807448" cy="810530"/>
            <a:chOff x="9886693" y="550965"/>
            <a:chExt cx="807448" cy="810530"/>
          </a:xfrm>
        </p:grpSpPr>
        <p:sp>
          <p:nvSpPr>
            <p:cNvPr id="117" name="Rectangle 1039"/>
            <p:cNvSpPr>
              <a:spLocks noChangeArrowheads="1"/>
            </p:cNvSpPr>
            <p:nvPr/>
          </p:nvSpPr>
          <p:spPr bwMode="auto">
            <a:xfrm>
              <a:off x="9886693" y="550965"/>
              <a:ext cx="807448" cy="810530"/>
            </a:xfrm>
            <a:prstGeom prst="rect">
              <a:avLst/>
            </a:prstGeom>
            <a:solidFill>
              <a:srgbClr val="71A6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040"/>
            <p:cNvSpPr>
              <a:spLocks/>
            </p:cNvSpPr>
            <p:nvPr/>
          </p:nvSpPr>
          <p:spPr bwMode="auto">
            <a:xfrm>
              <a:off x="10422937" y="791350"/>
              <a:ext cx="178748" cy="449952"/>
            </a:xfrm>
            <a:custGeom>
              <a:avLst/>
              <a:gdLst>
                <a:gd name="T0" fmla="*/ 39 w 51"/>
                <a:gd name="T1" fmla="*/ 0 h 129"/>
                <a:gd name="T2" fmla="*/ 26 w 51"/>
                <a:gd name="T3" fmla="*/ 27 h 129"/>
                <a:gd name="T4" fmla="*/ 21 w 51"/>
                <a:gd name="T5" fmla="*/ 4 h 129"/>
                <a:gd name="T6" fmla="*/ 16 w 51"/>
                <a:gd name="T7" fmla="*/ 27 h 129"/>
                <a:gd name="T8" fmla="*/ 3 w 51"/>
                <a:gd name="T9" fmla="*/ 0 h 129"/>
                <a:gd name="T10" fmla="*/ 0 w 51"/>
                <a:gd name="T11" fmla="*/ 1 h 129"/>
                <a:gd name="T12" fmla="*/ 0 w 51"/>
                <a:gd name="T13" fmla="*/ 27 h 129"/>
                <a:gd name="T14" fmla="*/ 6 w 51"/>
                <a:gd name="T15" fmla="*/ 129 h 129"/>
                <a:gd name="T16" fmla="*/ 13 w 51"/>
                <a:gd name="T17" fmla="*/ 129 h 129"/>
                <a:gd name="T18" fmla="*/ 17 w 51"/>
                <a:gd name="T19" fmla="*/ 62 h 129"/>
                <a:gd name="T20" fmla="*/ 20 w 51"/>
                <a:gd name="T21" fmla="*/ 62 h 129"/>
                <a:gd name="T22" fmla="*/ 22 w 51"/>
                <a:gd name="T23" fmla="*/ 62 h 129"/>
                <a:gd name="T24" fmla="*/ 25 w 51"/>
                <a:gd name="T25" fmla="*/ 62 h 129"/>
                <a:gd name="T26" fmla="*/ 29 w 51"/>
                <a:gd name="T27" fmla="*/ 129 h 129"/>
                <a:gd name="T28" fmla="*/ 36 w 51"/>
                <a:gd name="T29" fmla="*/ 129 h 129"/>
                <a:gd name="T30" fmla="*/ 42 w 51"/>
                <a:gd name="T31" fmla="*/ 27 h 129"/>
                <a:gd name="T32" fmla="*/ 44 w 51"/>
                <a:gd name="T33" fmla="*/ 27 h 129"/>
                <a:gd name="T34" fmla="*/ 44 w 51"/>
                <a:gd name="T35" fmla="*/ 58 h 129"/>
                <a:gd name="T36" fmla="*/ 49 w 51"/>
                <a:gd name="T37" fmla="*/ 58 h 129"/>
                <a:gd name="T38" fmla="*/ 50 w 51"/>
                <a:gd name="T39" fmla="*/ 14 h 129"/>
                <a:gd name="T40" fmla="*/ 39 w 51"/>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9">
                  <a:moveTo>
                    <a:pt x="39" y="0"/>
                  </a:moveTo>
                  <a:cubicBezTo>
                    <a:pt x="26" y="27"/>
                    <a:pt x="26" y="27"/>
                    <a:pt x="26" y="27"/>
                  </a:cubicBezTo>
                  <a:cubicBezTo>
                    <a:pt x="21" y="4"/>
                    <a:pt x="21" y="4"/>
                    <a:pt x="21" y="4"/>
                  </a:cubicBezTo>
                  <a:cubicBezTo>
                    <a:pt x="16" y="27"/>
                    <a:pt x="16" y="27"/>
                    <a:pt x="16" y="27"/>
                  </a:cubicBezTo>
                  <a:cubicBezTo>
                    <a:pt x="3" y="0"/>
                    <a:pt x="3" y="0"/>
                    <a:pt x="3" y="0"/>
                  </a:cubicBezTo>
                  <a:cubicBezTo>
                    <a:pt x="2" y="0"/>
                    <a:pt x="1" y="1"/>
                    <a:pt x="0" y="1"/>
                  </a:cubicBezTo>
                  <a:cubicBezTo>
                    <a:pt x="0" y="27"/>
                    <a:pt x="0" y="27"/>
                    <a:pt x="0" y="27"/>
                  </a:cubicBezTo>
                  <a:cubicBezTo>
                    <a:pt x="6" y="129"/>
                    <a:pt x="6" y="129"/>
                    <a:pt x="6" y="129"/>
                  </a:cubicBezTo>
                  <a:cubicBezTo>
                    <a:pt x="13" y="129"/>
                    <a:pt x="13" y="129"/>
                    <a:pt x="13" y="129"/>
                  </a:cubicBezTo>
                  <a:cubicBezTo>
                    <a:pt x="17" y="62"/>
                    <a:pt x="17" y="62"/>
                    <a:pt x="17" y="62"/>
                  </a:cubicBezTo>
                  <a:cubicBezTo>
                    <a:pt x="20" y="62"/>
                    <a:pt x="20" y="62"/>
                    <a:pt x="20" y="62"/>
                  </a:cubicBezTo>
                  <a:cubicBezTo>
                    <a:pt x="22" y="62"/>
                    <a:pt x="22" y="62"/>
                    <a:pt x="22" y="62"/>
                  </a:cubicBezTo>
                  <a:cubicBezTo>
                    <a:pt x="25" y="62"/>
                    <a:pt x="25" y="62"/>
                    <a:pt x="25" y="62"/>
                  </a:cubicBezTo>
                  <a:cubicBezTo>
                    <a:pt x="29" y="129"/>
                    <a:pt x="29" y="129"/>
                    <a:pt x="29" y="129"/>
                  </a:cubicBezTo>
                  <a:cubicBezTo>
                    <a:pt x="36" y="129"/>
                    <a:pt x="36" y="129"/>
                    <a:pt x="36" y="129"/>
                  </a:cubicBezTo>
                  <a:cubicBezTo>
                    <a:pt x="42" y="27"/>
                    <a:pt x="42" y="27"/>
                    <a:pt x="42" y="27"/>
                  </a:cubicBezTo>
                  <a:cubicBezTo>
                    <a:pt x="44" y="27"/>
                    <a:pt x="44" y="27"/>
                    <a:pt x="44" y="27"/>
                  </a:cubicBezTo>
                  <a:cubicBezTo>
                    <a:pt x="44" y="58"/>
                    <a:pt x="44" y="58"/>
                    <a:pt x="44" y="58"/>
                  </a:cubicBezTo>
                  <a:cubicBezTo>
                    <a:pt x="49" y="58"/>
                    <a:pt x="49" y="58"/>
                    <a:pt x="49" y="58"/>
                  </a:cubicBezTo>
                  <a:cubicBezTo>
                    <a:pt x="49" y="58"/>
                    <a:pt x="50" y="31"/>
                    <a:pt x="50" y="14"/>
                  </a:cubicBezTo>
                  <a:cubicBezTo>
                    <a:pt x="51" y="7"/>
                    <a:pt x="45"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041"/>
            <p:cNvSpPr>
              <a:spLocks/>
            </p:cNvSpPr>
            <p:nvPr/>
          </p:nvSpPr>
          <p:spPr bwMode="auto">
            <a:xfrm>
              <a:off x="10466083" y="782105"/>
              <a:ext cx="61637" cy="24655"/>
            </a:xfrm>
            <a:custGeom>
              <a:avLst/>
              <a:gdLst>
                <a:gd name="T0" fmla="*/ 2 w 18"/>
                <a:gd name="T1" fmla="*/ 0 h 7"/>
                <a:gd name="T2" fmla="*/ 0 w 18"/>
                <a:gd name="T3" fmla="*/ 0 h 7"/>
                <a:gd name="T4" fmla="*/ 9 w 18"/>
                <a:gd name="T5" fmla="*/ 7 h 7"/>
                <a:gd name="T6" fmla="*/ 18 w 18"/>
                <a:gd name="T7" fmla="*/ 0 h 7"/>
                <a:gd name="T8" fmla="*/ 16 w 18"/>
                <a:gd name="T9" fmla="*/ 0 h 7"/>
                <a:gd name="T10" fmla="*/ 9 w 18"/>
                <a:gd name="T11" fmla="*/ 6 h 7"/>
                <a:gd name="T12" fmla="*/ 2 w 1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2" y="0"/>
                  </a:moveTo>
                  <a:cubicBezTo>
                    <a:pt x="1" y="0"/>
                    <a:pt x="1" y="0"/>
                    <a:pt x="0" y="0"/>
                  </a:cubicBezTo>
                  <a:cubicBezTo>
                    <a:pt x="9" y="7"/>
                    <a:pt x="9" y="7"/>
                    <a:pt x="9" y="7"/>
                  </a:cubicBezTo>
                  <a:cubicBezTo>
                    <a:pt x="18" y="0"/>
                    <a:pt x="18" y="0"/>
                    <a:pt x="18" y="0"/>
                  </a:cubicBezTo>
                  <a:cubicBezTo>
                    <a:pt x="17" y="0"/>
                    <a:pt x="17" y="0"/>
                    <a:pt x="16" y="0"/>
                  </a:cubicBezTo>
                  <a:cubicBezTo>
                    <a:pt x="9" y="6"/>
                    <a:pt x="9" y="6"/>
                    <a:pt x="9" y="6"/>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042"/>
            <p:cNvSpPr>
              <a:spLocks noEditPoints="1"/>
            </p:cNvSpPr>
            <p:nvPr/>
          </p:nvSpPr>
          <p:spPr bwMode="auto">
            <a:xfrm>
              <a:off x="10456838" y="680403"/>
              <a:ext cx="83210" cy="104783"/>
            </a:xfrm>
            <a:custGeom>
              <a:avLst/>
              <a:gdLst>
                <a:gd name="T0" fmla="*/ 8 w 24"/>
                <a:gd name="T1" fmla="*/ 29 h 30"/>
                <a:gd name="T2" fmla="*/ 8 w 24"/>
                <a:gd name="T3" fmla="*/ 29 h 30"/>
                <a:gd name="T4" fmla="*/ 12 w 24"/>
                <a:gd name="T5" fmla="*/ 30 h 30"/>
                <a:gd name="T6" fmla="*/ 16 w 24"/>
                <a:gd name="T7" fmla="*/ 29 h 30"/>
                <a:gd name="T8" fmla="*/ 24 w 24"/>
                <a:gd name="T9" fmla="*/ 15 h 30"/>
                <a:gd name="T10" fmla="*/ 12 w 24"/>
                <a:gd name="T11" fmla="*/ 0 h 30"/>
                <a:gd name="T12" fmla="*/ 0 w 24"/>
                <a:gd name="T13" fmla="*/ 15 h 30"/>
                <a:gd name="T14" fmla="*/ 8 w 24"/>
                <a:gd name="T15" fmla="*/ 29 h 30"/>
                <a:gd name="T16" fmla="*/ 12 w 24"/>
                <a:gd name="T17" fmla="*/ 1 h 30"/>
                <a:gd name="T18" fmla="*/ 22 w 24"/>
                <a:gd name="T19" fmla="*/ 15 h 30"/>
                <a:gd name="T20" fmla="*/ 13 w 24"/>
                <a:gd name="T21" fmla="*/ 28 h 30"/>
                <a:gd name="T22" fmla="*/ 13 w 24"/>
                <a:gd name="T23" fmla="*/ 28 h 30"/>
                <a:gd name="T24" fmla="*/ 12 w 24"/>
                <a:gd name="T25" fmla="*/ 28 h 30"/>
                <a:gd name="T26" fmla="*/ 11 w 24"/>
                <a:gd name="T27" fmla="*/ 28 h 30"/>
                <a:gd name="T28" fmla="*/ 1 w 24"/>
                <a:gd name="T29" fmla="*/ 15 h 30"/>
                <a:gd name="T30" fmla="*/ 12 w 24"/>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0">
                  <a:moveTo>
                    <a:pt x="8" y="29"/>
                  </a:moveTo>
                  <a:cubicBezTo>
                    <a:pt x="8" y="29"/>
                    <a:pt x="8" y="29"/>
                    <a:pt x="8" y="29"/>
                  </a:cubicBezTo>
                  <a:cubicBezTo>
                    <a:pt x="9" y="29"/>
                    <a:pt x="11" y="30"/>
                    <a:pt x="12" y="30"/>
                  </a:cubicBezTo>
                  <a:cubicBezTo>
                    <a:pt x="13" y="30"/>
                    <a:pt x="15" y="29"/>
                    <a:pt x="16" y="29"/>
                  </a:cubicBezTo>
                  <a:cubicBezTo>
                    <a:pt x="20" y="26"/>
                    <a:pt x="24" y="21"/>
                    <a:pt x="24" y="15"/>
                  </a:cubicBezTo>
                  <a:cubicBezTo>
                    <a:pt x="24" y="7"/>
                    <a:pt x="22" y="0"/>
                    <a:pt x="12" y="0"/>
                  </a:cubicBezTo>
                  <a:cubicBezTo>
                    <a:pt x="2" y="0"/>
                    <a:pt x="0" y="7"/>
                    <a:pt x="0" y="15"/>
                  </a:cubicBezTo>
                  <a:cubicBezTo>
                    <a:pt x="0" y="21"/>
                    <a:pt x="4" y="26"/>
                    <a:pt x="8" y="29"/>
                  </a:cubicBezTo>
                  <a:close/>
                  <a:moveTo>
                    <a:pt x="12" y="1"/>
                  </a:moveTo>
                  <a:cubicBezTo>
                    <a:pt x="21" y="1"/>
                    <a:pt x="22" y="7"/>
                    <a:pt x="22" y="15"/>
                  </a:cubicBezTo>
                  <a:cubicBezTo>
                    <a:pt x="22" y="22"/>
                    <a:pt x="17" y="27"/>
                    <a:pt x="13" y="28"/>
                  </a:cubicBezTo>
                  <a:cubicBezTo>
                    <a:pt x="13" y="28"/>
                    <a:pt x="13" y="28"/>
                    <a:pt x="13" y="28"/>
                  </a:cubicBezTo>
                  <a:cubicBezTo>
                    <a:pt x="13" y="28"/>
                    <a:pt x="12" y="28"/>
                    <a:pt x="12" y="28"/>
                  </a:cubicBezTo>
                  <a:cubicBezTo>
                    <a:pt x="11" y="28"/>
                    <a:pt x="11" y="28"/>
                    <a:pt x="11" y="28"/>
                  </a:cubicBezTo>
                  <a:cubicBezTo>
                    <a:pt x="6" y="27"/>
                    <a:pt x="1" y="22"/>
                    <a:pt x="1" y="15"/>
                  </a:cubicBezTo>
                  <a:cubicBezTo>
                    <a:pt x="1" y="7"/>
                    <a:pt x="3" y="1"/>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043"/>
            <p:cNvSpPr>
              <a:spLocks noEditPoints="1"/>
            </p:cNvSpPr>
            <p:nvPr/>
          </p:nvSpPr>
          <p:spPr bwMode="auto">
            <a:xfrm>
              <a:off x="10142487" y="751286"/>
              <a:ext cx="295859" cy="579391"/>
            </a:xfrm>
            <a:custGeom>
              <a:avLst/>
              <a:gdLst>
                <a:gd name="T0" fmla="*/ 61 w 85"/>
                <a:gd name="T1" fmla="*/ 137 h 167"/>
                <a:gd name="T2" fmla="*/ 67 w 85"/>
                <a:gd name="T3" fmla="*/ 32 h 167"/>
                <a:gd name="T4" fmla="*/ 70 w 85"/>
                <a:gd name="T5" fmla="*/ 32 h 167"/>
                <a:gd name="T6" fmla="*/ 70 w 85"/>
                <a:gd name="T7" fmla="*/ 69 h 167"/>
                <a:gd name="T8" fmla="*/ 74 w 85"/>
                <a:gd name="T9" fmla="*/ 69 h 167"/>
                <a:gd name="T10" fmla="*/ 76 w 85"/>
                <a:gd name="T11" fmla="*/ 69 h 167"/>
                <a:gd name="T12" fmla="*/ 77 w 85"/>
                <a:gd name="T13" fmla="*/ 17 h 167"/>
                <a:gd name="T14" fmla="*/ 77 w 85"/>
                <a:gd name="T15" fmla="*/ 16 h 167"/>
                <a:gd name="T16" fmla="*/ 77 w 85"/>
                <a:gd name="T17" fmla="*/ 16 h 167"/>
                <a:gd name="T18" fmla="*/ 64 w 85"/>
                <a:gd name="T19" fmla="*/ 0 h 167"/>
                <a:gd name="T20" fmla="*/ 49 w 85"/>
                <a:gd name="T21" fmla="*/ 31 h 167"/>
                <a:gd name="T22" fmla="*/ 42 w 85"/>
                <a:gd name="T23" fmla="*/ 5 h 167"/>
                <a:gd name="T24" fmla="*/ 36 w 85"/>
                <a:gd name="T25" fmla="*/ 31 h 167"/>
                <a:gd name="T26" fmla="*/ 21 w 85"/>
                <a:gd name="T27" fmla="*/ 0 h 167"/>
                <a:gd name="T28" fmla="*/ 8 w 85"/>
                <a:gd name="T29" fmla="*/ 15 h 167"/>
                <a:gd name="T30" fmla="*/ 8 w 85"/>
                <a:gd name="T31" fmla="*/ 17 h 167"/>
                <a:gd name="T32" fmla="*/ 9 w 85"/>
                <a:gd name="T33" fmla="*/ 69 h 167"/>
                <a:gd name="T34" fmla="*/ 12 w 85"/>
                <a:gd name="T35" fmla="*/ 69 h 167"/>
                <a:gd name="T36" fmla="*/ 15 w 85"/>
                <a:gd name="T37" fmla="*/ 69 h 167"/>
                <a:gd name="T38" fmla="*/ 15 w 85"/>
                <a:gd name="T39" fmla="*/ 32 h 167"/>
                <a:gd name="T40" fmla="*/ 18 w 85"/>
                <a:gd name="T41" fmla="*/ 32 h 167"/>
                <a:gd name="T42" fmla="*/ 24 w 85"/>
                <a:gd name="T43" fmla="*/ 137 h 167"/>
                <a:gd name="T44" fmla="*/ 0 w 85"/>
                <a:gd name="T45" fmla="*/ 151 h 167"/>
                <a:gd name="T46" fmla="*/ 42 w 85"/>
                <a:gd name="T47" fmla="*/ 167 h 167"/>
                <a:gd name="T48" fmla="*/ 85 w 85"/>
                <a:gd name="T49" fmla="*/ 151 h 167"/>
                <a:gd name="T50" fmla="*/ 61 w 85"/>
                <a:gd name="T51" fmla="*/ 137 h 167"/>
                <a:gd name="T52" fmla="*/ 42 w 85"/>
                <a:gd name="T53" fmla="*/ 159 h 167"/>
                <a:gd name="T54" fmla="*/ 10 w 85"/>
                <a:gd name="T55" fmla="*/ 147 h 167"/>
                <a:gd name="T56" fmla="*/ 24 w 85"/>
                <a:gd name="T57" fmla="*/ 137 h 167"/>
                <a:gd name="T58" fmla="*/ 25 w 85"/>
                <a:gd name="T59" fmla="*/ 152 h 167"/>
                <a:gd name="T60" fmla="*/ 33 w 85"/>
                <a:gd name="T61" fmla="*/ 152 h 167"/>
                <a:gd name="T62" fmla="*/ 34 w 85"/>
                <a:gd name="T63" fmla="*/ 135 h 167"/>
                <a:gd name="T64" fmla="*/ 34 w 85"/>
                <a:gd name="T65" fmla="*/ 135 h 167"/>
                <a:gd name="T66" fmla="*/ 38 w 85"/>
                <a:gd name="T67" fmla="*/ 74 h 167"/>
                <a:gd name="T68" fmla="*/ 41 w 85"/>
                <a:gd name="T69" fmla="*/ 74 h 167"/>
                <a:gd name="T70" fmla="*/ 44 w 85"/>
                <a:gd name="T71" fmla="*/ 74 h 167"/>
                <a:gd name="T72" fmla="*/ 47 w 85"/>
                <a:gd name="T73" fmla="*/ 74 h 167"/>
                <a:gd name="T74" fmla="*/ 51 w 85"/>
                <a:gd name="T75" fmla="*/ 135 h 167"/>
                <a:gd name="T76" fmla="*/ 51 w 85"/>
                <a:gd name="T77" fmla="*/ 135 h 167"/>
                <a:gd name="T78" fmla="*/ 52 w 85"/>
                <a:gd name="T79" fmla="*/ 152 h 167"/>
                <a:gd name="T80" fmla="*/ 60 w 85"/>
                <a:gd name="T81" fmla="*/ 152 h 167"/>
                <a:gd name="T82" fmla="*/ 61 w 85"/>
                <a:gd name="T83" fmla="*/ 137 h 167"/>
                <a:gd name="T84" fmla="*/ 75 w 85"/>
                <a:gd name="T85" fmla="*/ 147 h 167"/>
                <a:gd name="T86" fmla="*/ 42 w 85"/>
                <a:gd name="T8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67">
                  <a:moveTo>
                    <a:pt x="61" y="137"/>
                  </a:moveTo>
                  <a:cubicBezTo>
                    <a:pt x="67" y="32"/>
                    <a:pt x="67" y="32"/>
                    <a:pt x="67" y="32"/>
                  </a:cubicBezTo>
                  <a:cubicBezTo>
                    <a:pt x="70" y="32"/>
                    <a:pt x="70" y="32"/>
                    <a:pt x="70" y="32"/>
                  </a:cubicBezTo>
                  <a:cubicBezTo>
                    <a:pt x="70" y="69"/>
                    <a:pt x="70" y="69"/>
                    <a:pt x="70" y="69"/>
                  </a:cubicBezTo>
                  <a:cubicBezTo>
                    <a:pt x="74" y="69"/>
                    <a:pt x="74" y="69"/>
                    <a:pt x="74" y="69"/>
                  </a:cubicBezTo>
                  <a:cubicBezTo>
                    <a:pt x="76" y="69"/>
                    <a:pt x="76" y="69"/>
                    <a:pt x="76" y="69"/>
                  </a:cubicBezTo>
                  <a:cubicBezTo>
                    <a:pt x="76" y="69"/>
                    <a:pt x="77" y="37"/>
                    <a:pt x="77" y="17"/>
                  </a:cubicBezTo>
                  <a:cubicBezTo>
                    <a:pt x="77" y="16"/>
                    <a:pt x="77" y="16"/>
                    <a:pt x="77" y="16"/>
                  </a:cubicBezTo>
                  <a:cubicBezTo>
                    <a:pt x="77" y="16"/>
                    <a:pt x="77" y="16"/>
                    <a:pt x="77" y="16"/>
                  </a:cubicBezTo>
                  <a:cubicBezTo>
                    <a:pt x="77" y="7"/>
                    <a:pt x="71" y="3"/>
                    <a:pt x="64" y="0"/>
                  </a:cubicBezTo>
                  <a:cubicBezTo>
                    <a:pt x="49" y="31"/>
                    <a:pt x="49" y="31"/>
                    <a:pt x="49" y="31"/>
                  </a:cubicBezTo>
                  <a:cubicBezTo>
                    <a:pt x="42" y="5"/>
                    <a:pt x="42" y="5"/>
                    <a:pt x="42" y="5"/>
                  </a:cubicBezTo>
                  <a:cubicBezTo>
                    <a:pt x="36" y="31"/>
                    <a:pt x="36" y="31"/>
                    <a:pt x="36" y="31"/>
                  </a:cubicBezTo>
                  <a:cubicBezTo>
                    <a:pt x="21" y="0"/>
                    <a:pt x="21" y="0"/>
                    <a:pt x="21" y="0"/>
                  </a:cubicBezTo>
                  <a:cubicBezTo>
                    <a:pt x="14" y="3"/>
                    <a:pt x="8" y="7"/>
                    <a:pt x="8" y="15"/>
                  </a:cubicBezTo>
                  <a:cubicBezTo>
                    <a:pt x="8" y="16"/>
                    <a:pt x="8" y="16"/>
                    <a:pt x="8" y="17"/>
                  </a:cubicBezTo>
                  <a:cubicBezTo>
                    <a:pt x="8" y="37"/>
                    <a:pt x="9" y="69"/>
                    <a:pt x="9" y="69"/>
                  </a:cubicBezTo>
                  <a:cubicBezTo>
                    <a:pt x="12" y="69"/>
                    <a:pt x="12" y="69"/>
                    <a:pt x="12" y="69"/>
                  </a:cubicBezTo>
                  <a:cubicBezTo>
                    <a:pt x="15" y="69"/>
                    <a:pt x="15" y="69"/>
                    <a:pt x="15" y="69"/>
                  </a:cubicBezTo>
                  <a:cubicBezTo>
                    <a:pt x="15" y="32"/>
                    <a:pt x="15" y="32"/>
                    <a:pt x="15" y="32"/>
                  </a:cubicBezTo>
                  <a:cubicBezTo>
                    <a:pt x="18" y="32"/>
                    <a:pt x="18" y="32"/>
                    <a:pt x="18" y="32"/>
                  </a:cubicBezTo>
                  <a:cubicBezTo>
                    <a:pt x="24" y="137"/>
                    <a:pt x="24" y="137"/>
                    <a:pt x="24" y="137"/>
                  </a:cubicBezTo>
                  <a:cubicBezTo>
                    <a:pt x="10" y="139"/>
                    <a:pt x="0" y="145"/>
                    <a:pt x="0" y="151"/>
                  </a:cubicBezTo>
                  <a:cubicBezTo>
                    <a:pt x="0" y="160"/>
                    <a:pt x="19" y="167"/>
                    <a:pt x="42" y="167"/>
                  </a:cubicBezTo>
                  <a:cubicBezTo>
                    <a:pt x="66" y="167"/>
                    <a:pt x="85" y="160"/>
                    <a:pt x="85" y="151"/>
                  </a:cubicBezTo>
                  <a:cubicBezTo>
                    <a:pt x="85" y="145"/>
                    <a:pt x="75" y="139"/>
                    <a:pt x="61" y="137"/>
                  </a:cubicBezTo>
                  <a:close/>
                  <a:moveTo>
                    <a:pt x="42" y="159"/>
                  </a:moveTo>
                  <a:cubicBezTo>
                    <a:pt x="24" y="159"/>
                    <a:pt x="10" y="154"/>
                    <a:pt x="10" y="147"/>
                  </a:cubicBezTo>
                  <a:cubicBezTo>
                    <a:pt x="10" y="143"/>
                    <a:pt x="15" y="139"/>
                    <a:pt x="24" y="137"/>
                  </a:cubicBezTo>
                  <a:cubicBezTo>
                    <a:pt x="25" y="152"/>
                    <a:pt x="25" y="152"/>
                    <a:pt x="25" y="152"/>
                  </a:cubicBezTo>
                  <a:cubicBezTo>
                    <a:pt x="33" y="152"/>
                    <a:pt x="33" y="152"/>
                    <a:pt x="33" y="152"/>
                  </a:cubicBezTo>
                  <a:cubicBezTo>
                    <a:pt x="34" y="135"/>
                    <a:pt x="34" y="135"/>
                    <a:pt x="34" y="135"/>
                  </a:cubicBezTo>
                  <a:cubicBezTo>
                    <a:pt x="34" y="135"/>
                    <a:pt x="34" y="135"/>
                    <a:pt x="34" y="135"/>
                  </a:cubicBezTo>
                  <a:cubicBezTo>
                    <a:pt x="38" y="74"/>
                    <a:pt x="38" y="74"/>
                    <a:pt x="38" y="74"/>
                  </a:cubicBezTo>
                  <a:cubicBezTo>
                    <a:pt x="41" y="74"/>
                    <a:pt x="41" y="74"/>
                    <a:pt x="41" y="74"/>
                  </a:cubicBezTo>
                  <a:cubicBezTo>
                    <a:pt x="44" y="74"/>
                    <a:pt x="44" y="74"/>
                    <a:pt x="44" y="74"/>
                  </a:cubicBezTo>
                  <a:cubicBezTo>
                    <a:pt x="47" y="74"/>
                    <a:pt x="47" y="74"/>
                    <a:pt x="47" y="74"/>
                  </a:cubicBezTo>
                  <a:cubicBezTo>
                    <a:pt x="51" y="135"/>
                    <a:pt x="51" y="135"/>
                    <a:pt x="51" y="135"/>
                  </a:cubicBezTo>
                  <a:cubicBezTo>
                    <a:pt x="51" y="135"/>
                    <a:pt x="51" y="135"/>
                    <a:pt x="51" y="135"/>
                  </a:cubicBezTo>
                  <a:cubicBezTo>
                    <a:pt x="52" y="152"/>
                    <a:pt x="52" y="152"/>
                    <a:pt x="52" y="152"/>
                  </a:cubicBezTo>
                  <a:cubicBezTo>
                    <a:pt x="60" y="152"/>
                    <a:pt x="60" y="152"/>
                    <a:pt x="60" y="152"/>
                  </a:cubicBezTo>
                  <a:cubicBezTo>
                    <a:pt x="61" y="137"/>
                    <a:pt x="61" y="137"/>
                    <a:pt x="61" y="137"/>
                  </a:cubicBezTo>
                  <a:cubicBezTo>
                    <a:pt x="70" y="139"/>
                    <a:pt x="75" y="143"/>
                    <a:pt x="75" y="147"/>
                  </a:cubicBezTo>
                  <a:cubicBezTo>
                    <a:pt x="75" y="154"/>
                    <a:pt x="61" y="159"/>
                    <a:pt x="42"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44"/>
            <p:cNvSpPr>
              <a:spLocks/>
            </p:cNvSpPr>
            <p:nvPr/>
          </p:nvSpPr>
          <p:spPr bwMode="auto">
            <a:xfrm>
              <a:off x="10253435" y="735877"/>
              <a:ext cx="73965" cy="30819"/>
            </a:xfrm>
            <a:custGeom>
              <a:avLst/>
              <a:gdLst>
                <a:gd name="T0" fmla="*/ 19 w 21"/>
                <a:gd name="T1" fmla="*/ 0 h 9"/>
                <a:gd name="T2" fmla="*/ 10 w 21"/>
                <a:gd name="T3" fmla="*/ 7 h 9"/>
                <a:gd name="T4" fmla="*/ 2 w 21"/>
                <a:gd name="T5" fmla="*/ 0 h 9"/>
                <a:gd name="T6" fmla="*/ 0 w 21"/>
                <a:gd name="T7" fmla="*/ 1 h 9"/>
                <a:gd name="T8" fmla="*/ 10 w 21"/>
                <a:gd name="T9" fmla="*/ 9 h 9"/>
                <a:gd name="T10" fmla="*/ 21 w 21"/>
                <a:gd name="T11" fmla="*/ 1 h 9"/>
                <a:gd name="T12" fmla="*/ 19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19" y="0"/>
                  </a:moveTo>
                  <a:cubicBezTo>
                    <a:pt x="10" y="7"/>
                    <a:pt x="10" y="7"/>
                    <a:pt x="10" y="7"/>
                  </a:cubicBezTo>
                  <a:cubicBezTo>
                    <a:pt x="2" y="0"/>
                    <a:pt x="2" y="0"/>
                    <a:pt x="2" y="0"/>
                  </a:cubicBezTo>
                  <a:cubicBezTo>
                    <a:pt x="1" y="0"/>
                    <a:pt x="1" y="1"/>
                    <a:pt x="0" y="1"/>
                  </a:cubicBezTo>
                  <a:cubicBezTo>
                    <a:pt x="10" y="9"/>
                    <a:pt x="10" y="9"/>
                    <a:pt x="10" y="9"/>
                  </a:cubicBezTo>
                  <a:cubicBezTo>
                    <a:pt x="21" y="1"/>
                    <a:pt x="21" y="1"/>
                    <a:pt x="21" y="1"/>
                  </a:cubicBezTo>
                  <a:cubicBezTo>
                    <a:pt x="20" y="1"/>
                    <a:pt x="20" y="0"/>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45"/>
            <p:cNvSpPr>
              <a:spLocks noEditPoints="1"/>
            </p:cNvSpPr>
            <p:nvPr/>
          </p:nvSpPr>
          <p:spPr bwMode="auto">
            <a:xfrm>
              <a:off x="10244189" y="618766"/>
              <a:ext cx="92456" cy="123275"/>
            </a:xfrm>
            <a:custGeom>
              <a:avLst/>
              <a:gdLst>
                <a:gd name="T0" fmla="*/ 8 w 27"/>
                <a:gd name="T1" fmla="*/ 34 h 36"/>
                <a:gd name="T2" fmla="*/ 13 w 27"/>
                <a:gd name="T3" fmla="*/ 36 h 36"/>
                <a:gd name="T4" fmla="*/ 18 w 27"/>
                <a:gd name="T5" fmla="*/ 34 h 36"/>
                <a:gd name="T6" fmla="*/ 27 w 27"/>
                <a:gd name="T7" fmla="*/ 18 h 36"/>
                <a:gd name="T8" fmla="*/ 13 w 27"/>
                <a:gd name="T9" fmla="*/ 0 h 36"/>
                <a:gd name="T10" fmla="*/ 0 w 27"/>
                <a:gd name="T11" fmla="*/ 18 h 36"/>
                <a:gd name="T12" fmla="*/ 8 w 27"/>
                <a:gd name="T13" fmla="*/ 34 h 36"/>
                <a:gd name="T14" fmla="*/ 13 w 27"/>
                <a:gd name="T15" fmla="*/ 2 h 36"/>
                <a:gd name="T16" fmla="*/ 26 w 27"/>
                <a:gd name="T17" fmla="*/ 18 h 36"/>
                <a:gd name="T18" fmla="*/ 15 w 27"/>
                <a:gd name="T19" fmla="*/ 34 h 36"/>
                <a:gd name="T20" fmla="*/ 15 w 27"/>
                <a:gd name="T21" fmla="*/ 34 h 36"/>
                <a:gd name="T22" fmla="*/ 13 w 27"/>
                <a:gd name="T23" fmla="*/ 34 h 36"/>
                <a:gd name="T24" fmla="*/ 12 w 27"/>
                <a:gd name="T25" fmla="*/ 34 h 36"/>
                <a:gd name="T26" fmla="*/ 12 w 27"/>
                <a:gd name="T27" fmla="*/ 34 h 36"/>
                <a:gd name="T28" fmla="*/ 1 w 27"/>
                <a:gd name="T29" fmla="*/ 18 h 36"/>
                <a:gd name="T30" fmla="*/ 13 w 27"/>
                <a:gd name="T3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6">
                  <a:moveTo>
                    <a:pt x="8" y="34"/>
                  </a:moveTo>
                  <a:cubicBezTo>
                    <a:pt x="10" y="35"/>
                    <a:pt x="12" y="36"/>
                    <a:pt x="13" y="36"/>
                  </a:cubicBezTo>
                  <a:cubicBezTo>
                    <a:pt x="15" y="36"/>
                    <a:pt x="17" y="35"/>
                    <a:pt x="18" y="34"/>
                  </a:cubicBezTo>
                  <a:cubicBezTo>
                    <a:pt x="23" y="31"/>
                    <a:pt x="27" y="25"/>
                    <a:pt x="27" y="18"/>
                  </a:cubicBezTo>
                  <a:cubicBezTo>
                    <a:pt x="27" y="8"/>
                    <a:pt x="26" y="0"/>
                    <a:pt x="13" y="0"/>
                  </a:cubicBezTo>
                  <a:cubicBezTo>
                    <a:pt x="1" y="0"/>
                    <a:pt x="0" y="8"/>
                    <a:pt x="0" y="18"/>
                  </a:cubicBezTo>
                  <a:cubicBezTo>
                    <a:pt x="0" y="25"/>
                    <a:pt x="4" y="31"/>
                    <a:pt x="8" y="34"/>
                  </a:cubicBezTo>
                  <a:close/>
                  <a:moveTo>
                    <a:pt x="13" y="2"/>
                  </a:moveTo>
                  <a:cubicBezTo>
                    <a:pt x="24" y="2"/>
                    <a:pt x="26" y="9"/>
                    <a:pt x="26" y="18"/>
                  </a:cubicBezTo>
                  <a:cubicBezTo>
                    <a:pt x="26" y="26"/>
                    <a:pt x="20" y="32"/>
                    <a:pt x="15" y="34"/>
                  </a:cubicBezTo>
                  <a:cubicBezTo>
                    <a:pt x="15" y="34"/>
                    <a:pt x="15" y="34"/>
                    <a:pt x="15" y="34"/>
                  </a:cubicBezTo>
                  <a:cubicBezTo>
                    <a:pt x="14" y="34"/>
                    <a:pt x="14" y="34"/>
                    <a:pt x="13" y="34"/>
                  </a:cubicBezTo>
                  <a:cubicBezTo>
                    <a:pt x="13" y="34"/>
                    <a:pt x="12" y="34"/>
                    <a:pt x="12" y="34"/>
                  </a:cubicBezTo>
                  <a:cubicBezTo>
                    <a:pt x="12" y="34"/>
                    <a:pt x="12" y="34"/>
                    <a:pt x="12" y="34"/>
                  </a:cubicBezTo>
                  <a:cubicBezTo>
                    <a:pt x="7" y="32"/>
                    <a:pt x="1" y="26"/>
                    <a:pt x="1" y="18"/>
                  </a:cubicBezTo>
                  <a:cubicBezTo>
                    <a:pt x="1" y="9"/>
                    <a:pt x="3" y="2"/>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046"/>
            <p:cNvSpPr>
              <a:spLocks/>
            </p:cNvSpPr>
            <p:nvPr/>
          </p:nvSpPr>
          <p:spPr bwMode="auto">
            <a:xfrm>
              <a:off x="9982231" y="791350"/>
              <a:ext cx="178748" cy="449952"/>
            </a:xfrm>
            <a:custGeom>
              <a:avLst/>
              <a:gdLst>
                <a:gd name="T0" fmla="*/ 51 w 51"/>
                <a:gd name="T1" fmla="*/ 1 h 129"/>
                <a:gd name="T2" fmla="*/ 47 w 51"/>
                <a:gd name="T3" fmla="*/ 0 h 129"/>
                <a:gd name="T4" fmla="*/ 35 w 51"/>
                <a:gd name="T5" fmla="*/ 27 h 129"/>
                <a:gd name="T6" fmla="*/ 30 w 51"/>
                <a:gd name="T7" fmla="*/ 4 h 129"/>
                <a:gd name="T8" fmla="*/ 24 w 51"/>
                <a:gd name="T9" fmla="*/ 27 h 129"/>
                <a:gd name="T10" fmla="*/ 12 w 51"/>
                <a:gd name="T11" fmla="*/ 0 h 129"/>
                <a:gd name="T12" fmla="*/ 0 w 51"/>
                <a:gd name="T13" fmla="*/ 14 h 129"/>
                <a:gd name="T14" fmla="*/ 2 w 51"/>
                <a:gd name="T15" fmla="*/ 58 h 129"/>
                <a:gd name="T16" fmla="*/ 7 w 51"/>
                <a:gd name="T17" fmla="*/ 58 h 129"/>
                <a:gd name="T18" fmla="*/ 7 w 51"/>
                <a:gd name="T19" fmla="*/ 27 h 129"/>
                <a:gd name="T20" fmla="*/ 9 w 51"/>
                <a:gd name="T21" fmla="*/ 27 h 129"/>
                <a:gd name="T22" fmla="*/ 14 w 51"/>
                <a:gd name="T23" fmla="*/ 129 h 129"/>
                <a:gd name="T24" fmla="*/ 22 w 51"/>
                <a:gd name="T25" fmla="*/ 129 h 129"/>
                <a:gd name="T26" fmla="*/ 26 w 51"/>
                <a:gd name="T27" fmla="*/ 62 h 129"/>
                <a:gd name="T28" fmla="*/ 29 w 51"/>
                <a:gd name="T29" fmla="*/ 62 h 129"/>
                <a:gd name="T30" fmla="*/ 31 w 51"/>
                <a:gd name="T31" fmla="*/ 62 h 129"/>
                <a:gd name="T32" fmla="*/ 34 w 51"/>
                <a:gd name="T33" fmla="*/ 62 h 129"/>
                <a:gd name="T34" fmla="*/ 38 w 51"/>
                <a:gd name="T35" fmla="*/ 129 h 129"/>
                <a:gd name="T36" fmla="*/ 45 w 51"/>
                <a:gd name="T37" fmla="*/ 129 h 129"/>
                <a:gd name="T38" fmla="*/ 51 w 51"/>
                <a:gd name="T39" fmla="*/ 27 h 129"/>
                <a:gd name="T40" fmla="*/ 51 w 51"/>
                <a:gd name="T41"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9">
                  <a:moveTo>
                    <a:pt x="51" y="1"/>
                  </a:moveTo>
                  <a:cubicBezTo>
                    <a:pt x="50" y="1"/>
                    <a:pt x="49" y="0"/>
                    <a:pt x="47" y="0"/>
                  </a:cubicBezTo>
                  <a:cubicBezTo>
                    <a:pt x="35" y="27"/>
                    <a:pt x="35" y="27"/>
                    <a:pt x="35" y="27"/>
                  </a:cubicBezTo>
                  <a:cubicBezTo>
                    <a:pt x="30" y="4"/>
                    <a:pt x="30" y="4"/>
                    <a:pt x="30" y="4"/>
                  </a:cubicBezTo>
                  <a:cubicBezTo>
                    <a:pt x="24" y="27"/>
                    <a:pt x="24" y="27"/>
                    <a:pt x="24" y="27"/>
                  </a:cubicBezTo>
                  <a:cubicBezTo>
                    <a:pt x="12" y="0"/>
                    <a:pt x="12" y="0"/>
                    <a:pt x="12" y="0"/>
                  </a:cubicBezTo>
                  <a:cubicBezTo>
                    <a:pt x="6" y="2"/>
                    <a:pt x="0" y="7"/>
                    <a:pt x="0" y="14"/>
                  </a:cubicBezTo>
                  <a:cubicBezTo>
                    <a:pt x="0" y="31"/>
                    <a:pt x="2" y="58"/>
                    <a:pt x="2" y="58"/>
                  </a:cubicBezTo>
                  <a:cubicBezTo>
                    <a:pt x="7" y="58"/>
                    <a:pt x="7" y="58"/>
                    <a:pt x="7" y="58"/>
                  </a:cubicBezTo>
                  <a:cubicBezTo>
                    <a:pt x="7" y="27"/>
                    <a:pt x="7" y="27"/>
                    <a:pt x="7" y="27"/>
                  </a:cubicBezTo>
                  <a:cubicBezTo>
                    <a:pt x="9" y="27"/>
                    <a:pt x="9" y="27"/>
                    <a:pt x="9" y="27"/>
                  </a:cubicBezTo>
                  <a:cubicBezTo>
                    <a:pt x="14" y="129"/>
                    <a:pt x="14" y="129"/>
                    <a:pt x="14" y="129"/>
                  </a:cubicBezTo>
                  <a:cubicBezTo>
                    <a:pt x="22" y="129"/>
                    <a:pt x="22" y="129"/>
                    <a:pt x="22" y="129"/>
                  </a:cubicBezTo>
                  <a:cubicBezTo>
                    <a:pt x="26" y="62"/>
                    <a:pt x="26" y="62"/>
                    <a:pt x="26" y="62"/>
                  </a:cubicBezTo>
                  <a:cubicBezTo>
                    <a:pt x="29" y="62"/>
                    <a:pt x="29" y="62"/>
                    <a:pt x="29" y="62"/>
                  </a:cubicBezTo>
                  <a:cubicBezTo>
                    <a:pt x="31" y="62"/>
                    <a:pt x="31" y="62"/>
                    <a:pt x="31" y="62"/>
                  </a:cubicBezTo>
                  <a:cubicBezTo>
                    <a:pt x="34" y="62"/>
                    <a:pt x="34" y="62"/>
                    <a:pt x="34" y="62"/>
                  </a:cubicBezTo>
                  <a:cubicBezTo>
                    <a:pt x="38" y="129"/>
                    <a:pt x="38" y="129"/>
                    <a:pt x="38" y="129"/>
                  </a:cubicBezTo>
                  <a:cubicBezTo>
                    <a:pt x="45" y="129"/>
                    <a:pt x="45" y="129"/>
                    <a:pt x="45" y="129"/>
                  </a:cubicBezTo>
                  <a:cubicBezTo>
                    <a:pt x="51" y="27"/>
                    <a:pt x="51" y="27"/>
                    <a:pt x="51" y="27"/>
                  </a:cubicBezTo>
                  <a:lnTo>
                    <a:pt x="5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47"/>
            <p:cNvSpPr>
              <a:spLocks/>
            </p:cNvSpPr>
            <p:nvPr/>
          </p:nvSpPr>
          <p:spPr bwMode="auto">
            <a:xfrm>
              <a:off x="10056195" y="782105"/>
              <a:ext cx="61637" cy="24655"/>
            </a:xfrm>
            <a:custGeom>
              <a:avLst/>
              <a:gdLst>
                <a:gd name="T0" fmla="*/ 16 w 18"/>
                <a:gd name="T1" fmla="*/ 0 h 7"/>
                <a:gd name="T2" fmla="*/ 9 w 18"/>
                <a:gd name="T3" fmla="*/ 6 h 7"/>
                <a:gd name="T4" fmla="*/ 2 w 18"/>
                <a:gd name="T5" fmla="*/ 0 h 7"/>
                <a:gd name="T6" fmla="*/ 2 w 18"/>
                <a:gd name="T7" fmla="*/ 0 h 7"/>
                <a:gd name="T8" fmla="*/ 0 w 18"/>
                <a:gd name="T9" fmla="*/ 0 h 7"/>
                <a:gd name="T10" fmla="*/ 9 w 18"/>
                <a:gd name="T11" fmla="*/ 7 h 7"/>
                <a:gd name="T12" fmla="*/ 18 w 18"/>
                <a:gd name="T13" fmla="*/ 0 h 7"/>
                <a:gd name="T14" fmla="*/ 16 w 1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
                  <a:moveTo>
                    <a:pt x="16" y="0"/>
                  </a:moveTo>
                  <a:cubicBezTo>
                    <a:pt x="9" y="6"/>
                    <a:pt x="9" y="6"/>
                    <a:pt x="9" y="6"/>
                  </a:cubicBezTo>
                  <a:cubicBezTo>
                    <a:pt x="2" y="0"/>
                    <a:pt x="2" y="0"/>
                    <a:pt x="2" y="0"/>
                  </a:cubicBezTo>
                  <a:cubicBezTo>
                    <a:pt x="2" y="0"/>
                    <a:pt x="2" y="0"/>
                    <a:pt x="2" y="0"/>
                  </a:cubicBezTo>
                  <a:cubicBezTo>
                    <a:pt x="1" y="0"/>
                    <a:pt x="0" y="0"/>
                    <a:pt x="0" y="0"/>
                  </a:cubicBezTo>
                  <a:cubicBezTo>
                    <a:pt x="9" y="7"/>
                    <a:pt x="9" y="7"/>
                    <a:pt x="9" y="7"/>
                  </a:cubicBezTo>
                  <a:cubicBezTo>
                    <a:pt x="18" y="0"/>
                    <a:pt x="18" y="0"/>
                    <a:pt x="18" y="0"/>
                  </a:cubicBezTo>
                  <a:cubicBezTo>
                    <a:pt x="17" y="0"/>
                    <a:pt x="1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048"/>
            <p:cNvSpPr>
              <a:spLocks noEditPoints="1"/>
            </p:cNvSpPr>
            <p:nvPr/>
          </p:nvSpPr>
          <p:spPr bwMode="auto">
            <a:xfrm>
              <a:off x="10043868" y="680403"/>
              <a:ext cx="80128" cy="104783"/>
            </a:xfrm>
            <a:custGeom>
              <a:avLst/>
              <a:gdLst>
                <a:gd name="T0" fmla="*/ 7 w 23"/>
                <a:gd name="T1" fmla="*/ 29 h 30"/>
                <a:gd name="T2" fmla="*/ 12 w 23"/>
                <a:gd name="T3" fmla="*/ 30 h 30"/>
                <a:gd name="T4" fmla="*/ 16 w 23"/>
                <a:gd name="T5" fmla="*/ 29 h 30"/>
                <a:gd name="T6" fmla="*/ 23 w 23"/>
                <a:gd name="T7" fmla="*/ 15 h 30"/>
                <a:gd name="T8" fmla="*/ 12 w 23"/>
                <a:gd name="T9" fmla="*/ 0 h 30"/>
                <a:gd name="T10" fmla="*/ 0 w 23"/>
                <a:gd name="T11" fmla="*/ 15 h 30"/>
                <a:gd name="T12" fmla="*/ 7 w 23"/>
                <a:gd name="T13" fmla="*/ 29 h 30"/>
                <a:gd name="T14" fmla="*/ 12 w 23"/>
                <a:gd name="T15" fmla="*/ 1 h 30"/>
                <a:gd name="T16" fmla="*/ 22 w 23"/>
                <a:gd name="T17" fmla="*/ 15 h 30"/>
                <a:gd name="T18" fmla="*/ 13 w 23"/>
                <a:gd name="T19" fmla="*/ 28 h 30"/>
                <a:gd name="T20" fmla="*/ 12 w 23"/>
                <a:gd name="T21" fmla="*/ 28 h 30"/>
                <a:gd name="T22" fmla="*/ 10 w 23"/>
                <a:gd name="T23" fmla="*/ 28 h 30"/>
                <a:gd name="T24" fmla="*/ 1 w 23"/>
                <a:gd name="T25" fmla="*/ 15 h 30"/>
                <a:gd name="T26" fmla="*/ 12 w 23"/>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0">
                  <a:moveTo>
                    <a:pt x="7" y="29"/>
                  </a:moveTo>
                  <a:cubicBezTo>
                    <a:pt x="9" y="29"/>
                    <a:pt x="10" y="30"/>
                    <a:pt x="12" y="30"/>
                  </a:cubicBezTo>
                  <a:cubicBezTo>
                    <a:pt x="13" y="30"/>
                    <a:pt x="14" y="29"/>
                    <a:pt x="16" y="29"/>
                  </a:cubicBezTo>
                  <a:cubicBezTo>
                    <a:pt x="20" y="26"/>
                    <a:pt x="23" y="21"/>
                    <a:pt x="23" y="15"/>
                  </a:cubicBezTo>
                  <a:cubicBezTo>
                    <a:pt x="23" y="7"/>
                    <a:pt x="22" y="0"/>
                    <a:pt x="12" y="0"/>
                  </a:cubicBezTo>
                  <a:cubicBezTo>
                    <a:pt x="1" y="0"/>
                    <a:pt x="0" y="7"/>
                    <a:pt x="0" y="15"/>
                  </a:cubicBezTo>
                  <a:cubicBezTo>
                    <a:pt x="0" y="21"/>
                    <a:pt x="4" y="26"/>
                    <a:pt x="7" y="29"/>
                  </a:cubicBezTo>
                  <a:close/>
                  <a:moveTo>
                    <a:pt x="12" y="1"/>
                  </a:moveTo>
                  <a:cubicBezTo>
                    <a:pt x="21" y="1"/>
                    <a:pt x="22" y="7"/>
                    <a:pt x="22" y="15"/>
                  </a:cubicBezTo>
                  <a:cubicBezTo>
                    <a:pt x="22" y="22"/>
                    <a:pt x="17" y="27"/>
                    <a:pt x="13" y="28"/>
                  </a:cubicBezTo>
                  <a:cubicBezTo>
                    <a:pt x="12" y="28"/>
                    <a:pt x="12" y="28"/>
                    <a:pt x="12" y="28"/>
                  </a:cubicBezTo>
                  <a:cubicBezTo>
                    <a:pt x="11" y="28"/>
                    <a:pt x="11" y="28"/>
                    <a:pt x="10" y="28"/>
                  </a:cubicBezTo>
                  <a:cubicBezTo>
                    <a:pt x="6" y="27"/>
                    <a:pt x="1" y="22"/>
                    <a:pt x="1" y="15"/>
                  </a:cubicBezTo>
                  <a:cubicBezTo>
                    <a:pt x="1" y="7"/>
                    <a:pt x="2" y="1"/>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7" name="组合 126"/>
          <p:cNvGrpSpPr/>
          <p:nvPr/>
        </p:nvGrpSpPr>
        <p:grpSpPr>
          <a:xfrm>
            <a:off x="2205159" y="4779751"/>
            <a:ext cx="810530" cy="810530"/>
            <a:chOff x="8684766" y="1740565"/>
            <a:chExt cx="810530" cy="810530"/>
          </a:xfrm>
        </p:grpSpPr>
        <p:sp>
          <p:nvSpPr>
            <p:cNvPr id="128" name="Rectangle 820"/>
            <p:cNvSpPr>
              <a:spLocks noChangeArrowheads="1"/>
            </p:cNvSpPr>
            <p:nvPr/>
          </p:nvSpPr>
          <p:spPr bwMode="auto">
            <a:xfrm>
              <a:off x="8684766" y="1740565"/>
              <a:ext cx="810530" cy="810530"/>
            </a:xfrm>
            <a:prstGeom prst="rect">
              <a:avLst/>
            </a:prstGeom>
            <a:solidFill>
              <a:srgbClr val="FFE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21"/>
            <p:cNvSpPr>
              <a:spLocks noEditPoints="1"/>
            </p:cNvSpPr>
            <p:nvPr/>
          </p:nvSpPr>
          <p:spPr bwMode="auto">
            <a:xfrm>
              <a:off x="9073081" y="1996359"/>
              <a:ext cx="283532" cy="209567"/>
            </a:xfrm>
            <a:custGeom>
              <a:avLst/>
              <a:gdLst>
                <a:gd name="T0" fmla="*/ 80 w 82"/>
                <a:gd name="T1" fmla="*/ 50 h 61"/>
                <a:gd name="T2" fmla="*/ 80 w 82"/>
                <a:gd name="T3" fmla="*/ 28 h 61"/>
                <a:gd name="T4" fmla="*/ 52 w 82"/>
                <a:gd name="T5" fmla="*/ 0 h 61"/>
                <a:gd name="T6" fmla="*/ 52 w 82"/>
                <a:gd name="T7" fmla="*/ 0 h 61"/>
                <a:gd name="T8" fmla="*/ 39 w 82"/>
                <a:gd name="T9" fmla="*/ 7 h 61"/>
                <a:gd name="T10" fmla="*/ 27 w 82"/>
                <a:gd name="T11" fmla="*/ 0 h 61"/>
                <a:gd name="T12" fmla="*/ 0 w 82"/>
                <a:gd name="T13" fmla="*/ 12 h 61"/>
                <a:gd name="T14" fmla="*/ 13 w 82"/>
                <a:gd name="T15" fmla="*/ 41 h 61"/>
                <a:gd name="T16" fmla="*/ 8 w 82"/>
                <a:gd name="T17" fmla="*/ 59 h 61"/>
                <a:gd name="T18" fmla="*/ 36 w 82"/>
                <a:gd name="T19" fmla="*/ 61 h 61"/>
                <a:gd name="T20" fmla="*/ 39 w 82"/>
                <a:gd name="T21" fmla="*/ 61 h 61"/>
                <a:gd name="T22" fmla="*/ 80 w 82"/>
                <a:gd name="T23" fmla="*/ 50 h 61"/>
                <a:gd name="T24" fmla="*/ 39 w 82"/>
                <a:gd name="T25" fmla="*/ 55 h 61"/>
                <a:gd name="T26" fmla="*/ 39 w 82"/>
                <a:gd name="T27" fmla="*/ 55 h 61"/>
                <a:gd name="T28" fmla="*/ 30 w 82"/>
                <a:gd name="T29" fmla="*/ 43 h 61"/>
                <a:gd name="T30" fmla="*/ 39 w 82"/>
                <a:gd name="T31" fmla="*/ 8 h 61"/>
                <a:gd name="T32" fmla="*/ 48 w 82"/>
                <a:gd name="T33" fmla="*/ 43 h 61"/>
                <a:gd name="T34" fmla="*/ 39 w 82"/>
                <a:gd name="T35"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61">
                  <a:moveTo>
                    <a:pt x="80" y="50"/>
                  </a:moveTo>
                  <a:cubicBezTo>
                    <a:pt x="80" y="28"/>
                    <a:pt x="80" y="28"/>
                    <a:pt x="80" y="28"/>
                  </a:cubicBezTo>
                  <a:cubicBezTo>
                    <a:pt x="80" y="10"/>
                    <a:pt x="64" y="3"/>
                    <a:pt x="52" y="0"/>
                  </a:cubicBezTo>
                  <a:cubicBezTo>
                    <a:pt x="52" y="0"/>
                    <a:pt x="52" y="0"/>
                    <a:pt x="52" y="0"/>
                  </a:cubicBezTo>
                  <a:cubicBezTo>
                    <a:pt x="39" y="7"/>
                    <a:pt x="39" y="7"/>
                    <a:pt x="39" y="7"/>
                  </a:cubicBezTo>
                  <a:cubicBezTo>
                    <a:pt x="27" y="0"/>
                    <a:pt x="27" y="0"/>
                    <a:pt x="27" y="0"/>
                  </a:cubicBezTo>
                  <a:cubicBezTo>
                    <a:pt x="18" y="1"/>
                    <a:pt x="7" y="4"/>
                    <a:pt x="0" y="12"/>
                  </a:cubicBezTo>
                  <a:cubicBezTo>
                    <a:pt x="12" y="16"/>
                    <a:pt x="13" y="28"/>
                    <a:pt x="13" y="41"/>
                  </a:cubicBezTo>
                  <a:cubicBezTo>
                    <a:pt x="13" y="48"/>
                    <a:pt x="11" y="54"/>
                    <a:pt x="8" y="59"/>
                  </a:cubicBezTo>
                  <a:cubicBezTo>
                    <a:pt x="14" y="60"/>
                    <a:pt x="23" y="61"/>
                    <a:pt x="36" y="61"/>
                  </a:cubicBezTo>
                  <a:cubicBezTo>
                    <a:pt x="39" y="61"/>
                    <a:pt x="39" y="61"/>
                    <a:pt x="39" y="61"/>
                  </a:cubicBezTo>
                  <a:cubicBezTo>
                    <a:pt x="82" y="61"/>
                    <a:pt x="80" y="50"/>
                    <a:pt x="80" y="50"/>
                  </a:cubicBezTo>
                  <a:close/>
                  <a:moveTo>
                    <a:pt x="39" y="55"/>
                  </a:moveTo>
                  <a:cubicBezTo>
                    <a:pt x="39" y="55"/>
                    <a:pt x="39" y="55"/>
                    <a:pt x="39" y="55"/>
                  </a:cubicBezTo>
                  <a:cubicBezTo>
                    <a:pt x="30" y="43"/>
                    <a:pt x="30" y="43"/>
                    <a:pt x="30" y="43"/>
                  </a:cubicBezTo>
                  <a:cubicBezTo>
                    <a:pt x="39" y="8"/>
                    <a:pt x="39" y="8"/>
                    <a:pt x="39" y="8"/>
                  </a:cubicBezTo>
                  <a:cubicBezTo>
                    <a:pt x="48" y="43"/>
                    <a:pt x="48" y="43"/>
                    <a:pt x="48" y="43"/>
                  </a:cubicBezTo>
                  <a:lnTo>
                    <a:pt x="39"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822"/>
            <p:cNvSpPr>
              <a:spLocks noEditPoints="1"/>
            </p:cNvSpPr>
            <p:nvPr/>
          </p:nvSpPr>
          <p:spPr bwMode="auto">
            <a:xfrm>
              <a:off x="9140882" y="1839184"/>
              <a:ext cx="129438" cy="163339"/>
            </a:xfrm>
            <a:custGeom>
              <a:avLst/>
              <a:gdLst>
                <a:gd name="T0" fmla="*/ 11 w 37"/>
                <a:gd name="T1" fmla="*/ 44 h 47"/>
                <a:gd name="T2" fmla="*/ 19 w 37"/>
                <a:gd name="T3" fmla="*/ 47 h 47"/>
                <a:gd name="T4" fmla="*/ 26 w 37"/>
                <a:gd name="T5" fmla="*/ 44 h 47"/>
                <a:gd name="T6" fmla="*/ 26 w 37"/>
                <a:gd name="T7" fmla="*/ 44 h 47"/>
                <a:gd name="T8" fmla="*/ 37 w 37"/>
                <a:gd name="T9" fmla="*/ 28 h 47"/>
                <a:gd name="T10" fmla="*/ 37 w 37"/>
                <a:gd name="T11" fmla="*/ 23 h 47"/>
                <a:gd name="T12" fmla="*/ 19 w 37"/>
                <a:gd name="T13" fmla="*/ 0 h 47"/>
                <a:gd name="T14" fmla="*/ 0 w 37"/>
                <a:gd name="T15" fmla="*/ 23 h 47"/>
                <a:gd name="T16" fmla="*/ 11 w 37"/>
                <a:gd name="T17" fmla="*/ 44 h 47"/>
                <a:gd name="T18" fmla="*/ 2 w 37"/>
                <a:gd name="T19" fmla="*/ 23 h 47"/>
                <a:gd name="T20" fmla="*/ 2 w 37"/>
                <a:gd name="T21" fmla="*/ 23 h 47"/>
                <a:gd name="T22" fmla="*/ 27 w 37"/>
                <a:gd name="T23" fmla="*/ 18 h 47"/>
                <a:gd name="T24" fmla="*/ 31 w 37"/>
                <a:gd name="T25" fmla="*/ 25 h 47"/>
                <a:gd name="T26" fmla="*/ 33 w 37"/>
                <a:gd name="T27" fmla="*/ 22 h 47"/>
                <a:gd name="T28" fmla="*/ 35 w 37"/>
                <a:gd name="T29" fmla="*/ 25 h 47"/>
                <a:gd name="T30" fmla="*/ 22 w 37"/>
                <a:gd name="T31" fmla="*/ 44 h 47"/>
                <a:gd name="T32" fmla="*/ 22 w 37"/>
                <a:gd name="T33" fmla="*/ 44 h 47"/>
                <a:gd name="T34" fmla="*/ 19 w 37"/>
                <a:gd name="T35" fmla="*/ 45 h 47"/>
                <a:gd name="T36" fmla="*/ 15 w 37"/>
                <a:gd name="T37" fmla="*/ 44 h 47"/>
                <a:gd name="T38" fmla="*/ 15 w 37"/>
                <a:gd name="T39" fmla="*/ 44 h 47"/>
                <a:gd name="T40" fmla="*/ 2 w 37"/>
                <a:gd name="T41"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7">
                  <a:moveTo>
                    <a:pt x="11" y="44"/>
                  </a:moveTo>
                  <a:cubicBezTo>
                    <a:pt x="14" y="46"/>
                    <a:pt x="16" y="47"/>
                    <a:pt x="19" y="47"/>
                  </a:cubicBezTo>
                  <a:cubicBezTo>
                    <a:pt x="21" y="47"/>
                    <a:pt x="24" y="46"/>
                    <a:pt x="26" y="44"/>
                  </a:cubicBezTo>
                  <a:cubicBezTo>
                    <a:pt x="26" y="44"/>
                    <a:pt x="26" y="44"/>
                    <a:pt x="26" y="44"/>
                  </a:cubicBezTo>
                  <a:cubicBezTo>
                    <a:pt x="31" y="41"/>
                    <a:pt x="35" y="35"/>
                    <a:pt x="37" y="28"/>
                  </a:cubicBezTo>
                  <a:cubicBezTo>
                    <a:pt x="37" y="27"/>
                    <a:pt x="37" y="25"/>
                    <a:pt x="37" y="23"/>
                  </a:cubicBezTo>
                  <a:cubicBezTo>
                    <a:pt x="37" y="10"/>
                    <a:pt x="35" y="0"/>
                    <a:pt x="19" y="0"/>
                  </a:cubicBezTo>
                  <a:cubicBezTo>
                    <a:pt x="3" y="0"/>
                    <a:pt x="0" y="10"/>
                    <a:pt x="0" y="23"/>
                  </a:cubicBezTo>
                  <a:cubicBezTo>
                    <a:pt x="0" y="32"/>
                    <a:pt x="5" y="40"/>
                    <a:pt x="11" y="44"/>
                  </a:cubicBezTo>
                  <a:close/>
                  <a:moveTo>
                    <a:pt x="2" y="23"/>
                  </a:moveTo>
                  <a:cubicBezTo>
                    <a:pt x="2" y="23"/>
                    <a:pt x="2" y="23"/>
                    <a:pt x="2" y="23"/>
                  </a:cubicBezTo>
                  <a:cubicBezTo>
                    <a:pt x="7" y="23"/>
                    <a:pt x="17" y="22"/>
                    <a:pt x="27" y="18"/>
                  </a:cubicBezTo>
                  <a:cubicBezTo>
                    <a:pt x="31" y="25"/>
                    <a:pt x="31" y="25"/>
                    <a:pt x="31" y="25"/>
                  </a:cubicBezTo>
                  <a:cubicBezTo>
                    <a:pt x="33" y="22"/>
                    <a:pt x="33" y="22"/>
                    <a:pt x="33" y="22"/>
                  </a:cubicBezTo>
                  <a:cubicBezTo>
                    <a:pt x="33" y="22"/>
                    <a:pt x="34" y="23"/>
                    <a:pt x="35" y="25"/>
                  </a:cubicBezTo>
                  <a:cubicBezTo>
                    <a:pt x="35" y="34"/>
                    <a:pt x="28" y="42"/>
                    <a:pt x="22" y="44"/>
                  </a:cubicBezTo>
                  <a:cubicBezTo>
                    <a:pt x="22" y="44"/>
                    <a:pt x="22" y="44"/>
                    <a:pt x="22" y="44"/>
                  </a:cubicBezTo>
                  <a:cubicBezTo>
                    <a:pt x="21" y="44"/>
                    <a:pt x="20" y="45"/>
                    <a:pt x="19" y="45"/>
                  </a:cubicBezTo>
                  <a:cubicBezTo>
                    <a:pt x="18" y="45"/>
                    <a:pt x="16" y="44"/>
                    <a:pt x="15" y="44"/>
                  </a:cubicBezTo>
                  <a:cubicBezTo>
                    <a:pt x="15" y="44"/>
                    <a:pt x="15" y="44"/>
                    <a:pt x="15" y="44"/>
                  </a:cubicBezTo>
                  <a:cubicBezTo>
                    <a:pt x="9" y="41"/>
                    <a:pt x="2" y="33"/>
                    <a:pt x="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23"/>
            <p:cNvSpPr>
              <a:spLocks noEditPoints="1"/>
            </p:cNvSpPr>
            <p:nvPr/>
          </p:nvSpPr>
          <p:spPr bwMode="auto">
            <a:xfrm>
              <a:off x="8928233" y="1839184"/>
              <a:ext cx="175666" cy="151011"/>
            </a:xfrm>
            <a:custGeom>
              <a:avLst/>
              <a:gdLst>
                <a:gd name="T0" fmla="*/ 23 w 50"/>
                <a:gd name="T1" fmla="*/ 33 h 44"/>
                <a:gd name="T2" fmla="*/ 30 w 50"/>
                <a:gd name="T3" fmla="*/ 32 h 44"/>
                <a:gd name="T4" fmla="*/ 30 w 50"/>
                <a:gd name="T5" fmla="*/ 32 h 44"/>
                <a:gd name="T6" fmla="*/ 50 w 50"/>
                <a:gd name="T7" fmla="*/ 44 h 44"/>
                <a:gd name="T8" fmla="*/ 39 w 50"/>
                <a:gd name="T9" fmla="*/ 28 h 44"/>
                <a:gd name="T10" fmla="*/ 45 w 50"/>
                <a:gd name="T11" fmla="*/ 17 h 44"/>
                <a:gd name="T12" fmla="*/ 23 w 50"/>
                <a:gd name="T13" fmla="*/ 0 h 44"/>
                <a:gd name="T14" fmla="*/ 0 w 50"/>
                <a:gd name="T15" fmla="*/ 17 h 44"/>
                <a:gd name="T16" fmla="*/ 23 w 50"/>
                <a:gd name="T17" fmla="*/ 33 h 44"/>
                <a:gd name="T18" fmla="*/ 29 w 50"/>
                <a:gd name="T19" fmla="*/ 14 h 44"/>
                <a:gd name="T20" fmla="*/ 34 w 50"/>
                <a:gd name="T21" fmla="*/ 14 h 44"/>
                <a:gd name="T22" fmla="*/ 34 w 50"/>
                <a:gd name="T23" fmla="*/ 19 h 44"/>
                <a:gd name="T24" fmla="*/ 29 w 50"/>
                <a:gd name="T25" fmla="*/ 19 h 44"/>
                <a:gd name="T26" fmla="*/ 29 w 50"/>
                <a:gd name="T27" fmla="*/ 14 h 44"/>
                <a:gd name="T28" fmla="*/ 20 w 50"/>
                <a:gd name="T29" fmla="*/ 14 h 44"/>
                <a:gd name="T30" fmla="*/ 25 w 50"/>
                <a:gd name="T31" fmla="*/ 14 h 44"/>
                <a:gd name="T32" fmla="*/ 25 w 50"/>
                <a:gd name="T33" fmla="*/ 19 h 44"/>
                <a:gd name="T34" fmla="*/ 20 w 50"/>
                <a:gd name="T35" fmla="*/ 19 h 44"/>
                <a:gd name="T36" fmla="*/ 20 w 50"/>
                <a:gd name="T37" fmla="*/ 14 h 44"/>
                <a:gd name="T38" fmla="*/ 11 w 50"/>
                <a:gd name="T39" fmla="*/ 14 h 44"/>
                <a:gd name="T40" fmla="*/ 17 w 50"/>
                <a:gd name="T41" fmla="*/ 14 h 44"/>
                <a:gd name="T42" fmla="*/ 17 w 50"/>
                <a:gd name="T43" fmla="*/ 19 h 44"/>
                <a:gd name="T44" fmla="*/ 11 w 50"/>
                <a:gd name="T45" fmla="*/ 19 h 44"/>
                <a:gd name="T46" fmla="*/ 11 w 50"/>
                <a:gd name="T4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44">
                  <a:moveTo>
                    <a:pt x="23" y="33"/>
                  </a:moveTo>
                  <a:cubicBezTo>
                    <a:pt x="25" y="33"/>
                    <a:pt x="28" y="33"/>
                    <a:pt x="30" y="32"/>
                  </a:cubicBezTo>
                  <a:cubicBezTo>
                    <a:pt x="30" y="32"/>
                    <a:pt x="30" y="32"/>
                    <a:pt x="30" y="32"/>
                  </a:cubicBezTo>
                  <a:cubicBezTo>
                    <a:pt x="50" y="44"/>
                    <a:pt x="50" y="44"/>
                    <a:pt x="50" y="44"/>
                  </a:cubicBezTo>
                  <a:cubicBezTo>
                    <a:pt x="39" y="28"/>
                    <a:pt x="39" y="28"/>
                    <a:pt x="39" y="28"/>
                  </a:cubicBezTo>
                  <a:cubicBezTo>
                    <a:pt x="43" y="25"/>
                    <a:pt x="45" y="21"/>
                    <a:pt x="45" y="17"/>
                  </a:cubicBezTo>
                  <a:cubicBezTo>
                    <a:pt x="45" y="8"/>
                    <a:pt x="35" y="0"/>
                    <a:pt x="23" y="0"/>
                  </a:cubicBezTo>
                  <a:cubicBezTo>
                    <a:pt x="10" y="0"/>
                    <a:pt x="0" y="8"/>
                    <a:pt x="0" y="17"/>
                  </a:cubicBezTo>
                  <a:cubicBezTo>
                    <a:pt x="0" y="26"/>
                    <a:pt x="10" y="33"/>
                    <a:pt x="23" y="33"/>
                  </a:cubicBezTo>
                  <a:close/>
                  <a:moveTo>
                    <a:pt x="29" y="14"/>
                  </a:moveTo>
                  <a:cubicBezTo>
                    <a:pt x="34" y="14"/>
                    <a:pt x="34" y="14"/>
                    <a:pt x="34" y="14"/>
                  </a:cubicBezTo>
                  <a:cubicBezTo>
                    <a:pt x="34" y="19"/>
                    <a:pt x="34" y="19"/>
                    <a:pt x="34" y="19"/>
                  </a:cubicBezTo>
                  <a:cubicBezTo>
                    <a:pt x="29" y="19"/>
                    <a:pt x="29" y="19"/>
                    <a:pt x="29" y="19"/>
                  </a:cubicBezTo>
                  <a:lnTo>
                    <a:pt x="29" y="14"/>
                  </a:lnTo>
                  <a:close/>
                  <a:moveTo>
                    <a:pt x="20" y="14"/>
                  </a:moveTo>
                  <a:cubicBezTo>
                    <a:pt x="25" y="14"/>
                    <a:pt x="25" y="14"/>
                    <a:pt x="25" y="14"/>
                  </a:cubicBezTo>
                  <a:cubicBezTo>
                    <a:pt x="25" y="19"/>
                    <a:pt x="25" y="19"/>
                    <a:pt x="25" y="19"/>
                  </a:cubicBezTo>
                  <a:cubicBezTo>
                    <a:pt x="20" y="19"/>
                    <a:pt x="20" y="19"/>
                    <a:pt x="20" y="19"/>
                  </a:cubicBezTo>
                  <a:lnTo>
                    <a:pt x="20" y="14"/>
                  </a:lnTo>
                  <a:close/>
                  <a:moveTo>
                    <a:pt x="11" y="14"/>
                  </a:moveTo>
                  <a:cubicBezTo>
                    <a:pt x="17" y="14"/>
                    <a:pt x="17" y="14"/>
                    <a:pt x="17" y="14"/>
                  </a:cubicBezTo>
                  <a:cubicBezTo>
                    <a:pt x="17" y="19"/>
                    <a:pt x="17" y="19"/>
                    <a:pt x="17" y="19"/>
                  </a:cubicBezTo>
                  <a:cubicBezTo>
                    <a:pt x="11" y="19"/>
                    <a:pt x="11" y="19"/>
                    <a:pt x="11" y="19"/>
                  </a:cubicBezTo>
                  <a:lnTo>
                    <a:pt x="1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824"/>
            <p:cNvSpPr>
              <a:spLocks/>
            </p:cNvSpPr>
            <p:nvPr/>
          </p:nvSpPr>
          <p:spPr bwMode="auto">
            <a:xfrm>
              <a:off x="8965215" y="2042587"/>
              <a:ext cx="144848" cy="187994"/>
            </a:xfrm>
            <a:custGeom>
              <a:avLst/>
              <a:gdLst>
                <a:gd name="T0" fmla="*/ 21 w 42"/>
                <a:gd name="T1" fmla="*/ 54 h 54"/>
                <a:gd name="T2" fmla="*/ 25 w 42"/>
                <a:gd name="T3" fmla="*/ 53 h 54"/>
                <a:gd name="T4" fmla="*/ 37 w 42"/>
                <a:gd name="T5" fmla="*/ 44 h 54"/>
                <a:gd name="T6" fmla="*/ 42 w 42"/>
                <a:gd name="T7" fmla="*/ 27 h 54"/>
                <a:gd name="T8" fmla="*/ 29 w 42"/>
                <a:gd name="T9" fmla="*/ 1 h 54"/>
                <a:gd name="T10" fmla="*/ 21 w 42"/>
                <a:gd name="T11" fmla="*/ 0 h 54"/>
                <a:gd name="T12" fmla="*/ 0 w 42"/>
                <a:gd name="T13" fmla="*/ 27 h 54"/>
                <a:gd name="T14" fmla="*/ 16 w 42"/>
                <a:gd name="T15" fmla="*/ 53 h 54"/>
                <a:gd name="T16" fmla="*/ 16 w 42"/>
                <a:gd name="T17" fmla="*/ 53 h 54"/>
                <a:gd name="T18" fmla="*/ 21 w 4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21" y="54"/>
                  </a:moveTo>
                  <a:cubicBezTo>
                    <a:pt x="22" y="54"/>
                    <a:pt x="24" y="54"/>
                    <a:pt x="25" y="53"/>
                  </a:cubicBezTo>
                  <a:cubicBezTo>
                    <a:pt x="29" y="52"/>
                    <a:pt x="33" y="49"/>
                    <a:pt x="37" y="44"/>
                  </a:cubicBezTo>
                  <a:cubicBezTo>
                    <a:pt x="40" y="39"/>
                    <a:pt x="42" y="34"/>
                    <a:pt x="42" y="27"/>
                  </a:cubicBezTo>
                  <a:cubicBezTo>
                    <a:pt x="42" y="15"/>
                    <a:pt x="40" y="4"/>
                    <a:pt x="29" y="1"/>
                  </a:cubicBezTo>
                  <a:cubicBezTo>
                    <a:pt x="27" y="0"/>
                    <a:pt x="24" y="0"/>
                    <a:pt x="21" y="0"/>
                  </a:cubicBezTo>
                  <a:cubicBezTo>
                    <a:pt x="3" y="0"/>
                    <a:pt x="0" y="12"/>
                    <a:pt x="0" y="27"/>
                  </a:cubicBezTo>
                  <a:cubicBezTo>
                    <a:pt x="0" y="40"/>
                    <a:pt x="9" y="50"/>
                    <a:pt x="16" y="53"/>
                  </a:cubicBezTo>
                  <a:cubicBezTo>
                    <a:pt x="16" y="53"/>
                    <a:pt x="16" y="53"/>
                    <a:pt x="16" y="53"/>
                  </a:cubicBezTo>
                  <a:cubicBezTo>
                    <a:pt x="18" y="54"/>
                    <a:pt x="20" y="54"/>
                    <a:pt x="21"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825"/>
            <p:cNvSpPr>
              <a:spLocks/>
            </p:cNvSpPr>
            <p:nvPr/>
          </p:nvSpPr>
          <p:spPr bwMode="auto">
            <a:xfrm>
              <a:off x="8832695" y="2230581"/>
              <a:ext cx="397561" cy="271204"/>
            </a:xfrm>
            <a:custGeom>
              <a:avLst/>
              <a:gdLst>
                <a:gd name="T0" fmla="*/ 112 w 115"/>
                <a:gd name="T1" fmla="*/ 36 h 78"/>
                <a:gd name="T2" fmla="*/ 76 w 115"/>
                <a:gd name="T3" fmla="*/ 1 h 78"/>
                <a:gd name="T4" fmla="*/ 59 w 115"/>
                <a:gd name="T5" fmla="*/ 10 h 78"/>
                <a:gd name="T6" fmla="*/ 43 w 115"/>
                <a:gd name="T7" fmla="*/ 0 h 78"/>
                <a:gd name="T8" fmla="*/ 3 w 115"/>
                <a:gd name="T9" fmla="*/ 36 h 78"/>
                <a:gd name="T10" fmla="*/ 3 w 115"/>
                <a:gd name="T11" fmla="*/ 64 h 78"/>
                <a:gd name="T12" fmla="*/ 55 w 115"/>
                <a:gd name="T13" fmla="*/ 78 h 78"/>
                <a:gd name="T14" fmla="*/ 59 w 115"/>
                <a:gd name="T15" fmla="*/ 78 h 78"/>
                <a:gd name="T16" fmla="*/ 112 w 115"/>
                <a:gd name="T17" fmla="*/ 64 h 78"/>
                <a:gd name="T18" fmla="*/ 112 w 115"/>
                <a:gd name="T19"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78">
                  <a:moveTo>
                    <a:pt x="112" y="36"/>
                  </a:moveTo>
                  <a:cubicBezTo>
                    <a:pt x="112" y="13"/>
                    <a:pt x="91" y="4"/>
                    <a:pt x="76" y="1"/>
                  </a:cubicBezTo>
                  <a:cubicBezTo>
                    <a:pt x="59" y="10"/>
                    <a:pt x="59" y="10"/>
                    <a:pt x="59" y="10"/>
                  </a:cubicBezTo>
                  <a:cubicBezTo>
                    <a:pt x="43" y="0"/>
                    <a:pt x="43" y="0"/>
                    <a:pt x="43" y="0"/>
                  </a:cubicBezTo>
                  <a:cubicBezTo>
                    <a:pt x="28" y="3"/>
                    <a:pt x="3" y="11"/>
                    <a:pt x="3" y="36"/>
                  </a:cubicBezTo>
                  <a:cubicBezTo>
                    <a:pt x="3" y="64"/>
                    <a:pt x="3" y="64"/>
                    <a:pt x="3" y="64"/>
                  </a:cubicBezTo>
                  <a:cubicBezTo>
                    <a:pt x="3" y="64"/>
                    <a:pt x="0" y="78"/>
                    <a:pt x="55" y="78"/>
                  </a:cubicBezTo>
                  <a:cubicBezTo>
                    <a:pt x="59" y="78"/>
                    <a:pt x="59" y="78"/>
                    <a:pt x="59" y="78"/>
                  </a:cubicBezTo>
                  <a:cubicBezTo>
                    <a:pt x="115" y="78"/>
                    <a:pt x="112" y="64"/>
                    <a:pt x="112" y="64"/>
                  </a:cubicBezTo>
                  <a:lnTo>
                    <a:pt x="11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3" name="矩形 142"/>
          <p:cNvSpPr/>
          <p:nvPr/>
        </p:nvSpPr>
        <p:spPr>
          <a:xfrm>
            <a:off x="1403083" y="1437827"/>
            <a:ext cx="646331"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正向</a:t>
            </a:r>
            <a:endParaRPr lang="zh-CN" altLang="en-US" dirty="0"/>
          </a:p>
        </p:txBody>
      </p:sp>
      <p:sp>
        <p:nvSpPr>
          <p:cNvPr id="144" name="矩形 143"/>
          <p:cNvSpPr/>
          <p:nvPr/>
        </p:nvSpPr>
        <p:spPr>
          <a:xfrm>
            <a:off x="1437094" y="4600105"/>
            <a:ext cx="646331"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逆</a:t>
            </a:r>
            <a:r>
              <a:rPr lang="zh-CN" altLang="en-US" b="1" dirty="0" smtClean="0">
                <a:latin typeface="微软雅黑" panose="020B0503020204020204" pitchFamily="34" charset="-122"/>
                <a:ea typeface="微软雅黑" panose="020B0503020204020204" pitchFamily="34" charset="-122"/>
              </a:rPr>
              <a:t>向</a:t>
            </a:r>
            <a:endParaRPr lang="zh-CN" altLang="en-US" dirty="0"/>
          </a:p>
        </p:txBody>
      </p:sp>
      <p:sp>
        <p:nvSpPr>
          <p:cNvPr id="148" name="矩形 147"/>
          <p:cNvSpPr/>
          <p:nvPr/>
        </p:nvSpPr>
        <p:spPr>
          <a:xfrm>
            <a:off x="2341441" y="5309946"/>
            <a:ext cx="595035" cy="338554"/>
          </a:xfrm>
          <a:prstGeom prst="rect">
            <a:avLst/>
          </a:prstGeom>
        </p:spPr>
        <p:txBody>
          <a:bodyPr wrap="none">
            <a:spAutoFit/>
          </a:bodyPr>
          <a:lstStyle/>
          <a:p>
            <a:r>
              <a:rPr lang="zh-CN" altLang="en-US" sz="1600" b="1" dirty="0" smtClean="0">
                <a:latin typeface="微软雅黑" panose="020B0503020204020204" pitchFamily="34" charset="-122"/>
                <a:ea typeface="微软雅黑" panose="020B0503020204020204" pitchFamily="34" charset="-122"/>
              </a:rPr>
              <a:t>拦截</a:t>
            </a:r>
            <a:endParaRPr lang="zh-CN" altLang="en-US" sz="1600" b="1" dirty="0">
              <a:latin typeface="微软雅黑" panose="020B0503020204020204" pitchFamily="34" charset="-122"/>
              <a:ea typeface="微软雅黑" panose="020B0503020204020204" pitchFamily="34" charset="-122"/>
            </a:endParaRPr>
          </a:p>
        </p:txBody>
      </p:sp>
      <p:sp>
        <p:nvSpPr>
          <p:cNvPr id="149" name="矩形 148"/>
          <p:cNvSpPr/>
          <p:nvPr/>
        </p:nvSpPr>
        <p:spPr>
          <a:xfrm>
            <a:off x="2320568" y="4322116"/>
            <a:ext cx="595035" cy="338554"/>
          </a:xfrm>
          <a:prstGeom prst="rect">
            <a:avLst/>
          </a:prstGeom>
        </p:spPr>
        <p:txBody>
          <a:bodyPr wrap="none">
            <a:spAutoFit/>
          </a:bodyPr>
          <a:lstStyle/>
          <a:p>
            <a:r>
              <a:rPr lang="zh-CN" altLang="en-US" sz="1600" b="1" dirty="0" smtClean="0">
                <a:latin typeface="微软雅黑" panose="020B0503020204020204" pitchFamily="34" charset="-122"/>
                <a:ea typeface="微软雅黑" panose="020B0503020204020204" pitchFamily="34" charset="-122"/>
              </a:rPr>
              <a:t>拒签</a:t>
            </a:r>
            <a:endParaRPr lang="zh-CN" altLang="en-US" sz="1600" b="1" dirty="0">
              <a:latin typeface="微软雅黑" panose="020B0503020204020204" pitchFamily="34" charset="-122"/>
              <a:ea typeface="微软雅黑" panose="020B0503020204020204" pitchFamily="34" charset="-122"/>
            </a:endParaRPr>
          </a:p>
        </p:txBody>
      </p:sp>
      <p:sp>
        <p:nvSpPr>
          <p:cNvPr id="173" name="矩形 172"/>
          <p:cNvSpPr/>
          <p:nvPr/>
        </p:nvSpPr>
        <p:spPr>
          <a:xfrm>
            <a:off x="4386811" y="836029"/>
            <a:ext cx="4118435"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投诉发起的时效为</a:t>
            </a:r>
            <a:r>
              <a:rPr lang="zh-CN" altLang="en-US" sz="1600" dirty="0">
                <a:solidFill>
                  <a:srgbClr val="FF0000"/>
                </a:solidFill>
                <a:latin typeface="微软雅黑" panose="020B0503020204020204" pitchFamily="34" charset="-122"/>
                <a:ea typeface="微软雅黑" panose="020B0503020204020204" pitchFamily="34" charset="-122"/>
              </a:rPr>
              <a:t>物流订单创建开始</a:t>
            </a:r>
            <a:r>
              <a:rPr lang="en-US" altLang="zh-CN" sz="1600" dirty="0">
                <a:solidFill>
                  <a:srgbClr val="FF0000"/>
                </a:solidFill>
                <a:latin typeface="微软雅黑" panose="020B0503020204020204" pitchFamily="34" charset="-122"/>
                <a:ea typeface="微软雅黑" panose="020B0503020204020204" pitchFamily="34" charset="-122"/>
              </a:rPr>
              <a:t>30</a:t>
            </a:r>
            <a:r>
              <a:rPr lang="zh-CN" altLang="en-US" sz="1600" dirty="0" smtClean="0">
                <a:solidFill>
                  <a:srgbClr val="FF0000"/>
                </a:solidFill>
                <a:latin typeface="微软雅黑" panose="020B0503020204020204" pitchFamily="34" charset="-122"/>
                <a:ea typeface="微软雅黑" panose="020B0503020204020204" pitchFamily="34" charset="-122"/>
              </a:rPr>
              <a:t>天；</a:t>
            </a:r>
            <a:endParaRPr lang="zh-CN" altLang="en-US" sz="1600" dirty="0"/>
          </a:p>
        </p:txBody>
      </p:sp>
      <p:sp>
        <p:nvSpPr>
          <p:cNvPr id="174" name="矩形 173"/>
          <p:cNvSpPr/>
          <p:nvPr/>
        </p:nvSpPr>
        <p:spPr>
          <a:xfrm>
            <a:off x="4366388" y="1151912"/>
            <a:ext cx="7485694" cy="830997"/>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一单多件其中某个运单如需投诉</a:t>
            </a:r>
            <a:r>
              <a:rPr lang="zh-CN" altLang="en-US" sz="1600" dirty="0" smtClean="0">
                <a:latin typeface="微软雅黑" panose="020B0503020204020204" pitchFamily="34" charset="-122"/>
                <a:ea typeface="微软雅黑" panose="020B0503020204020204" pitchFamily="34" charset="-122"/>
              </a:rPr>
              <a:t>，需要</a:t>
            </a:r>
            <a:r>
              <a:rPr lang="zh-CN" altLang="en-US" sz="1600" dirty="0">
                <a:solidFill>
                  <a:srgbClr val="FF0000"/>
                </a:solidFill>
                <a:latin typeface="微软雅黑" panose="020B0503020204020204" pitchFamily="34" charset="-122"/>
                <a:ea typeface="微软雅黑" panose="020B0503020204020204" pitchFamily="34" charset="-122"/>
              </a:rPr>
              <a:t>明确所有运单号的货物</a:t>
            </a:r>
            <a:r>
              <a:rPr lang="zh-CN" altLang="en-US" sz="1600" dirty="0" smtClean="0">
                <a:solidFill>
                  <a:srgbClr val="FF0000"/>
                </a:solidFill>
                <a:latin typeface="微软雅黑" panose="020B0503020204020204" pitchFamily="34" charset="-122"/>
                <a:ea typeface="微软雅黑" panose="020B0503020204020204" pitchFamily="34" charset="-122"/>
              </a:rPr>
              <a:t>状态后</a:t>
            </a:r>
            <a:r>
              <a:rPr lang="zh-CN" altLang="en-US" sz="1600" dirty="0">
                <a:latin typeface="微软雅黑" panose="020B0503020204020204" pitchFamily="34" charset="-122"/>
                <a:ea typeface="微软雅黑" panose="020B0503020204020204" pitchFamily="34" charset="-122"/>
              </a:rPr>
              <a:t>再发起投诉</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状态不明确的订单，需要明确货物状态以后再</a:t>
            </a:r>
            <a:r>
              <a:rPr lang="zh-CN" altLang="en-US" sz="1600" dirty="0" smtClean="0">
                <a:latin typeface="微软雅黑" panose="020B0503020204020204" pitchFamily="34" charset="-122"/>
                <a:ea typeface="微软雅黑" panose="020B0503020204020204" pitchFamily="34" charset="-122"/>
              </a:rPr>
              <a:t>投诉；</a:t>
            </a:r>
            <a:endParaRPr lang="en-US" altLang="zh-CN" sz="1600" dirty="0">
              <a:latin typeface="微软雅黑" panose="020B0503020204020204" pitchFamily="34" charset="-122"/>
              <a:ea typeface="微软雅黑" panose="020B0503020204020204" pitchFamily="34" charset="-122"/>
            </a:endParaRPr>
          </a:p>
        </p:txBody>
      </p:sp>
      <p:grpSp>
        <p:nvGrpSpPr>
          <p:cNvPr id="195" name="组合 194"/>
          <p:cNvGrpSpPr/>
          <p:nvPr/>
        </p:nvGrpSpPr>
        <p:grpSpPr>
          <a:xfrm>
            <a:off x="1360433" y="1931842"/>
            <a:ext cx="771705" cy="337680"/>
            <a:chOff x="4348162" y="2046287"/>
            <a:chExt cx="436563" cy="241300"/>
          </a:xfrm>
        </p:grpSpPr>
        <p:sp>
          <p:nvSpPr>
            <p:cNvPr id="178" name="Rectangle 1972"/>
            <p:cNvSpPr>
              <a:spLocks noChangeArrowheads="1"/>
            </p:cNvSpPr>
            <p:nvPr/>
          </p:nvSpPr>
          <p:spPr bwMode="auto">
            <a:xfrm>
              <a:off x="4379912" y="2185987"/>
              <a:ext cx="373063" cy="61913"/>
            </a:xfrm>
            <a:prstGeom prst="rect">
              <a:avLst/>
            </a:prstGeom>
            <a:solidFill>
              <a:srgbClr val="3D566E"/>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973"/>
            <p:cNvSpPr>
              <a:spLocks/>
            </p:cNvSpPr>
            <p:nvPr/>
          </p:nvSpPr>
          <p:spPr bwMode="auto">
            <a:xfrm>
              <a:off x="4364037" y="2046287"/>
              <a:ext cx="404813" cy="201613"/>
            </a:xfrm>
            <a:custGeom>
              <a:avLst/>
              <a:gdLst>
                <a:gd name="T0" fmla="*/ 51 w 52"/>
                <a:gd name="T1" fmla="*/ 20 h 26"/>
                <a:gd name="T2" fmla="*/ 47 w 52"/>
                <a:gd name="T3" fmla="*/ 20 h 26"/>
                <a:gd name="T4" fmla="*/ 42 w 52"/>
                <a:gd name="T5" fmla="*/ 18 h 26"/>
                <a:gd name="T6" fmla="*/ 37 w 52"/>
                <a:gd name="T7" fmla="*/ 20 h 26"/>
                <a:gd name="T8" fmla="*/ 35 w 52"/>
                <a:gd name="T9" fmla="*/ 26 h 26"/>
                <a:gd name="T10" fmla="*/ 35 w 52"/>
                <a:gd name="T11" fmla="*/ 26 h 26"/>
                <a:gd name="T12" fmla="*/ 17 w 52"/>
                <a:gd name="T13" fmla="*/ 26 h 26"/>
                <a:gd name="T14" fmla="*/ 17 w 52"/>
                <a:gd name="T15" fmla="*/ 26 h 26"/>
                <a:gd name="T16" fmla="*/ 15 w 52"/>
                <a:gd name="T17" fmla="*/ 20 h 26"/>
                <a:gd name="T18" fmla="*/ 10 w 52"/>
                <a:gd name="T19" fmla="*/ 18 h 26"/>
                <a:gd name="T20" fmla="*/ 5 w 52"/>
                <a:gd name="T21" fmla="*/ 20 h 26"/>
                <a:gd name="T22" fmla="*/ 0 w 52"/>
                <a:gd name="T23" fmla="*/ 20 h 26"/>
                <a:gd name="T24" fmla="*/ 0 w 52"/>
                <a:gd name="T25" fmla="*/ 15 h 26"/>
                <a:gd name="T26" fmla="*/ 0 w 52"/>
                <a:gd name="T27" fmla="*/ 3 h 26"/>
                <a:gd name="T28" fmla="*/ 3 w 52"/>
                <a:gd name="T29" fmla="*/ 0 h 26"/>
                <a:gd name="T30" fmla="*/ 38 w 52"/>
                <a:gd name="T31" fmla="*/ 0 h 26"/>
                <a:gd name="T32" fmla="*/ 44 w 52"/>
                <a:gd name="T33" fmla="*/ 1 h 26"/>
                <a:gd name="T34" fmla="*/ 48 w 52"/>
                <a:gd name="T35" fmla="*/ 5 h 26"/>
                <a:gd name="T36" fmla="*/ 51 w 52"/>
                <a:gd name="T3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26">
                  <a:moveTo>
                    <a:pt x="51" y="20"/>
                  </a:moveTo>
                  <a:cubicBezTo>
                    <a:pt x="47" y="20"/>
                    <a:pt x="47" y="20"/>
                    <a:pt x="47" y="20"/>
                  </a:cubicBezTo>
                  <a:cubicBezTo>
                    <a:pt x="46" y="19"/>
                    <a:pt x="44" y="18"/>
                    <a:pt x="42" y="18"/>
                  </a:cubicBezTo>
                  <a:cubicBezTo>
                    <a:pt x="40" y="18"/>
                    <a:pt x="38" y="19"/>
                    <a:pt x="37" y="20"/>
                  </a:cubicBezTo>
                  <a:cubicBezTo>
                    <a:pt x="36" y="22"/>
                    <a:pt x="35" y="24"/>
                    <a:pt x="35" y="26"/>
                  </a:cubicBezTo>
                  <a:cubicBezTo>
                    <a:pt x="35" y="26"/>
                    <a:pt x="35" y="26"/>
                    <a:pt x="35" y="26"/>
                  </a:cubicBezTo>
                  <a:cubicBezTo>
                    <a:pt x="17" y="26"/>
                    <a:pt x="17" y="26"/>
                    <a:pt x="17" y="26"/>
                  </a:cubicBezTo>
                  <a:cubicBezTo>
                    <a:pt x="17" y="26"/>
                    <a:pt x="17" y="26"/>
                    <a:pt x="17" y="26"/>
                  </a:cubicBezTo>
                  <a:cubicBezTo>
                    <a:pt x="17" y="24"/>
                    <a:pt x="16" y="22"/>
                    <a:pt x="15" y="20"/>
                  </a:cubicBezTo>
                  <a:cubicBezTo>
                    <a:pt x="13" y="19"/>
                    <a:pt x="12" y="18"/>
                    <a:pt x="10" y="18"/>
                  </a:cubicBezTo>
                  <a:cubicBezTo>
                    <a:pt x="8" y="18"/>
                    <a:pt x="6" y="19"/>
                    <a:pt x="5" y="20"/>
                  </a:cubicBezTo>
                  <a:cubicBezTo>
                    <a:pt x="0" y="20"/>
                    <a:pt x="0" y="20"/>
                    <a:pt x="0" y="20"/>
                  </a:cubicBezTo>
                  <a:cubicBezTo>
                    <a:pt x="0" y="15"/>
                    <a:pt x="0" y="15"/>
                    <a:pt x="0" y="15"/>
                  </a:cubicBezTo>
                  <a:cubicBezTo>
                    <a:pt x="0" y="11"/>
                    <a:pt x="0" y="7"/>
                    <a:pt x="0" y="3"/>
                  </a:cubicBezTo>
                  <a:cubicBezTo>
                    <a:pt x="0" y="1"/>
                    <a:pt x="1" y="0"/>
                    <a:pt x="3" y="0"/>
                  </a:cubicBezTo>
                  <a:cubicBezTo>
                    <a:pt x="38" y="0"/>
                    <a:pt x="38" y="0"/>
                    <a:pt x="38" y="0"/>
                  </a:cubicBezTo>
                  <a:cubicBezTo>
                    <a:pt x="40" y="0"/>
                    <a:pt x="42" y="0"/>
                    <a:pt x="44" y="1"/>
                  </a:cubicBezTo>
                  <a:cubicBezTo>
                    <a:pt x="46" y="2"/>
                    <a:pt x="47" y="3"/>
                    <a:pt x="48" y="5"/>
                  </a:cubicBezTo>
                  <a:cubicBezTo>
                    <a:pt x="49" y="8"/>
                    <a:pt x="52" y="17"/>
                    <a:pt x="51" y="20"/>
                  </a:cubicBezTo>
                  <a:close/>
                </a:path>
              </a:pathLst>
            </a:custGeom>
            <a:solidFill>
              <a:srgbClr val="ECF0F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974"/>
            <p:cNvSpPr>
              <a:spLocks/>
            </p:cNvSpPr>
            <p:nvPr/>
          </p:nvSpPr>
          <p:spPr bwMode="auto">
            <a:xfrm>
              <a:off x="4495800" y="2232024"/>
              <a:ext cx="139700" cy="15875"/>
            </a:xfrm>
            <a:custGeom>
              <a:avLst/>
              <a:gdLst>
                <a:gd name="T0" fmla="*/ 18 w 18"/>
                <a:gd name="T1" fmla="*/ 0 h 2"/>
                <a:gd name="T2" fmla="*/ 18 w 18"/>
                <a:gd name="T3" fmla="*/ 2 h 2"/>
                <a:gd name="T4" fmla="*/ 18 w 18"/>
                <a:gd name="T5" fmla="*/ 2 h 2"/>
                <a:gd name="T6" fmla="*/ 0 w 18"/>
                <a:gd name="T7" fmla="*/ 2 h 2"/>
                <a:gd name="T8" fmla="*/ 0 w 18"/>
                <a:gd name="T9" fmla="*/ 2 h 2"/>
                <a:gd name="T10" fmla="*/ 0 w 18"/>
                <a:gd name="T11" fmla="*/ 0 h 2"/>
                <a:gd name="T12" fmla="*/ 18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18" y="0"/>
                  </a:moveTo>
                  <a:cubicBezTo>
                    <a:pt x="18" y="0"/>
                    <a:pt x="18" y="1"/>
                    <a:pt x="18" y="2"/>
                  </a:cubicBezTo>
                  <a:cubicBezTo>
                    <a:pt x="18" y="2"/>
                    <a:pt x="18" y="2"/>
                    <a:pt x="18" y="2"/>
                  </a:cubicBezTo>
                  <a:cubicBezTo>
                    <a:pt x="0" y="2"/>
                    <a:pt x="0" y="2"/>
                    <a:pt x="0" y="2"/>
                  </a:cubicBezTo>
                  <a:cubicBezTo>
                    <a:pt x="0" y="2"/>
                    <a:pt x="0" y="2"/>
                    <a:pt x="0" y="2"/>
                  </a:cubicBezTo>
                  <a:cubicBezTo>
                    <a:pt x="0" y="1"/>
                    <a:pt x="0" y="0"/>
                    <a:pt x="0" y="0"/>
                  </a:cubicBezTo>
                  <a:lnTo>
                    <a:pt x="18" y="0"/>
                  </a:lnTo>
                  <a:close/>
                </a:path>
              </a:pathLst>
            </a:cu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975"/>
            <p:cNvSpPr>
              <a:spLocks/>
            </p:cNvSpPr>
            <p:nvPr/>
          </p:nvSpPr>
          <p:spPr bwMode="auto">
            <a:xfrm>
              <a:off x="4551362" y="2070099"/>
              <a:ext cx="30163" cy="147638"/>
            </a:xfrm>
            <a:custGeom>
              <a:avLst/>
              <a:gdLst>
                <a:gd name="T0" fmla="*/ 3 w 4"/>
                <a:gd name="T1" fmla="*/ 0 h 19"/>
                <a:gd name="T2" fmla="*/ 1 w 4"/>
                <a:gd name="T3" fmla="*/ 0 h 19"/>
                <a:gd name="T4" fmla="*/ 0 w 4"/>
                <a:gd name="T5" fmla="*/ 1 h 19"/>
                <a:gd name="T6" fmla="*/ 0 w 4"/>
                <a:gd name="T7" fmla="*/ 19 h 19"/>
                <a:gd name="T8" fmla="*/ 1 w 4"/>
                <a:gd name="T9" fmla="*/ 19 h 19"/>
                <a:gd name="T10" fmla="*/ 3 w 4"/>
                <a:gd name="T11" fmla="*/ 19 h 19"/>
                <a:gd name="T12" fmla="*/ 4 w 4"/>
                <a:gd name="T13" fmla="*/ 19 h 19"/>
                <a:gd name="T14" fmla="*/ 4 w 4"/>
                <a:gd name="T15" fmla="*/ 1 h 19"/>
                <a:gd name="T16" fmla="*/ 3 w 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9">
                  <a:moveTo>
                    <a:pt x="3" y="0"/>
                  </a:moveTo>
                  <a:cubicBezTo>
                    <a:pt x="1" y="0"/>
                    <a:pt x="1" y="0"/>
                    <a:pt x="1" y="0"/>
                  </a:cubicBezTo>
                  <a:cubicBezTo>
                    <a:pt x="0" y="0"/>
                    <a:pt x="0" y="1"/>
                    <a:pt x="0" y="1"/>
                  </a:cubicBezTo>
                  <a:cubicBezTo>
                    <a:pt x="0" y="19"/>
                    <a:pt x="0" y="19"/>
                    <a:pt x="0" y="19"/>
                  </a:cubicBezTo>
                  <a:cubicBezTo>
                    <a:pt x="0" y="19"/>
                    <a:pt x="0" y="19"/>
                    <a:pt x="1" y="19"/>
                  </a:cubicBezTo>
                  <a:cubicBezTo>
                    <a:pt x="3" y="19"/>
                    <a:pt x="3" y="19"/>
                    <a:pt x="3" y="19"/>
                  </a:cubicBezTo>
                  <a:cubicBezTo>
                    <a:pt x="4" y="19"/>
                    <a:pt x="4" y="19"/>
                    <a:pt x="4" y="19"/>
                  </a:cubicBezTo>
                  <a:cubicBezTo>
                    <a:pt x="4" y="1"/>
                    <a:pt x="4" y="1"/>
                    <a:pt x="4" y="1"/>
                  </a:cubicBezTo>
                  <a:cubicBezTo>
                    <a:pt x="4" y="1"/>
                    <a:pt x="4" y="0"/>
                    <a:pt x="3" y="0"/>
                  </a:cubicBezTo>
                  <a:close/>
                </a:path>
              </a:pathLst>
            </a:custGeom>
            <a:solidFill>
              <a:srgbClr val="3498DB"/>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1976"/>
            <p:cNvSpPr>
              <a:spLocks noChangeArrowheads="1"/>
            </p:cNvSpPr>
            <p:nvPr/>
          </p:nvSpPr>
          <p:spPr bwMode="auto">
            <a:xfrm>
              <a:off x="4643437" y="2201862"/>
              <a:ext cx="93663" cy="85725"/>
            </a:xfrm>
            <a:prstGeom prst="ellipse">
              <a:avLst/>
            </a:pr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3" name="Oval 1977"/>
            <p:cNvSpPr>
              <a:spLocks noChangeArrowheads="1"/>
            </p:cNvSpPr>
            <p:nvPr/>
          </p:nvSpPr>
          <p:spPr bwMode="auto">
            <a:xfrm>
              <a:off x="4395787" y="2201862"/>
              <a:ext cx="92075" cy="85725"/>
            </a:xfrm>
            <a:prstGeom prst="ellipse">
              <a:avLst/>
            </a:pr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978"/>
            <p:cNvSpPr>
              <a:spLocks/>
            </p:cNvSpPr>
            <p:nvPr/>
          </p:nvSpPr>
          <p:spPr bwMode="auto">
            <a:xfrm>
              <a:off x="4635500" y="2070099"/>
              <a:ext cx="101600" cy="92075"/>
            </a:xfrm>
            <a:custGeom>
              <a:avLst/>
              <a:gdLst>
                <a:gd name="T0" fmla="*/ 11 w 13"/>
                <a:gd name="T1" fmla="*/ 12 h 12"/>
                <a:gd name="T2" fmla="*/ 0 w 13"/>
                <a:gd name="T3" fmla="*/ 12 h 12"/>
                <a:gd name="T4" fmla="*/ 0 w 13"/>
                <a:gd name="T5" fmla="*/ 11 h 12"/>
                <a:gd name="T6" fmla="*/ 0 w 13"/>
                <a:gd name="T7" fmla="*/ 1 h 12"/>
                <a:gd name="T8" fmla="*/ 0 w 13"/>
                <a:gd name="T9" fmla="*/ 0 h 12"/>
                <a:gd name="T10" fmla="*/ 6 w 13"/>
                <a:gd name="T11" fmla="*/ 0 h 12"/>
                <a:gd name="T12" fmla="*/ 10 w 13"/>
                <a:gd name="T13" fmla="*/ 3 h 12"/>
                <a:gd name="T14" fmla="*/ 13 w 13"/>
                <a:gd name="T15" fmla="*/ 10 h 12"/>
                <a:gd name="T16" fmla="*/ 11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1" y="12"/>
                  </a:moveTo>
                  <a:cubicBezTo>
                    <a:pt x="9" y="12"/>
                    <a:pt x="3" y="12"/>
                    <a:pt x="0" y="12"/>
                  </a:cubicBezTo>
                  <a:cubicBezTo>
                    <a:pt x="0" y="12"/>
                    <a:pt x="0" y="11"/>
                    <a:pt x="0" y="11"/>
                  </a:cubicBezTo>
                  <a:cubicBezTo>
                    <a:pt x="0" y="9"/>
                    <a:pt x="0" y="3"/>
                    <a:pt x="0" y="1"/>
                  </a:cubicBezTo>
                  <a:cubicBezTo>
                    <a:pt x="0" y="1"/>
                    <a:pt x="0" y="0"/>
                    <a:pt x="0" y="0"/>
                  </a:cubicBezTo>
                  <a:cubicBezTo>
                    <a:pt x="1" y="0"/>
                    <a:pt x="4" y="0"/>
                    <a:pt x="6" y="0"/>
                  </a:cubicBezTo>
                  <a:cubicBezTo>
                    <a:pt x="9" y="0"/>
                    <a:pt x="10" y="2"/>
                    <a:pt x="10" y="3"/>
                  </a:cubicBezTo>
                  <a:cubicBezTo>
                    <a:pt x="11" y="5"/>
                    <a:pt x="12" y="7"/>
                    <a:pt x="13" y="10"/>
                  </a:cubicBezTo>
                  <a:cubicBezTo>
                    <a:pt x="13" y="11"/>
                    <a:pt x="12" y="12"/>
                    <a:pt x="11" y="12"/>
                  </a:cubicBezTo>
                  <a:close/>
                </a:path>
              </a:pathLst>
            </a:custGeom>
            <a:solidFill>
              <a:schemeClr val="bg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5" name="Oval 1979"/>
            <p:cNvSpPr>
              <a:spLocks noChangeArrowheads="1"/>
            </p:cNvSpPr>
            <p:nvPr/>
          </p:nvSpPr>
          <p:spPr bwMode="auto">
            <a:xfrm>
              <a:off x="4667250" y="2224087"/>
              <a:ext cx="46038" cy="47625"/>
            </a:xfrm>
            <a:prstGeom prst="ellipse">
              <a:avLst/>
            </a:prstGeom>
            <a:solidFill>
              <a:srgbClr val="ECF0F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6" name="Oval 1980"/>
            <p:cNvSpPr>
              <a:spLocks noChangeArrowheads="1"/>
            </p:cNvSpPr>
            <p:nvPr/>
          </p:nvSpPr>
          <p:spPr bwMode="auto">
            <a:xfrm>
              <a:off x="4418012" y="2224087"/>
              <a:ext cx="47625" cy="47625"/>
            </a:xfrm>
            <a:prstGeom prst="ellipse">
              <a:avLst/>
            </a:prstGeom>
            <a:solidFill>
              <a:srgbClr val="ECF0F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981"/>
            <p:cNvSpPr>
              <a:spLocks/>
            </p:cNvSpPr>
            <p:nvPr/>
          </p:nvSpPr>
          <p:spPr bwMode="auto">
            <a:xfrm>
              <a:off x="4589462" y="2070099"/>
              <a:ext cx="31750" cy="147638"/>
            </a:xfrm>
            <a:custGeom>
              <a:avLst/>
              <a:gdLst>
                <a:gd name="T0" fmla="*/ 4 w 4"/>
                <a:gd name="T1" fmla="*/ 0 h 19"/>
                <a:gd name="T2" fmla="*/ 1 w 4"/>
                <a:gd name="T3" fmla="*/ 0 h 19"/>
                <a:gd name="T4" fmla="*/ 0 w 4"/>
                <a:gd name="T5" fmla="*/ 1 h 19"/>
                <a:gd name="T6" fmla="*/ 0 w 4"/>
                <a:gd name="T7" fmla="*/ 19 h 19"/>
                <a:gd name="T8" fmla="*/ 1 w 4"/>
                <a:gd name="T9" fmla="*/ 19 h 19"/>
                <a:gd name="T10" fmla="*/ 4 w 4"/>
                <a:gd name="T11" fmla="*/ 19 h 19"/>
                <a:gd name="T12" fmla="*/ 4 w 4"/>
                <a:gd name="T13" fmla="*/ 19 h 19"/>
                <a:gd name="T14" fmla="*/ 4 w 4"/>
                <a:gd name="T15" fmla="*/ 1 h 19"/>
                <a:gd name="T16" fmla="*/ 4 w 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9">
                  <a:moveTo>
                    <a:pt x="4" y="0"/>
                  </a:moveTo>
                  <a:cubicBezTo>
                    <a:pt x="1" y="0"/>
                    <a:pt x="1" y="0"/>
                    <a:pt x="1" y="0"/>
                  </a:cubicBezTo>
                  <a:cubicBezTo>
                    <a:pt x="1" y="0"/>
                    <a:pt x="0" y="1"/>
                    <a:pt x="0" y="1"/>
                  </a:cubicBezTo>
                  <a:cubicBezTo>
                    <a:pt x="0" y="19"/>
                    <a:pt x="0" y="19"/>
                    <a:pt x="0" y="19"/>
                  </a:cubicBezTo>
                  <a:cubicBezTo>
                    <a:pt x="0" y="19"/>
                    <a:pt x="1" y="19"/>
                    <a:pt x="1" y="19"/>
                  </a:cubicBezTo>
                  <a:cubicBezTo>
                    <a:pt x="4" y="19"/>
                    <a:pt x="4" y="19"/>
                    <a:pt x="4" y="19"/>
                  </a:cubicBezTo>
                  <a:cubicBezTo>
                    <a:pt x="4" y="19"/>
                    <a:pt x="4" y="19"/>
                    <a:pt x="4" y="19"/>
                  </a:cubicBezTo>
                  <a:cubicBezTo>
                    <a:pt x="4" y="1"/>
                    <a:pt x="4" y="1"/>
                    <a:pt x="4" y="1"/>
                  </a:cubicBezTo>
                  <a:cubicBezTo>
                    <a:pt x="4" y="1"/>
                    <a:pt x="4" y="0"/>
                    <a:pt x="4" y="0"/>
                  </a:cubicBezTo>
                  <a:close/>
                </a:path>
              </a:pathLst>
            </a:custGeom>
            <a:solidFill>
              <a:srgbClr val="3498DB"/>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982"/>
            <p:cNvSpPr>
              <a:spLocks/>
            </p:cNvSpPr>
            <p:nvPr/>
          </p:nvSpPr>
          <p:spPr bwMode="auto">
            <a:xfrm>
              <a:off x="4465637" y="2070099"/>
              <a:ext cx="69850" cy="92075"/>
            </a:xfrm>
            <a:custGeom>
              <a:avLst/>
              <a:gdLst>
                <a:gd name="T0" fmla="*/ 9 w 9"/>
                <a:gd name="T1" fmla="*/ 0 h 12"/>
                <a:gd name="T2" fmla="*/ 1 w 9"/>
                <a:gd name="T3" fmla="*/ 0 h 12"/>
                <a:gd name="T4" fmla="*/ 0 w 9"/>
                <a:gd name="T5" fmla="*/ 1 h 12"/>
                <a:gd name="T6" fmla="*/ 0 w 9"/>
                <a:gd name="T7" fmla="*/ 11 h 12"/>
                <a:gd name="T8" fmla="*/ 1 w 9"/>
                <a:gd name="T9" fmla="*/ 12 h 12"/>
                <a:gd name="T10" fmla="*/ 9 w 9"/>
                <a:gd name="T11" fmla="*/ 12 h 12"/>
                <a:gd name="T12" fmla="*/ 9 w 9"/>
                <a:gd name="T13" fmla="*/ 11 h 12"/>
                <a:gd name="T14" fmla="*/ 9 w 9"/>
                <a:gd name="T15" fmla="*/ 1 h 12"/>
                <a:gd name="T16" fmla="*/ 9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9" y="0"/>
                  </a:moveTo>
                  <a:cubicBezTo>
                    <a:pt x="1" y="0"/>
                    <a:pt x="1" y="0"/>
                    <a:pt x="1" y="0"/>
                  </a:cubicBezTo>
                  <a:cubicBezTo>
                    <a:pt x="0" y="0"/>
                    <a:pt x="0" y="1"/>
                    <a:pt x="0" y="1"/>
                  </a:cubicBezTo>
                  <a:cubicBezTo>
                    <a:pt x="0" y="11"/>
                    <a:pt x="0" y="11"/>
                    <a:pt x="0" y="11"/>
                  </a:cubicBezTo>
                  <a:cubicBezTo>
                    <a:pt x="0" y="11"/>
                    <a:pt x="0" y="12"/>
                    <a:pt x="1" y="12"/>
                  </a:cubicBezTo>
                  <a:cubicBezTo>
                    <a:pt x="9" y="12"/>
                    <a:pt x="9" y="12"/>
                    <a:pt x="9" y="12"/>
                  </a:cubicBezTo>
                  <a:cubicBezTo>
                    <a:pt x="9" y="12"/>
                    <a:pt x="9" y="11"/>
                    <a:pt x="9" y="11"/>
                  </a:cubicBezTo>
                  <a:cubicBezTo>
                    <a:pt x="9" y="1"/>
                    <a:pt x="9" y="1"/>
                    <a:pt x="9" y="1"/>
                  </a:cubicBezTo>
                  <a:cubicBezTo>
                    <a:pt x="9" y="1"/>
                    <a:pt x="9" y="0"/>
                    <a:pt x="9" y="0"/>
                  </a:cubicBezTo>
                  <a:close/>
                </a:path>
              </a:pathLst>
            </a:custGeom>
            <a:solidFill>
              <a:schemeClr val="bg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983"/>
            <p:cNvSpPr>
              <a:spLocks/>
            </p:cNvSpPr>
            <p:nvPr/>
          </p:nvSpPr>
          <p:spPr bwMode="auto">
            <a:xfrm>
              <a:off x="4379912" y="2070099"/>
              <a:ext cx="69850" cy="92075"/>
            </a:xfrm>
            <a:custGeom>
              <a:avLst/>
              <a:gdLst>
                <a:gd name="T0" fmla="*/ 9 w 9"/>
                <a:gd name="T1" fmla="*/ 0 h 12"/>
                <a:gd name="T2" fmla="*/ 1 w 9"/>
                <a:gd name="T3" fmla="*/ 0 h 12"/>
                <a:gd name="T4" fmla="*/ 0 w 9"/>
                <a:gd name="T5" fmla="*/ 1 h 12"/>
                <a:gd name="T6" fmla="*/ 0 w 9"/>
                <a:gd name="T7" fmla="*/ 11 h 12"/>
                <a:gd name="T8" fmla="*/ 1 w 9"/>
                <a:gd name="T9" fmla="*/ 12 h 12"/>
                <a:gd name="T10" fmla="*/ 9 w 9"/>
                <a:gd name="T11" fmla="*/ 12 h 12"/>
                <a:gd name="T12" fmla="*/ 9 w 9"/>
                <a:gd name="T13" fmla="*/ 11 h 12"/>
                <a:gd name="T14" fmla="*/ 9 w 9"/>
                <a:gd name="T15" fmla="*/ 1 h 12"/>
                <a:gd name="T16" fmla="*/ 9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9" y="0"/>
                  </a:moveTo>
                  <a:cubicBezTo>
                    <a:pt x="1" y="0"/>
                    <a:pt x="1" y="0"/>
                    <a:pt x="1" y="0"/>
                  </a:cubicBezTo>
                  <a:cubicBezTo>
                    <a:pt x="0" y="0"/>
                    <a:pt x="0" y="1"/>
                    <a:pt x="0" y="1"/>
                  </a:cubicBezTo>
                  <a:cubicBezTo>
                    <a:pt x="0" y="11"/>
                    <a:pt x="0" y="11"/>
                    <a:pt x="0" y="11"/>
                  </a:cubicBezTo>
                  <a:cubicBezTo>
                    <a:pt x="0" y="11"/>
                    <a:pt x="0" y="12"/>
                    <a:pt x="1" y="12"/>
                  </a:cubicBezTo>
                  <a:cubicBezTo>
                    <a:pt x="9" y="12"/>
                    <a:pt x="9" y="12"/>
                    <a:pt x="9" y="12"/>
                  </a:cubicBezTo>
                  <a:cubicBezTo>
                    <a:pt x="9" y="12"/>
                    <a:pt x="9" y="11"/>
                    <a:pt x="9" y="11"/>
                  </a:cubicBezTo>
                  <a:cubicBezTo>
                    <a:pt x="9" y="1"/>
                    <a:pt x="9" y="1"/>
                    <a:pt x="9" y="1"/>
                  </a:cubicBezTo>
                  <a:cubicBezTo>
                    <a:pt x="9" y="1"/>
                    <a:pt x="9" y="0"/>
                    <a:pt x="9" y="0"/>
                  </a:cubicBezTo>
                  <a:close/>
                </a:path>
              </a:pathLst>
            </a:custGeom>
            <a:solidFill>
              <a:schemeClr val="bg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984"/>
            <p:cNvSpPr>
              <a:spLocks/>
            </p:cNvSpPr>
            <p:nvPr/>
          </p:nvSpPr>
          <p:spPr bwMode="auto">
            <a:xfrm>
              <a:off x="4729162" y="2201862"/>
              <a:ext cx="55563" cy="46038"/>
            </a:xfrm>
            <a:custGeom>
              <a:avLst/>
              <a:gdLst>
                <a:gd name="T0" fmla="*/ 2 w 7"/>
                <a:gd name="T1" fmla="*/ 6 h 6"/>
                <a:gd name="T2" fmla="*/ 3 w 7"/>
                <a:gd name="T3" fmla="*/ 6 h 6"/>
                <a:gd name="T4" fmla="*/ 5 w 7"/>
                <a:gd name="T5" fmla="*/ 0 h 6"/>
                <a:gd name="T6" fmla="*/ 0 w 7"/>
                <a:gd name="T7" fmla="*/ 0 h 6"/>
                <a:gd name="T8" fmla="*/ 2 w 7"/>
                <a:gd name="T9" fmla="*/ 6 h 6"/>
                <a:gd name="T10" fmla="*/ 2 w 7"/>
                <a:gd name="T11" fmla="*/ 6 h 6"/>
              </a:gdLst>
              <a:ahLst/>
              <a:cxnLst>
                <a:cxn ang="0">
                  <a:pos x="T0" y="T1"/>
                </a:cxn>
                <a:cxn ang="0">
                  <a:pos x="T2" y="T3"/>
                </a:cxn>
                <a:cxn ang="0">
                  <a:pos x="T4" y="T5"/>
                </a:cxn>
                <a:cxn ang="0">
                  <a:pos x="T6" y="T7"/>
                </a:cxn>
                <a:cxn ang="0">
                  <a:pos x="T8" y="T9"/>
                </a:cxn>
                <a:cxn ang="0">
                  <a:pos x="T10" y="T11"/>
                </a:cxn>
              </a:cxnLst>
              <a:rect l="0" t="0" r="r" b="b"/>
              <a:pathLst>
                <a:path w="7" h="6">
                  <a:moveTo>
                    <a:pt x="2" y="6"/>
                  </a:moveTo>
                  <a:cubicBezTo>
                    <a:pt x="3" y="6"/>
                    <a:pt x="3" y="6"/>
                    <a:pt x="3" y="6"/>
                  </a:cubicBezTo>
                  <a:cubicBezTo>
                    <a:pt x="7" y="6"/>
                    <a:pt x="6" y="0"/>
                    <a:pt x="5" y="0"/>
                  </a:cubicBezTo>
                  <a:cubicBezTo>
                    <a:pt x="0" y="0"/>
                    <a:pt x="0" y="0"/>
                    <a:pt x="0" y="0"/>
                  </a:cubicBezTo>
                  <a:cubicBezTo>
                    <a:pt x="1" y="2"/>
                    <a:pt x="2" y="4"/>
                    <a:pt x="2" y="6"/>
                  </a:cubicBezTo>
                  <a:cubicBezTo>
                    <a:pt x="2" y="6"/>
                    <a:pt x="2" y="6"/>
                    <a:pt x="2" y="6"/>
                  </a:cubicBezTo>
                  <a:close/>
                </a:path>
              </a:pathLst>
            </a:cu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985"/>
            <p:cNvSpPr>
              <a:spLocks/>
            </p:cNvSpPr>
            <p:nvPr/>
          </p:nvSpPr>
          <p:spPr bwMode="auto">
            <a:xfrm>
              <a:off x="4348162" y="2201862"/>
              <a:ext cx="55563" cy="46038"/>
            </a:xfrm>
            <a:custGeom>
              <a:avLst/>
              <a:gdLst>
                <a:gd name="T0" fmla="*/ 3 w 7"/>
                <a:gd name="T1" fmla="*/ 6 h 6"/>
                <a:gd name="T2" fmla="*/ 4 w 7"/>
                <a:gd name="T3" fmla="*/ 6 h 6"/>
                <a:gd name="T4" fmla="*/ 4 w 7"/>
                <a:gd name="T5" fmla="*/ 6 h 6"/>
                <a:gd name="T6" fmla="*/ 4 w 7"/>
                <a:gd name="T7" fmla="*/ 6 h 6"/>
                <a:gd name="T8" fmla="*/ 4 w 7"/>
                <a:gd name="T9" fmla="*/ 6 h 6"/>
                <a:gd name="T10" fmla="*/ 4 w 7"/>
                <a:gd name="T11" fmla="*/ 6 h 6"/>
                <a:gd name="T12" fmla="*/ 4 w 7"/>
                <a:gd name="T13" fmla="*/ 6 h 6"/>
                <a:gd name="T14" fmla="*/ 7 w 7"/>
                <a:gd name="T15" fmla="*/ 0 h 6"/>
                <a:gd name="T16" fmla="*/ 1 w 7"/>
                <a:gd name="T17" fmla="*/ 0 h 6"/>
                <a:gd name="T18" fmla="*/ 3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3"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4"/>
                    <a:pt x="5" y="2"/>
                    <a:pt x="7" y="0"/>
                  </a:cubicBezTo>
                  <a:cubicBezTo>
                    <a:pt x="1" y="0"/>
                    <a:pt x="1" y="0"/>
                    <a:pt x="1" y="0"/>
                  </a:cubicBezTo>
                  <a:cubicBezTo>
                    <a:pt x="1" y="0"/>
                    <a:pt x="0" y="6"/>
                    <a:pt x="3" y="6"/>
                  </a:cubicBezTo>
                  <a:close/>
                </a:path>
              </a:pathLst>
            </a:cu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986"/>
            <p:cNvSpPr>
              <a:spLocks/>
            </p:cNvSpPr>
            <p:nvPr/>
          </p:nvSpPr>
          <p:spPr bwMode="auto">
            <a:xfrm>
              <a:off x="4729162" y="2132012"/>
              <a:ext cx="15875" cy="30163"/>
            </a:xfrm>
            <a:custGeom>
              <a:avLst/>
              <a:gdLst>
                <a:gd name="T0" fmla="*/ 0 w 2"/>
                <a:gd name="T1" fmla="*/ 2 h 4"/>
                <a:gd name="T2" fmla="*/ 0 w 2"/>
                <a:gd name="T3" fmla="*/ 2 h 4"/>
                <a:gd name="T4" fmla="*/ 0 w 2"/>
                <a:gd name="T5" fmla="*/ 2 h 4"/>
                <a:gd name="T6" fmla="*/ 0 w 2"/>
                <a:gd name="T7" fmla="*/ 2 h 4"/>
                <a:gd name="T8" fmla="*/ 0 w 2"/>
                <a:gd name="T9" fmla="*/ 2 h 4"/>
                <a:gd name="T10" fmla="*/ 0 w 2"/>
                <a:gd name="T11" fmla="*/ 2 h 4"/>
                <a:gd name="T12" fmla="*/ 0 w 2"/>
                <a:gd name="T13" fmla="*/ 2 h 4"/>
                <a:gd name="T14" fmla="*/ 0 w 2"/>
                <a:gd name="T15" fmla="*/ 2 h 4"/>
                <a:gd name="T16" fmla="*/ 0 w 2"/>
                <a:gd name="T17" fmla="*/ 2 h 4"/>
                <a:gd name="T18" fmla="*/ 0 w 2"/>
                <a:gd name="T19" fmla="*/ 2 h 4"/>
                <a:gd name="T20" fmla="*/ 0 w 2"/>
                <a:gd name="T21" fmla="*/ 2 h 4"/>
                <a:gd name="T22" fmla="*/ 0 w 2"/>
                <a:gd name="T23" fmla="*/ 2 h 4"/>
                <a:gd name="T24" fmla="*/ 0 w 2"/>
                <a:gd name="T25" fmla="*/ 1 h 4"/>
                <a:gd name="T26" fmla="*/ 1 w 2"/>
                <a:gd name="T27" fmla="*/ 0 h 4"/>
                <a:gd name="T28" fmla="*/ 1 w 2"/>
                <a:gd name="T29" fmla="*/ 0 h 4"/>
                <a:gd name="T30" fmla="*/ 2 w 2"/>
                <a:gd name="T31" fmla="*/ 1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2 w 2"/>
                <a:gd name="T53" fmla="*/ 2 h 4"/>
                <a:gd name="T54" fmla="*/ 2 w 2"/>
                <a:gd name="T55" fmla="*/ 2 h 4"/>
                <a:gd name="T56" fmla="*/ 2 w 2"/>
                <a:gd name="T57" fmla="*/ 3 h 4"/>
                <a:gd name="T58" fmla="*/ 1 w 2"/>
                <a:gd name="T59" fmla="*/ 4 h 4"/>
                <a:gd name="T60" fmla="*/ 1 w 2"/>
                <a:gd name="T61" fmla="*/ 4 h 4"/>
                <a:gd name="T62" fmla="*/ 0 w 2"/>
                <a:gd name="T63" fmla="*/ 3 h 4"/>
                <a:gd name="T64" fmla="*/ 0 w 2"/>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4">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1" y="0"/>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4"/>
                    <a:pt x="1" y="4"/>
                    <a:pt x="1" y="4"/>
                  </a:cubicBezTo>
                  <a:cubicBezTo>
                    <a:pt x="1" y="4"/>
                    <a:pt x="1" y="4"/>
                    <a:pt x="1" y="4"/>
                  </a:cubicBezTo>
                  <a:cubicBezTo>
                    <a:pt x="1" y="4"/>
                    <a:pt x="0" y="4"/>
                    <a:pt x="0" y="3"/>
                  </a:cubicBezTo>
                  <a:lnTo>
                    <a:pt x="0" y="2"/>
                  </a:lnTo>
                  <a:close/>
                </a:path>
              </a:pathLst>
            </a:custGeom>
            <a:solidFill>
              <a:srgbClr val="2C3E5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3" name="Rectangle 1987"/>
            <p:cNvSpPr>
              <a:spLocks noChangeArrowheads="1"/>
            </p:cNvSpPr>
            <p:nvPr/>
          </p:nvSpPr>
          <p:spPr bwMode="auto">
            <a:xfrm>
              <a:off x="4745037" y="2178049"/>
              <a:ext cx="23813" cy="23813"/>
            </a:xfrm>
            <a:prstGeom prst="rect">
              <a:avLst/>
            </a:prstGeom>
            <a:solidFill>
              <a:srgbClr val="F1C40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1988"/>
            <p:cNvSpPr>
              <a:spLocks noChangeArrowheads="1"/>
            </p:cNvSpPr>
            <p:nvPr/>
          </p:nvSpPr>
          <p:spPr bwMode="auto">
            <a:xfrm>
              <a:off x="4356100" y="2178049"/>
              <a:ext cx="15875" cy="23813"/>
            </a:xfrm>
            <a:prstGeom prst="rect">
              <a:avLst/>
            </a:prstGeom>
            <a:solidFill>
              <a:srgbClr val="FF0000"/>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7" name="组合 216"/>
          <p:cNvGrpSpPr/>
          <p:nvPr/>
        </p:nvGrpSpPr>
        <p:grpSpPr>
          <a:xfrm>
            <a:off x="3260898" y="851266"/>
            <a:ext cx="1037250" cy="1967577"/>
            <a:chOff x="3288357" y="892522"/>
            <a:chExt cx="1037250" cy="1542320"/>
          </a:xfrm>
        </p:grpSpPr>
        <p:sp>
          <p:nvSpPr>
            <p:cNvPr id="210" name="任意多边形 209"/>
            <p:cNvSpPr/>
            <p:nvPr/>
          </p:nvSpPr>
          <p:spPr>
            <a:xfrm>
              <a:off x="3288357" y="892522"/>
              <a:ext cx="1037250" cy="316234"/>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600" b="1" kern="1200" dirty="0" smtClean="0">
                  <a:solidFill>
                    <a:schemeClr val="tx1"/>
                  </a:solidFill>
                  <a:latin typeface="微软雅黑" panose="020B0503020204020204" pitchFamily="34" charset="-122"/>
                  <a:ea typeface="微软雅黑" panose="020B0503020204020204" pitchFamily="34" charset="-122"/>
                </a:rPr>
                <a:t>投诉时效</a:t>
              </a:r>
              <a:endParaRPr lang="zh-CN" altLang="en-US" sz="1600" b="1" kern="1200" dirty="0">
                <a:solidFill>
                  <a:schemeClr val="tx1"/>
                </a:solidFill>
                <a:latin typeface="微软雅黑" panose="020B0503020204020204" pitchFamily="34" charset="-122"/>
                <a:ea typeface="微软雅黑" panose="020B0503020204020204" pitchFamily="34" charset="-122"/>
              </a:endParaRPr>
            </a:p>
          </p:txBody>
        </p:sp>
        <p:sp>
          <p:nvSpPr>
            <p:cNvPr id="211" name="任意多边形 210"/>
            <p:cNvSpPr/>
            <p:nvPr/>
          </p:nvSpPr>
          <p:spPr>
            <a:xfrm>
              <a:off x="3288357" y="1309211"/>
              <a:ext cx="1037250" cy="316234"/>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600" b="1" dirty="0">
                  <a:solidFill>
                    <a:schemeClr val="tx1"/>
                  </a:solidFill>
                  <a:latin typeface="微软雅黑" panose="020B0503020204020204" pitchFamily="34" charset="-122"/>
                  <a:ea typeface="微软雅黑" panose="020B0503020204020204" pitchFamily="34" charset="-122"/>
                </a:rPr>
                <a:t>订单</a:t>
              </a:r>
              <a:r>
                <a:rPr lang="zh-CN" altLang="en-US" sz="1600" b="1" kern="1200" dirty="0" smtClean="0">
                  <a:solidFill>
                    <a:schemeClr val="tx1"/>
                  </a:solidFill>
                  <a:latin typeface="微软雅黑" panose="020B0503020204020204" pitchFamily="34" charset="-122"/>
                  <a:ea typeface="微软雅黑" panose="020B0503020204020204" pitchFamily="34" charset="-122"/>
                </a:rPr>
                <a:t>状态</a:t>
              </a:r>
              <a:endParaRPr lang="zh-CN" altLang="en-US" sz="1600" b="1" kern="1200" dirty="0">
                <a:solidFill>
                  <a:schemeClr val="tx1"/>
                </a:solidFill>
                <a:latin typeface="微软雅黑" panose="020B0503020204020204" pitchFamily="34" charset="-122"/>
                <a:ea typeface="微软雅黑" panose="020B0503020204020204" pitchFamily="34" charset="-122"/>
              </a:endParaRPr>
            </a:p>
          </p:txBody>
        </p:sp>
        <p:sp>
          <p:nvSpPr>
            <p:cNvPr id="212" name="任意多边形 211"/>
            <p:cNvSpPr/>
            <p:nvPr/>
          </p:nvSpPr>
          <p:spPr>
            <a:xfrm>
              <a:off x="3288357" y="1725902"/>
              <a:ext cx="1037250" cy="316234"/>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600" b="1" dirty="0" smtClean="0">
                  <a:solidFill>
                    <a:schemeClr val="tx1"/>
                  </a:solidFill>
                  <a:latin typeface="微软雅黑" panose="020B0503020204020204" pitchFamily="34" charset="-122"/>
                  <a:ea typeface="微软雅黑" panose="020B0503020204020204" pitchFamily="34" charset="-122"/>
                </a:rPr>
                <a:t>判责</a:t>
              </a:r>
              <a:endParaRPr lang="zh-CN" altLang="en-US" sz="1600" b="1" kern="1200" dirty="0">
                <a:solidFill>
                  <a:schemeClr val="tx1"/>
                </a:solidFill>
                <a:latin typeface="微软雅黑" panose="020B0503020204020204" pitchFamily="34" charset="-122"/>
                <a:ea typeface="微软雅黑" panose="020B0503020204020204" pitchFamily="34" charset="-122"/>
              </a:endParaRPr>
            </a:p>
          </p:txBody>
        </p:sp>
        <p:sp>
          <p:nvSpPr>
            <p:cNvPr id="213" name="任意多边形 212"/>
            <p:cNvSpPr/>
            <p:nvPr/>
          </p:nvSpPr>
          <p:spPr>
            <a:xfrm>
              <a:off x="3288357" y="2121196"/>
              <a:ext cx="1037250" cy="313646"/>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400" b="1" kern="1200" dirty="0" smtClean="0">
                  <a:solidFill>
                    <a:schemeClr val="tx1"/>
                  </a:solidFill>
                  <a:latin typeface="微软雅黑" panose="020B0503020204020204" pitchFamily="34" charset="-122"/>
                  <a:ea typeface="微软雅黑" panose="020B0503020204020204" pitchFamily="34" charset="-122"/>
                </a:rPr>
                <a:t>签收后投诉</a:t>
              </a:r>
              <a:endParaRPr lang="zh-CN" altLang="en-US" sz="1400" b="1" kern="1200" dirty="0">
                <a:solidFill>
                  <a:schemeClr val="tx1"/>
                </a:solidFill>
                <a:latin typeface="微软雅黑" panose="020B0503020204020204" pitchFamily="34" charset="-122"/>
                <a:ea typeface="微软雅黑" panose="020B0503020204020204" pitchFamily="34" charset="-122"/>
              </a:endParaRPr>
            </a:p>
          </p:txBody>
        </p:sp>
      </p:grpSp>
      <p:sp>
        <p:nvSpPr>
          <p:cNvPr id="219" name="矩形 218"/>
          <p:cNvSpPr/>
          <p:nvPr/>
        </p:nvSpPr>
        <p:spPr>
          <a:xfrm>
            <a:off x="4341092" y="1916376"/>
            <a:ext cx="6333457" cy="461665"/>
          </a:xfrm>
          <a:prstGeom prst="rect">
            <a:avLst/>
          </a:prstGeom>
        </p:spPr>
        <p:txBody>
          <a:bodyPr wrap="square">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订单</a:t>
            </a:r>
            <a:r>
              <a:rPr lang="zh-CN" altLang="en-US" sz="1600" dirty="0">
                <a:latin typeface="微软雅黑" panose="020B0503020204020204" pitchFamily="34" charset="-122"/>
                <a:ea typeface="微软雅黑" panose="020B0503020204020204" pitchFamily="34" charset="-122"/>
              </a:rPr>
              <a:t>只进行</a:t>
            </a:r>
            <a:r>
              <a:rPr lang="zh-CN" altLang="en-US" sz="1600" dirty="0">
                <a:solidFill>
                  <a:srgbClr val="FF0000"/>
                </a:solidFill>
                <a:latin typeface="微软雅黑" panose="020B0503020204020204" pitchFamily="34" charset="-122"/>
                <a:ea typeface="微软雅黑" panose="020B0503020204020204" pitchFamily="34" charset="-122"/>
              </a:rPr>
              <a:t>一种类型的判责</a:t>
            </a:r>
            <a:r>
              <a:rPr lang="zh-CN" altLang="en-US" sz="1600" dirty="0">
                <a:latin typeface="微软雅黑" panose="020B0503020204020204" pitchFamily="34" charset="-122"/>
                <a:ea typeface="微软雅黑" panose="020B0503020204020204" pitchFamily="34" charset="-122"/>
              </a:rPr>
              <a:t>；如存在多种投诉类型按照较重的扣</a:t>
            </a:r>
            <a:r>
              <a:rPr lang="zh-CN" altLang="en-US" sz="1600" dirty="0" smtClean="0">
                <a:latin typeface="微软雅黑" panose="020B0503020204020204" pitchFamily="34" charset="-122"/>
                <a:ea typeface="微软雅黑" panose="020B0503020204020204" pitchFamily="34" charset="-122"/>
              </a:rPr>
              <a:t>罚；</a:t>
            </a:r>
            <a:endParaRPr lang="en-US" altLang="zh-CN" sz="1600" dirty="0">
              <a:latin typeface="微软雅黑" panose="020B0503020204020204" pitchFamily="34" charset="-122"/>
              <a:ea typeface="微软雅黑" panose="020B0503020204020204" pitchFamily="34" charset="-122"/>
            </a:endParaRPr>
          </a:p>
        </p:txBody>
      </p:sp>
      <p:sp>
        <p:nvSpPr>
          <p:cNvPr id="220" name="矩形 219"/>
          <p:cNvSpPr/>
          <p:nvPr/>
        </p:nvSpPr>
        <p:spPr>
          <a:xfrm>
            <a:off x="4366388" y="2480291"/>
            <a:ext cx="4035188"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签收后发起投诉</a:t>
            </a:r>
            <a:r>
              <a:rPr lang="zh-CN" altLang="en-US" sz="1600" dirty="0" smtClean="0">
                <a:latin typeface="微软雅黑" panose="020B0503020204020204" pitchFamily="34" charset="-122"/>
                <a:ea typeface="微软雅黑" panose="020B0503020204020204" pitchFamily="34" charset="-122"/>
              </a:rPr>
              <a:t>，需在</a:t>
            </a:r>
            <a:r>
              <a:rPr lang="zh-CN" altLang="en-US" sz="1600" dirty="0">
                <a:latin typeface="微软雅黑" panose="020B0503020204020204" pitchFamily="34" charset="-122"/>
                <a:ea typeface="微软雅黑" panose="020B0503020204020204" pitchFamily="34" charset="-122"/>
              </a:rPr>
              <a:t>签收后</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天内</a:t>
            </a:r>
            <a:r>
              <a:rPr lang="zh-CN" altLang="en-US" sz="1600" dirty="0" smtClean="0">
                <a:latin typeface="微软雅黑" panose="020B0503020204020204" pitchFamily="34" charset="-122"/>
                <a:ea typeface="微软雅黑" panose="020B0503020204020204" pitchFamily="34" charset="-122"/>
              </a:rPr>
              <a:t>发起；</a:t>
            </a:r>
            <a:endParaRPr lang="zh-CN" altLang="en-US" sz="1600" dirty="0"/>
          </a:p>
        </p:txBody>
      </p:sp>
      <p:grpSp>
        <p:nvGrpSpPr>
          <p:cNvPr id="221" name="组合 220"/>
          <p:cNvGrpSpPr/>
          <p:nvPr/>
        </p:nvGrpSpPr>
        <p:grpSpPr>
          <a:xfrm>
            <a:off x="3233535" y="3495064"/>
            <a:ext cx="1053514" cy="2501627"/>
            <a:chOff x="3244422" y="346249"/>
            <a:chExt cx="1053514" cy="1960946"/>
          </a:xfrm>
        </p:grpSpPr>
        <p:sp>
          <p:nvSpPr>
            <p:cNvPr id="223" name="任意多边形 222"/>
            <p:cNvSpPr/>
            <p:nvPr/>
          </p:nvSpPr>
          <p:spPr>
            <a:xfrm>
              <a:off x="3257851" y="1990961"/>
              <a:ext cx="1037250" cy="316234"/>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600" b="1" kern="1200" dirty="0" smtClean="0">
                  <a:solidFill>
                    <a:schemeClr val="tx1"/>
                  </a:solidFill>
                  <a:latin typeface="微软雅黑" panose="020B0503020204020204" pitchFamily="34" charset="-122"/>
                  <a:ea typeface="微软雅黑" panose="020B0503020204020204" pitchFamily="34" charset="-122"/>
                </a:rPr>
                <a:t>判责</a:t>
              </a:r>
              <a:endParaRPr lang="zh-CN" altLang="en-US" sz="1600" b="1" kern="1200" dirty="0">
                <a:solidFill>
                  <a:schemeClr val="tx1"/>
                </a:solidFill>
                <a:latin typeface="微软雅黑" panose="020B0503020204020204" pitchFamily="34" charset="-122"/>
                <a:ea typeface="微软雅黑" panose="020B0503020204020204" pitchFamily="34" charset="-122"/>
              </a:endParaRPr>
            </a:p>
          </p:txBody>
        </p:sp>
        <p:sp>
          <p:nvSpPr>
            <p:cNvPr id="225" name="任意多边形 224"/>
            <p:cNvSpPr/>
            <p:nvPr/>
          </p:nvSpPr>
          <p:spPr>
            <a:xfrm>
              <a:off x="3244422" y="1045909"/>
              <a:ext cx="1037250" cy="381047"/>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400" b="1" dirty="0" smtClean="0">
                  <a:solidFill>
                    <a:schemeClr val="tx1"/>
                  </a:solidFill>
                  <a:latin typeface="微软雅黑" panose="020B0503020204020204" pitchFamily="34" charset="-122"/>
                  <a:ea typeface="微软雅黑" panose="020B0503020204020204" pitchFamily="34" charset="-122"/>
                </a:rPr>
                <a:t>可受理投诉时效</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226" name="任意多边形 225"/>
            <p:cNvSpPr/>
            <p:nvPr/>
          </p:nvSpPr>
          <p:spPr>
            <a:xfrm>
              <a:off x="3260686" y="346249"/>
              <a:ext cx="1037250" cy="313646"/>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400" b="1" dirty="0">
                  <a:solidFill>
                    <a:schemeClr val="tx1"/>
                  </a:solidFill>
                  <a:latin typeface="微软雅黑" panose="020B0503020204020204" pitchFamily="34" charset="-122"/>
                  <a:ea typeface="微软雅黑" panose="020B0503020204020204" pitchFamily="34" charset="-122"/>
                </a:rPr>
                <a:t>投诉时效</a:t>
              </a:r>
            </a:p>
          </p:txBody>
        </p:sp>
      </p:grpSp>
      <p:grpSp>
        <p:nvGrpSpPr>
          <p:cNvPr id="229" name="组合 228"/>
          <p:cNvGrpSpPr/>
          <p:nvPr/>
        </p:nvGrpSpPr>
        <p:grpSpPr>
          <a:xfrm>
            <a:off x="2219027" y="5711886"/>
            <a:ext cx="810530" cy="813612"/>
            <a:chOff x="1494776" y="4153664"/>
            <a:chExt cx="810530" cy="813612"/>
          </a:xfrm>
        </p:grpSpPr>
        <p:sp>
          <p:nvSpPr>
            <p:cNvPr id="230" name="Rectangle 274"/>
            <p:cNvSpPr>
              <a:spLocks noChangeArrowheads="1"/>
            </p:cNvSpPr>
            <p:nvPr/>
          </p:nvSpPr>
          <p:spPr bwMode="auto">
            <a:xfrm>
              <a:off x="1494776" y="4153664"/>
              <a:ext cx="810530" cy="813612"/>
            </a:xfrm>
            <a:prstGeom prst="rect">
              <a:avLst/>
            </a:prstGeom>
            <a:solidFill>
              <a:srgbClr val="B8E1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275"/>
            <p:cNvSpPr>
              <a:spLocks/>
            </p:cNvSpPr>
            <p:nvPr/>
          </p:nvSpPr>
          <p:spPr bwMode="auto">
            <a:xfrm>
              <a:off x="2138886" y="4554306"/>
              <a:ext cx="73965" cy="49310"/>
            </a:xfrm>
            <a:custGeom>
              <a:avLst/>
              <a:gdLst>
                <a:gd name="T0" fmla="*/ 13 w 21"/>
                <a:gd name="T1" fmla="*/ 0 h 14"/>
                <a:gd name="T2" fmla="*/ 0 w 21"/>
                <a:gd name="T3" fmla="*/ 14 h 14"/>
                <a:gd name="T4" fmla="*/ 4 w 21"/>
                <a:gd name="T5" fmla="*/ 14 h 14"/>
                <a:gd name="T6" fmla="*/ 13 w 21"/>
                <a:gd name="T7" fmla="*/ 4 h 14"/>
                <a:gd name="T8" fmla="*/ 21 w 21"/>
                <a:gd name="T9" fmla="*/ 4 h 14"/>
                <a:gd name="T10" fmla="*/ 21 w 21"/>
                <a:gd name="T11" fmla="*/ 0 h 14"/>
                <a:gd name="T12" fmla="*/ 13 w 2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13" y="0"/>
                  </a:moveTo>
                  <a:cubicBezTo>
                    <a:pt x="1" y="0"/>
                    <a:pt x="0" y="14"/>
                    <a:pt x="0" y="14"/>
                  </a:cubicBezTo>
                  <a:cubicBezTo>
                    <a:pt x="4" y="14"/>
                    <a:pt x="4" y="14"/>
                    <a:pt x="4" y="14"/>
                  </a:cubicBezTo>
                  <a:cubicBezTo>
                    <a:pt x="4" y="14"/>
                    <a:pt x="5" y="4"/>
                    <a:pt x="13" y="4"/>
                  </a:cubicBezTo>
                  <a:cubicBezTo>
                    <a:pt x="21" y="4"/>
                    <a:pt x="21" y="4"/>
                    <a:pt x="21" y="4"/>
                  </a:cubicBezTo>
                  <a:cubicBezTo>
                    <a:pt x="21" y="0"/>
                    <a:pt x="21" y="0"/>
                    <a:pt x="21" y="0"/>
                  </a:cubicBez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276"/>
            <p:cNvSpPr>
              <a:spLocks noEditPoints="1"/>
            </p:cNvSpPr>
            <p:nvPr/>
          </p:nvSpPr>
          <p:spPr bwMode="auto">
            <a:xfrm>
              <a:off x="2089576" y="4825510"/>
              <a:ext cx="61637" cy="61637"/>
            </a:xfrm>
            <a:custGeom>
              <a:avLst/>
              <a:gdLst>
                <a:gd name="T0" fmla="*/ 9 w 18"/>
                <a:gd name="T1" fmla="*/ 0 h 18"/>
                <a:gd name="T2" fmla="*/ 0 w 18"/>
                <a:gd name="T3" fmla="*/ 9 h 18"/>
                <a:gd name="T4" fmla="*/ 9 w 18"/>
                <a:gd name="T5" fmla="*/ 18 h 18"/>
                <a:gd name="T6" fmla="*/ 18 w 18"/>
                <a:gd name="T7" fmla="*/ 9 h 18"/>
                <a:gd name="T8" fmla="*/ 9 w 18"/>
                <a:gd name="T9" fmla="*/ 0 h 18"/>
                <a:gd name="T10" fmla="*/ 9 w 18"/>
                <a:gd name="T11" fmla="*/ 14 h 18"/>
                <a:gd name="T12" fmla="*/ 4 w 18"/>
                <a:gd name="T13" fmla="*/ 9 h 18"/>
                <a:gd name="T14" fmla="*/ 9 w 18"/>
                <a:gd name="T15" fmla="*/ 4 h 18"/>
                <a:gd name="T16" fmla="*/ 14 w 18"/>
                <a:gd name="T17" fmla="*/ 9 h 18"/>
                <a:gd name="T18" fmla="*/ 9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4" y="0"/>
                    <a:pt x="0" y="4"/>
                    <a:pt x="0" y="9"/>
                  </a:cubicBezTo>
                  <a:cubicBezTo>
                    <a:pt x="0" y="14"/>
                    <a:pt x="4" y="18"/>
                    <a:pt x="9" y="18"/>
                  </a:cubicBezTo>
                  <a:cubicBezTo>
                    <a:pt x="14" y="18"/>
                    <a:pt x="18" y="14"/>
                    <a:pt x="18" y="9"/>
                  </a:cubicBezTo>
                  <a:cubicBezTo>
                    <a:pt x="18" y="4"/>
                    <a:pt x="14" y="0"/>
                    <a:pt x="9" y="0"/>
                  </a:cubicBezTo>
                  <a:close/>
                  <a:moveTo>
                    <a:pt x="9" y="14"/>
                  </a:moveTo>
                  <a:cubicBezTo>
                    <a:pt x="7" y="14"/>
                    <a:pt x="4" y="12"/>
                    <a:pt x="4" y="9"/>
                  </a:cubicBezTo>
                  <a:cubicBezTo>
                    <a:pt x="4" y="6"/>
                    <a:pt x="7" y="4"/>
                    <a:pt x="9" y="4"/>
                  </a:cubicBezTo>
                  <a:cubicBezTo>
                    <a:pt x="12" y="4"/>
                    <a:pt x="14" y="6"/>
                    <a:pt x="14" y="9"/>
                  </a:cubicBezTo>
                  <a:cubicBezTo>
                    <a:pt x="14" y="12"/>
                    <a:pt x="12" y="14"/>
                    <a:pt x="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277"/>
            <p:cNvSpPr>
              <a:spLocks noEditPoints="1"/>
            </p:cNvSpPr>
            <p:nvPr/>
          </p:nvSpPr>
          <p:spPr bwMode="auto">
            <a:xfrm>
              <a:off x="1870763" y="4606698"/>
              <a:ext cx="280450" cy="215731"/>
            </a:xfrm>
            <a:custGeom>
              <a:avLst/>
              <a:gdLst>
                <a:gd name="T0" fmla="*/ 48 w 81"/>
                <a:gd name="T1" fmla="*/ 0 h 62"/>
                <a:gd name="T2" fmla="*/ 12 w 81"/>
                <a:gd name="T3" fmla="*/ 0 h 62"/>
                <a:gd name="T4" fmla="*/ 2 w 81"/>
                <a:gd name="T5" fmla="*/ 14 h 62"/>
                <a:gd name="T6" fmla="*/ 12 w 81"/>
                <a:gd name="T7" fmla="*/ 51 h 62"/>
                <a:gd name="T8" fmla="*/ 13 w 81"/>
                <a:gd name="T9" fmla="*/ 56 h 62"/>
                <a:gd name="T10" fmla="*/ 15 w 81"/>
                <a:gd name="T11" fmla="*/ 62 h 62"/>
                <a:gd name="T12" fmla="*/ 81 w 81"/>
                <a:gd name="T13" fmla="*/ 62 h 62"/>
                <a:gd name="T14" fmla="*/ 81 w 81"/>
                <a:gd name="T15" fmla="*/ 0 h 62"/>
                <a:gd name="T16" fmla="*/ 53 w 81"/>
                <a:gd name="T17" fmla="*/ 0 h 62"/>
                <a:gd name="T18" fmla="*/ 48 w 81"/>
                <a:gd name="T19" fmla="*/ 0 h 62"/>
                <a:gd name="T20" fmla="*/ 72 w 81"/>
                <a:gd name="T21" fmla="*/ 51 h 62"/>
                <a:gd name="T22" fmla="*/ 43 w 81"/>
                <a:gd name="T23" fmla="*/ 51 h 62"/>
                <a:gd name="T24" fmla="*/ 22 w 81"/>
                <a:gd name="T25" fmla="*/ 51 h 62"/>
                <a:gd name="T26" fmla="*/ 20 w 81"/>
                <a:gd name="T27" fmla="*/ 48 h 62"/>
                <a:gd name="T28" fmla="*/ 20 w 81"/>
                <a:gd name="T29" fmla="*/ 46 h 62"/>
                <a:gd name="T30" fmla="*/ 22 w 81"/>
                <a:gd name="T31" fmla="*/ 45 h 62"/>
                <a:gd name="T32" fmla="*/ 51 w 81"/>
                <a:gd name="T33" fmla="*/ 45 h 62"/>
                <a:gd name="T34" fmla="*/ 72 w 81"/>
                <a:gd name="T35" fmla="*/ 45 h 62"/>
                <a:gd name="T36" fmla="*/ 74 w 81"/>
                <a:gd name="T37" fmla="*/ 48 h 62"/>
                <a:gd name="T38" fmla="*/ 72 w 81"/>
                <a:gd name="T39" fmla="*/ 51 h 62"/>
                <a:gd name="T40" fmla="*/ 72 w 81"/>
                <a:gd name="T41" fmla="*/ 39 h 62"/>
                <a:gd name="T42" fmla="*/ 53 w 81"/>
                <a:gd name="T43" fmla="*/ 39 h 62"/>
                <a:gd name="T44" fmla="*/ 22 w 81"/>
                <a:gd name="T45" fmla="*/ 39 h 62"/>
                <a:gd name="T46" fmla="*/ 20 w 81"/>
                <a:gd name="T47" fmla="*/ 37 h 62"/>
                <a:gd name="T48" fmla="*/ 20 w 81"/>
                <a:gd name="T49" fmla="*/ 35 h 62"/>
                <a:gd name="T50" fmla="*/ 22 w 81"/>
                <a:gd name="T51" fmla="*/ 34 h 62"/>
                <a:gd name="T52" fmla="*/ 53 w 81"/>
                <a:gd name="T53" fmla="*/ 34 h 62"/>
                <a:gd name="T54" fmla="*/ 72 w 81"/>
                <a:gd name="T55" fmla="*/ 34 h 62"/>
                <a:gd name="T56" fmla="*/ 74 w 81"/>
                <a:gd name="T57" fmla="*/ 37 h 62"/>
                <a:gd name="T58" fmla="*/ 72 w 81"/>
                <a:gd name="T59" fmla="*/ 39 h 62"/>
                <a:gd name="T60" fmla="*/ 72 w 81"/>
                <a:gd name="T61" fmla="*/ 27 h 62"/>
                <a:gd name="T62" fmla="*/ 53 w 81"/>
                <a:gd name="T63" fmla="*/ 27 h 62"/>
                <a:gd name="T64" fmla="*/ 22 w 81"/>
                <a:gd name="T65" fmla="*/ 27 h 62"/>
                <a:gd name="T66" fmla="*/ 20 w 81"/>
                <a:gd name="T67" fmla="*/ 25 h 62"/>
                <a:gd name="T68" fmla="*/ 20 w 81"/>
                <a:gd name="T69" fmla="*/ 23 h 62"/>
                <a:gd name="T70" fmla="*/ 22 w 81"/>
                <a:gd name="T71" fmla="*/ 22 h 62"/>
                <a:gd name="T72" fmla="*/ 53 w 81"/>
                <a:gd name="T73" fmla="*/ 22 h 62"/>
                <a:gd name="T74" fmla="*/ 72 w 81"/>
                <a:gd name="T75" fmla="*/ 22 h 62"/>
                <a:gd name="T76" fmla="*/ 74 w 81"/>
                <a:gd name="T77" fmla="*/ 25 h 62"/>
                <a:gd name="T78" fmla="*/ 72 w 81"/>
                <a:gd name="T79" fmla="*/ 27 h 62"/>
                <a:gd name="T80" fmla="*/ 72 w 81"/>
                <a:gd name="T81" fmla="*/ 11 h 62"/>
                <a:gd name="T82" fmla="*/ 74 w 81"/>
                <a:gd name="T83" fmla="*/ 13 h 62"/>
                <a:gd name="T84" fmla="*/ 72 w 81"/>
                <a:gd name="T85" fmla="*/ 16 h 62"/>
                <a:gd name="T86" fmla="*/ 53 w 81"/>
                <a:gd name="T87" fmla="*/ 16 h 62"/>
                <a:gd name="T88" fmla="*/ 22 w 81"/>
                <a:gd name="T89" fmla="*/ 16 h 62"/>
                <a:gd name="T90" fmla="*/ 20 w 81"/>
                <a:gd name="T91" fmla="*/ 13 h 62"/>
                <a:gd name="T92" fmla="*/ 20 w 81"/>
                <a:gd name="T93" fmla="*/ 12 h 62"/>
                <a:gd name="T94" fmla="*/ 22 w 81"/>
                <a:gd name="T95" fmla="*/ 11 h 62"/>
                <a:gd name="T96" fmla="*/ 53 w 81"/>
                <a:gd name="T97" fmla="*/ 11 h 62"/>
                <a:gd name="T98" fmla="*/ 72 w 81"/>
                <a:gd name="T9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62">
                  <a:moveTo>
                    <a:pt x="48" y="0"/>
                  </a:moveTo>
                  <a:cubicBezTo>
                    <a:pt x="12" y="0"/>
                    <a:pt x="12" y="0"/>
                    <a:pt x="12" y="0"/>
                  </a:cubicBezTo>
                  <a:cubicBezTo>
                    <a:pt x="12" y="0"/>
                    <a:pt x="0" y="1"/>
                    <a:pt x="2" y="14"/>
                  </a:cubicBezTo>
                  <a:cubicBezTo>
                    <a:pt x="5" y="27"/>
                    <a:pt x="12" y="51"/>
                    <a:pt x="12" y="51"/>
                  </a:cubicBezTo>
                  <a:cubicBezTo>
                    <a:pt x="13" y="56"/>
                    <a:pt x="13" y="56"/>
                    <a:pt x="13" y="56"/>
                  </a:cubicBezTo>
                  <a:cubicBezTo>
                    <a:pt x="15" y="62"/>
                    <a:pt x="15" y="62"/>
                    <a:pt x="15" y="62"/>
                  </a:cubicBezTo>
                  <a:cubicBezTo>
                    <a:pt x="81" y="62"/>
                    <a:pt x="81" y="62"/>
                    <a:pt x="81" y="62"/>
                  </a:cubicBezTo>
                  <a:cubicBezTo>
                    <a:pt x="81" y="0"/>
                    <a:pt x="81" y="0"/>
                    <a:pt x="81" y="0"/>
                  </a:cubicBezTo>
                  <a:cubicBezTo>
                    <a:pt x="53" y="0"/>
                    <a:pt x="53" y="0"/>
                    <a:pt x="53" y="0"/>
                  </a:cubicBezTo>
                  <a:lnTo>
                    <a:pt x="48" y="0"/>
                  </a:lnTo>
                  <a:close/>
                  <a:moveTo>
                    <a:pt x="72" y="51"/>
                  </a:moveTo>
                  <a:cubicBezTo>
                    <a:pt x="43" y="51"/>
                    <a:pt x="43" y="51"/>
                    <a:pt x="43" y="51"/>
                  </a:cubicBezTo>
                  <a:cubicBezTo>
                    <a:pt x="22" y="51"/>
                    <a:pt x="22" y="51"/>
                    <a:pt x="22" y="51"/>
                  </a:cubicBezTo>
                  <a:cubicBezTo>
                    <a:pt x="21" y="51"/>
                    <a:pt x="20" y="49"/>
                    <a:pt x="20" y="48"/>
                  </a:cubicBezTo>
                  <a:cubicBezTo>
                    <a:pt x="20" y="47"/>
                    <a:pt x="20" y="47"/>
                    <a:pt x="20" y="46"/>
                  </a:cubicBezTo>
                  <a:cubicBezTo>
                    <a:pt x="21" y="46"/>
                    <a:pt x="22" y="45"/>
                    <a:pt x="22" y="45"/>
                  </a:cubicBezTo>
                  <a:cubicBezTo>
                    <a:pt x="51" y="45"/>
                    <a:pt x="51" y="45"/>
                    <a:pt x="51" y="45"/>
                  </a:cubicBezTo>
                  <a:cubicBezTo>
                    <a:pt x="72" y="45"/>
                    <a:pt x="72" y="45"/>
                    <a:pt x="72" y="45"/>
                  </a:cubicBezTo>
                  <a:cubicBezTo>
                    <a:pt x="73" y="45"/>
                    <a:pt x="74" y="47"/>
                    <a:pt x="74" y="48"/>
                  </a:cubicBezTo>
                  <a:cubicBezTo>
                    <a:pt x="74" y="49"/>
                    <a:pt x="73" y="51"/>
                    <a:pt x="72" y="51"/>
                  </a:cubicBezTo>
                  <a:close/>
                  <a:moveTo>
                    <a:pt x="72" y="39"/>
                  </a:moveTo>
                  <a:cubicBezTo>
                    <a:pt x="53" y="39"/>
                    <a:pt x="53" y="39"/>
                    <a:pt x="53" y="39"/>
                  </a:cubicBezTo>
                  <a:cubicBezTo>
                    <a:pt x="22" y="39"/>
                    <a:pt x="22" y="39"/>
                    <a:pt x="22" y="39"/>
                  </a:cubicBezTo>
                  <a:cubicBezTo>
                    <a:pt x="21" y="39"/>
                    <a:pt x="20" y="38"/>
                    <a:pt x="20" y="37"/>
                  </a:cubicBezTo>
                  <a:cubicBezTo>
                    <a:pt x="20" y="36"/>
                    <a:pt x="20" y="35"/>
                    <a:pt x="20" y="35"/>
                  </a:cubicBezTo>
                  <a:cubicBezTo>
                    <a:pt x="21" y="34"/>
                    <a:pt x="22" y="34"/>
                    <a:pt x="22" y="34"/>
                  </a:cubicBezTo>
                  <a:cubicBezTo>
                    <a:pt x="53" y="34"/>
                    <a:pt x="53" y="34"/>
                    <a:pt x="53" y="34"/>
                  </a:cubicBezTo>
                  <a:cubicBezTo>
                    <a:pt x="72" y="34"/>
                    <a:pt x="72" y="34"/>
                    <a:pt x="72" y="34"/>
                  </a:cubicBezTo>
                  <a:cubicBezTo>
                    <a:pt x="73" y="34"/>
                    <a:pt x="74" y="35"/>
                    <a:pt x="74" y="37"/>
                  </a:cubicBezTo>
                  <a:cubicBezTo>
                    <a:pt x="74" y="38"/>
                    <a:pt x="73" y="39"/>
                    <a:pt x="72" y="39"/>
                  </a:cubicBezTo>
                  <a:close/>
                  <a:moveTo>
                    <a:pt x="72" y="27"/>
                  </a:moveTo>
                  <a:cubicBezTo>
                    <a:pt x="53" y="27"/>
                    <a:pt x="53" y="27"/>
                    <a:pt x="53" y="27"/>
                  </a:cubicBezTo>
                  <a:cubicBezTo>
                    <a:pt x="22" y="27"/>
                    <a:pt x="22" y="27"/>
                    <a:pt x="22" y="27"/>
                  </a:cubicBezTo>
                  <a:cubicBezTo>
                    <a:pt x="21" y="27"/>
                    <a:pt x="20" y="26"/>
                    <a:pt x="20" y="25"/>
                  </a:cubicBezTo>
                  <a:cubicBezTo>
                    <a:pt x="20" y="24"/>
                    <a:pt x="20" y="24"/>
                    <a:pt x="20" y="23"/>
                  </a:cubicBezTo>
                  <a:cubicBezTo>
                    <a:pt x="21" y="23"/>
                    <a:pt x="22" y="22"/>
                    <a:pt x="22" y="22"/>
                  </a:cubicBezTo>
                  <a:cubicBezTo>
                    <a:pt x="53" y="22"/>
                    <a:pt x="53" y="22"/>
                    <a:pt x="53" y="22"/>
                  </a:cubicBezTo>
                  <a:cubicBezTo>
                    <a:pt x="72" y="22"/>
                    <a:pt x="72" y="22"/>
                    <a:pt x="72" y="22"/>
                  </a:cubicBezTo>
                  <a:cubicBezTo>
                    <a:pt x="73" y="22"/>
                    <a:pt x="74" y="23"/>
                    <a:pt x="74" y="25"/>
                  </a:cubicBezTo>
                  <a:cubicBezTo>
                    <a:pt x="74" y="26"/>
                    <a:pt x="73" y="27"/>
                    <a:pt x="72" y="27"/>
                  </a:cubicBezTo>
                  <a:close/>
                  <a:moveTo>
                    <a:pt x="72" y="11"/>
                  </a:moveTo>
                  <a:cubicBezTo>
                    <a:pt x="73" y="11"/>
                    <a:pt x="74" y="12"/>
                    <a:pt x="74" y="13"/>
                  </a:cubicBezTo>
                  <a:cubicBezTo>
                    <a:pt x="74" y="15"/>
                    <a:pt x="73" y="16"/>
                    <a:pt x="72" y="16"/>
                  </a:cubicBezTo>
                  <a:cubicBezTo>
                    <a:pt x="53" y="16"/>
                    <a:pt x="53" y="16"/>
                    <a:pt x="53" y="16"/>
                  </a:cubicBezTo>
                  <a:cubicBezTo>
                    <a:pt x="22" y="16"/>
                    <a:pt x="22" y="16"/>
                    <a:pt x="22" y="16"/>
                  </a:cubicBezTo>
                  <a:cubicBezTo>
                    <a:pt x="21" y="16"/>
                    <a:pt x="20" y="15"/>
                    <a:pt x="20" y="13"/>
                  </a:cubicBezTo>
                  <a:cubicBezTo>
                    <a:pt x="20" y="13"/>
                    <a:pt x="20" y="12"/>
                    <a:pt x="20" y="12"/>
                  </a:cubicBezTo>
                  <a:cubicBezTo>
                    <a:pt x="21" y="11"/>
                    <a:pt x="22" y="11"/>
                    <a:pt x="22" y="11"/>
                  </a:cubicBezTo>
                  <a:cubicBezTo>
                    <a:pt x="53" y="11"/>
                    <a:pt x="53" y="11"/>
                    <a:pt x="53" y="11"/>
                  </a:cubicBezTo>
                  <a:lnTo>
                    <a:pt x="7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278"/>
            <p:cNvSpPr>
              <a:spLocks noEditPoints="1"/>
            </p:cNvSpPr>
            <p:nvPr/>
          </p:nvSpPr>
          <p:spPr bwMode="auto">
            <a:xfrm>
              <a:off x="1923155" y="4825510"/>
              <a:ext cx="64719" cy="61637"/>
            </a:xfrm>
            <a:custGeom>
              <a:avLst/>
              <a:gdLst>
                <a:gd name="T0" fmla="*/ 9 w 19"/>
                <a:gd name="T1" fmla="*/ 0 h 18"/>
                <a:gd name="T2" fmla="*/ 0 w 19"/>
                <a:gd name="T3" fmla="*/ 9 h 18"/>
                <a:gd name="T4" fmla="*/ 9 w 19"/>
                <a:gd name="T5" fmla="*/ 18 h 18"/>
                <a:gd name="T6" fmla="*/ 19 w 19"/>
                <a:gd name="T7" fmla="*/ 9 h 18"/>
                <a:gd name="T8" fmla="*/ 9 w 19"/>
                <a:gd name="T9" fmla="*/ 0 h 18"/>
                <a:gd name="T10" fmla="*/ 9 w 19"/>
                <a:gd name="T11" fmla="*/ 14 h 18"/>
                <a:gd name="T12" fmla="*/ 5 w 19"/>
                <a:gd name="T13" fmla="*/ 9 h 18"/>
                <a:gd name="T14" fmla="*/ 9 w 19"/>
                <a:gd name="T15" fmla="*/ 4 h 18"/>
                <a:gd name="T16" fmla="*/ 14 w 19"/>
                <a:gd name="T17" fmla="*/ 9 h 18"/>
                <a:gd name="T18" fmla="*/ 9 w 19"/>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4" y="18"/>
                    <a:pt x="9" y="18"/>
                  </a:cubicBezTo>
                  <a:cubicBezTo>
                    <a:pt x="14" y="18"/>
                    <a:pt x="19" y="14"/>
                    <a:pt x="19" y="9"/>
                  </a:cubicBezTo>
                  <a:cubicBezTo>
                    <a:pt x="19" y="4"/>
                    <a:pt x="14" y="0"/>
                    <a:pt x="9" y="0"/>
                  </a:cubicBezTo>
                  <a:close/>
                  <a:moveTo>
                    <a:pt x="9" y="14"/>
                  </a:moveTo>
                  <a:cubicBezTo>
                    <a:pt x="7" y="14"/>
                    <a:pt x="5" y="12"/>
                    <a:pt x="5" y="9"/>
                  </a:cubicBezTo>
                  <a:cubicBezTo>
                    <a:pt x="5" y="6"/>
                    <a:pt x="7" y="4"/>
                    <a:pt x="9" y="4"/>
                  </a:cubicBezTo>
                  <a:cubicBezTo>
                    <a:pt x="12" y="4"/>
                    <a:pt x="14" y="6"/>
                    <a:pt x="14" y="9"/>
                  </a:cubicBezTo>
                  <a:cubicBezTo>
                    <a:pt x="14" y="12"/>
                    <a:pt x="12" y="14"/>
                    <a:pt x="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279"/>
            <p:cNvSpPr>
              <a:spLocks/>
            </p:cNvSpPr>
            <p:nvPr/>
          </p:nvSpPr>
          <p:spPr bwMode="auto">
            <a:xfrm>
              <a:off x="1750571" y="4255365"/>
              <a:ext cx="191076" cy="92456"/>
            </a:xfrm>
            <a:custGeom>
              <a:avLst/>
              <a:gdLst>
                <a:gd name="T0" fmla="*/ 52 w 55"/>
                <a:gd name="T1" fmla="*/ 27 h 27"/>
                <a:gd name="T2" fmla="*/ 55 w 55"/>
                <a:gd name="T3" fmla="*/ 27 h 27"/>
                <a:gd name="T4" fmla="*/ 27 w 55"/>
                <a:gd name="T5" fmla="*/ 0 h 27"/>
                <a:gd name="T6" fmla="*/ 0 w 55"/>
                <a:gd name="T7" fmla="*/ 27 h 27"/>
                <a:gd name="T8" fmla="*/ 3 w 55"/>
                <a:gd name="T9" fmla="*/ 27 h 27"/>
                <a:gd name="T10" fmla="*/ 52 w 55"/>
                <a:gd name="T11" fmla="*/ 27 h 27"/>
              </a:gdLst>
              <a:ahLst/>
              <a:cxnLst>
                <a:cxn ang="0">
                  <a:pos x="T0" y="T1"/>
                </a:cxn>
                <a:cxn ang="0">
                  <a:pos x="T2" y="T3"/>
                </a:cxn>
                <a:cxn ang="0">
                  <a:pos x="T4" y="T5"/>
                </a:cxn>
                <a:cxn ang="0">
                  <a:pos x="T6" y="T7"/>
                </a:cxn>
                <a:cxn ang="0">
                  <a:pos x="T8" y="T9"/>
                </a:cxn>
                <a:cxn ang="0">
                  <a:pos x="T10" y="T11"/>
                </a:cxn>
              </a:cxnLst>
              <a:rect l="0" t="0" r="r" b="b"/>
              <a:pathLst>
                <a:path w="55" h="27">
                  <a:moveTo>
                    <a:pt x="52" y="27"/>
                  </a:moveTo>
                  <a:cubicBezTo>
                    <a:pt x="55" y="27"/>
                    <a:pt x="55" y="27"/>
                    <a:pt x="55" y="27"/>
                  </a:cubicBezTo>
                  <a:cubicBezTo>
                    <a:pt x="53" y="11"/>
                    <a:pt x="48" y="0"/>
                    <a:pt x="27" y="0"/>
                  </a:cubicBezTo>
                  <a:cubicBezTo>
                    <a:pt x="7" y="0"/>
                    <a:pt x="1" y="11"/>
                    <a:pt x="0" y="27"/>
                  </a:cubicBezTo>
                  <a:cubicBezTo>
                    <a:pt x="3" y="27"/>
                    <a:pt x="3" y="27"/>
                    <a:pt x="3" y="27"/>
                  </a:cubicBezTo>
                  <a:lnTo>
                    <a:pt x="5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280"/>
            <p:cNvSpPr>
              <a:spLocks/>
            </p:cNvSpPr>
            <p:nvPr/>
          </p:nvSpPr>
          <p:spPr bwMode="auto">
            <a:xfrm>
              <a:off x="1602641" y="4486505"/>
              <a:ext cx="449952" cy="317432"/>
            </a:xfrm>
            <a:custGeom>
              <a:avLst/>
              <a:gdLst>
                <a:gd name="T0" fmla="*/ 88 w 129"/>
                <a:gd name="T1" fmla="*/ 30 h 91"/>
                <a:gd name="T2" fmla="*/ 129 w 129"/>
                <a:gd name="T3" fmla="*/ 30 h 91"/>
                <a:gd name="T4" fmla="*/ 88 w 129"/>
                <a:gd name="T5" fmla="*/ 1 h 91"/>
                <a:gd name="T6" fmla="*/ 69 w 129"/>
                <a:gd name="T7" fmla="*/ 11 h 91"/>
                <a:gd name="T8" fmla="*/ 51 w 129"/>
                <a:gd name="T9" fmla="*/ 0 h 91"/>
                <a:gd name="T10" fmla="*/ 3 w 129"/>
                <a:gd name="T11" fmla="*/ 42 h 91"/>
                <a:gd name="T12" fmla="*/ 3 w 129"/>
                <a:gd name="T13" fmla="*/ 75 h 91"/>
                <a:gd name="T14" fmla="*/ 64 w 129"/>
                <a:gd name="T15" fmla="*/ 91 h 91"/>
                <a:gd name="T16" fmla="*/ 69 w 129"/>
                <a:gd name="T17" fmla="*/ 91 h 91"/>
                <a:gd name="T18" fmla="*/ 87 w 129"/>
                <a:gd name="T19" fmla="*/ 90 h 91"/>
                <a:gd name="T20" fmla="*/ 75 w 129"/>
                <a:gd name="T21" fmla="*/ 48 h 91"/>
                <a:gd name="T22" fmla="*/ 88 w 129"/>
                <a:gd name="T2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91">
                  <a:moveTo>
                    <a:pt x="88" y="30"/>
                  </a:moveTo>
                  <a:cubicBezTo>
                    <a:pt x="129" y="30"/>
                    <a:pt x="129" y="30"/>
                    <a:pt x="129" y="30"/>
                  </a:cubicBezTo>
                  <a:cubicBezTo>
                    <a:pt x="123" y="12"/>
                    <a:pt x="103" y="4"/>
                    <a:pt x="88" y="1"/>
                  </a:cubicBezTo>
                  <a:cubicBezTo>
                    <a:pt x="69" y="11"/>
                    <a:pt x="69" y="11"/>
                    <a:pt x="69" y="11"/>
                  </a:cubicBezTo>
                  <a:cubicBezTo>
                    <a:pt x="51" y="0"/>
                    <a:pt x="51" y="0"/>
                    <a:pt x="51" y="0"/>
                  </a:cubicBezTo>
                  <a:cubicBezTo>
                    <a:pt x="33" y="3"/>
                    <a:pt x="3" y="12"/>
                    <a:pt x="3" y="42"/>
                  </a:cubicBezTo>
                  <a:cubicBezTo>
                    <a:pt x="3" y="75"/>
                    <a:pt x="3" y="75"/>
                    <a:pt x="3" y="75"/>
                  </a:cubicBezTo>
                  <a:cubicBezTo>
                    <a:pt x="3" y="75"/>
                    <a:pt x="0" y="91"/>
                    <a:pt x="64" y="91"/>
                  </a:cubicBezTo>
                  <a:cubicBezTo>
                    <a:pt x="69" y="91"/>
                    <a:pt x="69" y="91"/>
                    <a:pt x="69" y="91"/>
                  </a:cubicBezTo>
                  <a:cubicBezTo>
                    <a:pt x="76" y="91"/>
                    <a:pt x="81" y="91"/>
                    <a:pt x="87" y="90"/>
                  </a:cubicBezTo>
                  <a:cubicBezTo>
                    <a:pt x="75" y="48"/>
                    <a:pt x="75" y="48"/>
                    <a:pt x="75" y="48"/>
                  </a:cubicBezTo>
                  <a:cubicBezTo>
                    <a:pt x="71" y="30"/>
                    <a:pt x="88" y="30"/>
                    <a:pt x="88"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281"/>
            <p:cNvSpPr>
              <a:spLocks noEditPoints="1"/>
            </p:cNvSpPr>
            <p:nvPr/>
          </p:nvSpPr>
          <p:spPr bwMode="auto">
            <a:xfrm>
              <a:off x="1750571" y="4357067"/>
              <a:ext cx="191076" cy="147929"/>
            </a:xfrm>
            <a:custGeom>
              <a:avLst/>
              <a:gdLst>
                <a:gd name="T0" fmla="*/ 14 w 55"/>
                <a:gd name="T1" fmla="*/ 37 h 43"/>
                <a:gd name="T2" fmla="*/ 27 w 55"/>
                <a:gd name="T3" fmla="*/ 43 h 43"/>
                <a:gd name="T4" fmla="*/ 40 w 55"/>
                <a:gd name="T5" fmla="*/ 38 h 43"/>
                <a:gd name="T6" fmla="*/ 55 w 55"/>
                <a:gd name="T7" fmla="*/ 7 h 43"/>
                <a:gd name="T8" fmla="*/ 55 w 55"/>
                <a:gd name="T9" fmla="*/ 0 h 43"/>
                <a:gd name="T10" fmla="*/ 52 w 55"/>
                <a:gd name="T11" fmla="*/ 0 h 43"/>
                <a:gd name="T12" fmla="*/ 3 w 55"/>
                <a:gd name="T13" fmla="*/ 0 h 43"/>
                <a:gd name="T14" fmla="*/ 3 w 55"/>
                <a:gd name="T15" fmla="*/ 1 h 43"/>
                <a:gd name="T16" fmla="*/ 3 w 55"/>
                <a:gd name="T17" fmla="*/ 0 h 43"/>
                <a:gd name="T18" fmla="*/ 0 w 55"/>
                <a:gd name="T19" fmla="*/ 0 h 43"/>
                <a:gd name="T20" fmla="*/ 0 w 55"/>
                <a:gd name="T21" fmla="*/ 7 h 43"/>
                <a:gd name="T22" fmla="*/ 14 w 55"/>
                <a:gd name="T23" fmla="*/ 37 h 43"/>
                <a:gd name="T24" fmla="*/ 52 w 55"/>
                <a:gd name="T25" fmla="*/ 1 h 43"/>
                <a:gd name="T26" fmla="*/ 52 w 55"/>
                <a:gd name="T27" fmla="*/ 0 h 43"/>
                <a:gd name="T28" fmla="*/ 52 w 55"/>
                <a:gd name="T29" fmla="*/ 1 h 43"/>
                <a:gd name="T30" fmla="*/ 3 w 55"/>
                <a:gd name="T31" fmla="*/ 1 h 43"/>
                <a:gd name="T32" fmla="*/ 27 w 55"/>
                <a:gd name="T33" fmla="*/ 12 h 43"/>
                <a:gd name="T34" fmla="*/ 52 w 55"/>
                <a:gd name="T35" fmla="*/ 1 h 43"/>
                <a:gd name="T36" fmla="*/ 52 w 55"/>
                <a:gd name="T37" fmla="*/ 7 h 43"/>
                <a:gd name="T38" fmla="*/ 35 w 55"/>
                <a:gd name="T39" fmla="*/ 37 h 43"/>
                <a:gd name="T40" fmla="*/ 27 w 55"/>
                <a:gd name="T41" fmla="*/ 39 h 43"/>
                <a:gd name="T42" fmla="*/ 20 w 55"/>
                <a:gd name="T43" fmla="*/ 37 h 43"/>
                <a:gd name="T44" fmla="*/ 2 w 55"/>
                <a:gd name="T45" fmla="*/ 7 h 43"/>
                <a:gd name="T46" fmla="*/ 3 w 55"/>
                <a:gd name="T4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43">
                  <a:moveTo>
                    <a:pt x="14" y="37"/>
                  </a:moveTo>
                  <a:cubicBezTo>
                    <a:pt x="19" y="41"/>
                    <a:pt x="23" y="43"/>
                    <a:pt x="27" y="43"/>
                  </a:cubicBezTo>
                  <a:cubicBezTo>
                    <a:pt x="31" y="43"/>
                    <a:pt x="36" y="41"/>
                    <a:pt x="40" y="38"/>
                  </a:cubicBezTo>
                  <a:cubicBezTo>
                    <a:pt x="48" y="32"/>
                    <a:pt x="55" y="20"/>
                    <a:pt x="55" y="7"/>
                  </a:cubicBezTo>
                  <a:cubicBezTo>
                    <a:pt x="55" y="4"/>
                    <a:pt x="55" y="2"/>
                    <a:pt x="55" y="0"/>
                  </a:cubicBezTo>
                  <a:cubicBezTo>
                    <a:pt x="52" y="0"/>
                    <a:pt x="52" y="0"/>
                    <a:pt x="52" y="0"/>
                  </a:cubicBezTo>
                  <a:cubicBezTo>
                    <a:pt x="3" y="0"/>
                    <a:pt x="3" y="0"/>
                    <a:pt x="3" y="0"/>
                  </a:cubicBezTo>
                  <a:cubicBezTo>
                    <a:pt x="3" y="0"/>
                    <a:pt x="3" y="1"/>
                    <a:pt x="3" y="1"/>
                  </a:cubicBezTo>
                  <a:cubicBezTo>
                    <a:pt x="3" y="0"/>
                    <a:pt x="3" y="0"/>
                    <a:pt x="3" y="0"/>
                  </a:cubicBezTo>
                  <a:cubicBezTo>
                    <a:pt x="0" y="0"/>
                    <a:pt x="0" y="0"/>
                    <a:pt x="0" y="0"/>
                  </a:cubicBezTo>
                  <a:cubicBezTo>
                    <a:pt x="0" y="2"/>
                    <a:pt x="0" y="4"/>
                    <a:pt x="0" y="7"/>
                  </a:cubicBezTo>
                  <a:cubicBezTo>
                    <a:pt x="0" y="20"/>
                    <a:pt x="6" y="31"/>
                    <a:pt x="14" y="37"/>
                  </a:cubicBezTo>
                  <a:close/>
                  <a:moveTo>
                    <a:pt x="52" y="1"/>
                  </a:moveTo>
                  <a:cubicBezTo>
                    <a:pt x="52" y="1"/>
                    <a:pt x="52" y="0"/>
                    <a:pt x="52" y="0"/>
                  </a:cubicBezTo>
                  <a:cubicBezTo>
                    <a:pt x="52" y="0"/>
                    <a:pt x="52" y="0"/>
                    <a:pt x="52" y="1"/>
                  </a:cubicBezTo>
                  <a:close/>
                  <a:moveTo>
                    <a:pt x="3" y="1"/>
                  </a:moveTo>
                  <a:cubicBezTo>
                    <a:pt x="3" y="4"/>
                    <a:pt x="5" y="12"/>
                    <a:pt x="27" y="12"/>
                  </a:cubicBezTo>
                  <a:cubicBezTo>
                    <a:pt x="50" y="12"/>
                    <a:pt x="52" y="4"/>
                    <a:pt x="52" y="1"/>
                  </a:cubicBezTo>
                  <a:cubicBezTo>
                    <a:pt x="52" y="3"/>
                    <a:pt x="52" y="5"/>
                    <a:pt x="52" y="7"/>
                  </a:cubicBezTo>
                  <a:cubicBezTo>
                    <a:pt x="52" y="21"/>
                    <a:pt x="43" y="33"/>
                    <a:pt x="35" y="37"/>
                  </a:cubicBezTo>
                  <a:cubicBezTo>
                    <a:pt x="32" y="38"/>
                    <a:pt x="30" y="39"/>
                    <a:pt x="27" y="39"/>
                  </a:cubicBezTo>
                  <a:cubicBezTo>
                    <a:pt x="25" y="39"/>
                    <a:pt x="22" y="38"/>
                    <a:pt x="20" y="37"/>
                  </a:cubicBezTo>
                  <a:cubicBezTo>
                    <a:pt x="11" y="32"/>
                    <a:pt x="2" y="20"/>
                    <a:pt x="2" y="7"/>
                  </a:cubicBezTo>
                  <a:cubicBezTo>
                    <a:pt x="2" y="5"/>
                    <a:pt x="2" y="3"/>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8" name="矩形 237"/>
          <p:cNvSpPr/>
          <p:nvPr/>
        </p:nvSpPr>
        <p:spPr>
          <a:xfrm>
            <a:off x="2128375" y="6209203"/>
            <a:ext cx="1005403" cy="338554"/>
          </a:xfrm>
          <a:prstGeom prst="rect">
            <a:avLst/>
          </a:prstGeom>
        </p:spPr>
        <p:txBody>
          <a:bodyPr wrap="none">
            <a:spAutoFit/>
          </a:bodyPr>
          <a:lstStyle/>
          <a:p>
            <a:r>
              <a:rPr lang="zh-CN" altLang="en-US" sz="1600" b="1" dirty="0">
                <a:latin typeface="微软雅黑" panose="020B0503020204020204" pitchFamily="34" charset="-122"/>
                <a:ea typeface="微软雅黑" panose="020B0503020204020204" pitchFamily="34" charset="-122"/>
              </a:rPr>
              <a:t>无法投递</a:t>
            </a:r>
          </a:p>
        </p:txBody>
      </p:sp>
      <p:grpSp>
        <p:nvGrpSpPr>
          <p:cNvPr id="247" name="组合 246"/>
          <p:cNvGrpSpPr/>
          <p:nvPr/>
        </p:nvGrpSpPr>
        <p:grpSpPr>
          <a:xfrm>
            <a:off x="4341092" y="3987482"/>
            <a:ext cx="6903509" cy="1569660"/>
            <a:chOff x="-3184587" y="2770252"/>
            <a:chExt cx="6903509" cy="1569660"/>
          </a:xfrm>
        </p:grpSpPr>
        <p:sp>
          <p:nvSpPr>
            <p:cNvPr id="239" name="矩形 238"/>
            <p:cNvSpPr/>
            <p:nvPr/>
          </p:nvSpPr>
          <p:spPr>
            <a:xfrm>
              <a:off x="-3184587" y="2770252"/>
              <a:ext cx="6903509" cy="1569660"/>
            </a:xfrm>
            <a:prstGeom prst="rect">
              <a:avLst/>
            </a:prstGeom>
          </p:spPr>
          <p:txBody>
            <a:bodyPr wrap="square">
              <a:spAutoFit/>
            </a:bodyPr>
            <a:lstStyle/>
            <a:p>
              <a:r>
                <a:rPr lang="en-US" altLang="zh-CN" sz="1600" dirty="0">
                  <a:solidFill>
                    <a:srgbClr val="FF0000"/>
                  </a:solidFill>
                  <a:latin typeface="微软雅黑" panose="020B0503020204020204" pitchFamily="34" charset="-122"/>
                  <a:ea typeface="微软雅黑" panose="020B0503020204020204" pitchFamily="34" charset="-122"/>
                </a:rPr>
                <a:t>T</a:t>
              </a:r>
              <a:r>
                <a:rPr lang="zh-CN" altLang="en-US" sz="1600" dirty="0">
                  <a:latin typeface="微软雅黑" panose="020B0503020204020204" pitchFamily="34" charset="-122"/>
                  <a:ea typeface="微软雅黑" panose="020B0503020204020204" pitchFamily="34" charset="-122"/>
                </a:rPr>
                <a:t>是指菜鸟配送节点更新为实物</a:t>
              </a:r>
              <a:r>
                <a:rPr lang="zh-CN" altLang="en-US" sz="1600" dirty="0">
                  <a:solidFill>
                    <a:srgbClr val="FF0000"/>
                  </a:solidFill>
                  <a:latin typeface="微软雅黑" panose="020B0503020204020204" pitchFamily="34" charset="-122"/>
                  <a:ea typeface="微软雅黑" panose="020B0503020204020204" pitchFamily="34" charset="-122"/>
                </a:rPr>
                <a:t>拦截成功之日</a:t>
              </a:r>
              <a:endParaRPr lang="en-US" altLang="zh-CN" sz="1600" dirty="0" smtClean="0">
                <a:solidFill>
                  <a:srgbClr val="FF0000"/>
                </a:solidFill>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）正向</a:t>
              </a:r>
              <a:r>
                <a:rPr lang="zh-CN" altLang="en-US" sz="1600" dirty="0">
                  <a:latin typeface="微软雅黑" panose="020B0503020204020204" pitchFamily="34" charset="-122"/>
                  <a:ea typeface="微软雅黑" panose="020B0503020204020204" pitchFamily="34" charset="-122"/>
                </a:rPr>
                <a:t>配送时效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小时以内的区域：</a:t>
              </a:r>
              <a:r>
                <a:rPr lang="en-US" altLang="zh-CN" sz="1600" dirty="0">
                  <a:latin typeface="微软雅黑" panose="020B0503020204020204" pitchFamily="34" charset="-122"/>
                  <a:ea typeface="微软雅黑" panose="020B0503020204020204" pitchFamily="34" charset="-122"/>
                </a:rPr>
                <a:t>T+5</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）正向</a:t>
              </a:r>
              <a:r>
                <a:rPr lang="zh-CN" altLang="en-US" sz="1600" dirty="0">
                  <a:latin typeface="微软雅黑" panose="020B0503020204020204" pitchFamily="34" charset="-122"/>
                  <a:ea typeface="微软雅黑" panose="020B0503020204020204" pitchFamily="34" charset="-122"/>
                </a:rPr>
                <a:t>配送时效</a:t>
              </a:r>
              <a:r>
                <a:rPr lang="en-US" altLang="zh-CN" sz="1600" dirty="0">
                  <a:latin typeface="微软雅黑" panose="020B0503020204020204" pitchFamily="34" charset="-122"/>
                  <a:ea typeface="微软雅黑" panose="020B0503020204020204" pitchFamily="34" charset="-122"/>
                </a:rPr>
                <a:t>24-96</a:t>
              </a:r>
              <a:r>
                <a:rPr lang="zh-CN" altLang="en-US" sz="1600" dirty="0">
                  <a:latin typeface="微软雅黑" panose="020B0503020204020204" pitchFamily="34" charset="-122"/>
                  <a:ea typeface="微软雅黑" panose="020B0503020204020204" pitchFamily="34" charset="-122"/>
                </a:rPr>
                <a:t>小时（含</a:t>
              </a:r>
              <a:r>
                <a:rPr lang="en-US" altLang="zh-CN" sz="1600" dirty="0">
                  <a:latin typeface="微软雅黑" panose="020B0503020204020204" pitchFamily="34" charset="-122"/>
                  <a:ea typeface="微软雅黑" panose="020B0503020204020204" pitchFamily="34" charset="-122"/>
                </a:rPr>
                <a:t>96</a:t>
              </a:r>
              <a:r>
                <a:rPr lang="zh-CN" altLang="en-US" sz="1600" dirty="0">
                  <a:latin typeface="微软雅黑" panose="020B0503020204020204" pitchFamily="34" charset="-122"/>
                  <a:ea typeface="微软雅黑" panose="020B0503020204020204" pitchFamily="34" charset="-122"/>
                </a:rPr>
                <a:t>小时）区域：</a:t>
              </a:r>
              <a:r>
                <a:rPr lang="en-US" altLang="zh-CN" sz="1600" dirty="0">
                  <a:latin typeface="微软雅黑" panose="020B0503020204020204" pitchFamily="34" charset="-122"/>
                  <a:ea typeface="微软雅黑" panose="020B0503020204020204" pitchFamily="34" charset="-122"/>
                </a:rPr>
                <a:t>T+7</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正向配送时效</a:t>
              </a:r>
              <a:r>
                <a:rPr lang="en-US" altLang="zh-CN" sz="1600" dirty="0">
                  <a:latin typeface="微软雅黑" panose="020B0503020204020204" pitchFamily="34" charset="-122"/>
                  <a:ea typeface="微软雅黑" panose="020B0503020204020204" pitchFamily="34" charset="-122"/>
                </a:rPr>
                <a:t>96-168</a:t>
              </a:r>
              <a:r>
                <a:rPr lang="zh-CN" altLang="en-US" sz="1600" dirty="0">
                  <a:latin typeface="微软雅黑" panose="020B0503020204020204" pitchFamily="34" charset="-122"/>
                  <a:ea typeface="微软雅黑" panose="020B0503020204020204" pitchFamily="34" charset="-122"/>
                </a:rPr>
                <a:t>小时（含</a:t>
              </a:r>
              <a:r>
                <a:rPr lang="en-US" altLang="zh-CN" sz="1600" dirty="0">
                  <a:latin typeface="微软雅黑" panose="020B0503020204020204" pitchFamily="34" charset="-122"/>
                  <a:ea typeface="微软雅黑" panose="020B0503020204020204" pitchFamily="34" charset="-122"/>
                </a:rPr>
                <a:t>168</a:t>
              </a:r>
              <a:r>
                <a:rPr lang="zh-CN" altLang="en-US" sz="1600" dirty="0">
                  <a:latin typeface="微软雅黑" panose="020B0503020204020204" pitchFamily="34" charset="-122"/>
                  <a:ea typeface="微软雅黑" panose="020B0503020204020204" pitchFamily="34" charset="-122"/>
                </a:rPr>
                <a:t>小时）区域：</a:t>
              </a:r>
              <a:r>
                <a:rPr lang="en-US" altLang="zh-CN" sz="1600" dirty="0">
                  <a:latin typeface="微软雅黑" panose="020B0503020204020204" pitchFamily="34" charset="-122"/>
                  <a:ea typeface="微软雅黑" panose="020B0503020204020204" pitchFamily="34" charset="-122"/>
                </a:rPr>
                <a:t>T+10</a:t>
              </a:r>
              <a:r>
                <a:rPr lang="zh-CN" altLang="en-US" sz="1600" dirty="0">
                  <a:latin typeface="微软雅黑" panose="020B0503020204020204" pitchFamily="34" charset="-122"/>
                  <a:ea typeface="微软雅黑" panose="020B0503020204020204" pitchFamily="34" charset="-122"/>
                </a:rPr>
                <a:t>日</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4</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正向配送时效大于</a:t>
              </a:r>
              <a:r>
                <a:rPr lang="en-US" altLang="zh-CN" sz="1600" dirty="0">
                  <a:latin typeface="微软雅黑" panose="020B0503020204020204" pitchFamily="34" charset="-122"/>
                  <a:ea typeface="微软雅黑" panose="020B0503020204020204" pitchFamily="34" charset="-122"/>
                </a:rPr>
                <a:t>168</a:t>
              </a:r>
              <a:r>
                <a:rPr lang="zh-CN" altLang="en-US" sz="1600" dirty="0">
                  <a:latin typeface="微软雅黑" panose="020B0503020204020204" pitchFamily="34" charset="-122"/>
                  <a:ea typeface="微软雅黑" panose="020B0503020204020204" pitchFamily="34" charset="-122"/>
                </a:rPr>
                <a:t>小时区域：</a:t>
              </a:r>
              <a:r>
                <a:rPr lang="en-US" altLang="zh-CN" sz="1600" dirty="0">
                  <a:latin typeface="微软雅黑" panose="020B0503020204020204" pitchFamily="34" charset="-122"/>
                  <a:ea typeface="微软雅黑" panose="020B0503020204020204" pitchFamily="34" charset="-122"/>
                </a:rPr>
                <a:t>T+15</a:t>
              </a:r>
              <a:r>
                <a:rPr lang="zh-CN" altLang="en-US" sz="1600" dirty="0">
                  <a:latin typeface="微软雅黑" panose="020B0503020204020204" pitchFamily="34" charset="-122"/>
                  <a:ea typeface="微软雅黑" panose="020B0503020204020204" pitchFamily="34" charset="-122"/>
                </a:rPr>
                <a:t>日</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solidFill>
                    <a:srgbClr val="FF0000"/>
                  </a:solidFill>
                  <a:latin typeface="微软雅黑" panose="020B0503020204020204" pitchFamily="34" charset="-122"/>
                  <a:ea typeface="微软雅黑" panose="020B0503020204020204" pitchFamily="34" charset="-122"/>
                </a:rPr>
                <a:t>以上时效内仍</a:t>
              </a:r>
              <a:r>
                <a:rPr lang="zh-CN" altLang="en-US" sz="1600" dirty="0">
                  <a:solidFill>
                    <a:srgbClr val="FF0000"/>
                  </a:solidFill>
                  <a:latin typeface="微软雅黑" panose="020B0503020204020204" pitchFamily="34" charset="-122"/>
                  <a:ea typeface="微软雅黑" panose="020B0503020204020204" pitchFamily="34" charset="-122"/>
                </a:rPr>
                <a:t>未退回指定菜鸟仓库的，卖家可向菜鸟发起丢失投诉。</a:t>
              </a:r>
            </a:p>
          </p:txBody>
        </p:sp>
        <p:sp>
          <p:nvSpPr>
            <p:cNvPr id="243" name="左大括号 242"/>
            <p:cNvSpPr/>
            <p:nvPr/>
          </p:nvSpPr>
          <p:spPr>
            <a:xfrm>
              <a:off x="-3184587" y="2892946"/>
              <a:ext cx="45719" cy="1243000"/>
            </a:xfrm>
            <a:prstGeom prst="lef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44" name="矩形 243"/>
          <p:cNvSpPr/>
          <p:nvPr/>
        </p:nvSpPr>
        <p:spPr>
          <a:xfrm>
            <a:off x="4283494" y="5546710"/>
            <a:ext cx="756858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可</a:t>
            </a:r>
            <a:r>
              <a:rPr lang="zh-CN" altLang="en-US" sz="1600" dirty="0" smtClean="0">
                <a:latin typeface="微软雅黑" panose="020B0503020204020204" pitchFamily="34" charset="-122"/>
                <a:ea typeface="微软雅黑" panose="020B0503020204020204" pitchFamily="34" charset="-122"/>
              </a:rPr>
              <a:t>受理时效</a:t>
            </a:r>
            <a:r>
              <a:rPr lang="zh-CN" altLang="en-US" sz="1600" dirty="0">
                <a:latin typeface="微软雅黑" panose="020B0503020204020204" pitchFamily="34" charset="-122"/>
                <a:ea typeface="微软雅黑" panose="020B0503020204020204" pitchFamily="34" charset="-122"/>
              </a:rPr>
              <a:t>发起投诉，小二会核实后判责，不保证一定成立；如果未</a:t>
            </a:r>
            <a:r>
              <a:rPr lang="zh-CN" altLang="en-US" sz="1600" dirty="0" smtClean="0">
                <a:latin typeface="微软雅黑" panose="020B0503020204020204" pitchFamily="34" charset="-122"/>
                <a:ea typeface="微软雅黑" panose="020B0503020204020204" pitchFamily="34" charset="-122"/>
              </a:rPr>
              <a:t>到可受理时效内发起</a:t>
            </a:r>
            <a:r>
              <a:rPr lang="zh-CN" altLang="en-US" sz="1600" dirty="0">
                <a:latin typeface="微软雅黑" panose="020B0503020204020204" pitchFamily="34" charset="-122"/>
                <a:ea typeface="微软雅黑" panose="020B0503020204020204" pitchFamily="34" charset="-122"/>
              </a:rPr>
              <a:t>投诉，会直接判不</a:t>
            </a:r>
            <a:r>
              <a:rPr lang="zh-CN" altLang="en-US" sz="1600" dirty="0" smtClean="0">
                <a:latin typeface="微软雅黑" panose="020B0503020204020204" pitchFamily="34" charset="-122"/>
                <a:ea typeface="微软雅黑" panose="020B0503020204020204" pitchFamily="34" charset="-122"/>
              </a:rPr>
              <a:t>成立。</a:t>
            </a:r>
            <a:endParaRPr lang="zh-CN" altLang="en-US" sz="1600" dirty="0">
              <a:latin typeface="微软雅黑" panose="020B0503020204020204" pitchFamily="34" charset="-122"/>
              <a:ea typeface="微软雅黑" panose="020B0503020204020204" pitchFamily="34" charset="-122"/>
            </a:endParaRPr>
          </a:p>
        </p:txBody>
      </p:sp>
      <p:sp>
        <p:nvSpPr>
          <p:cNvPr id="246" name="矩形 245"/>
          <p:cNvSpPr/>
          <p:nvPr/>
        </p:nvSpPr>
        <p:spPr>
          <a:xfrm>
            <a:off x="4268329" y="3176851"/>
            <a:ext cx="7510989" cy="830997"/>
          </a:xfrm>
          <a:prstGeom prst="rect">
            <a:avLst/>
          </a:prstGeom>
        </p:spPr>
        <p:txBody>
          <a:bodyPr wrap="square">
            <a:spAutoFit/>
          </a:bodyPr>
          <a:lstStyle/>
          <a:p>
            <a:pPr>
              <a:lnSpc>
                <a:spcPct val="150000"/>
              </a:lnSpc>
            </a:pPr>
            <a:r>
              <a:rPr lang="zh-CN" altLang="en-US" sz="1600" dirty="0" smtClean="0">
                <a:solidFill>
                  <a:srgbClr val="FF0000"/>
                </a:solidFill>
                <a:latin typeface="微软雅黑" panose="020B0503020204020204" pitchFamily="34" charset="-122"/>
                <a:ea typeface="微软雅黑" panose="020B0503020204020204" pitchFamily="34" charset="-122"/>
              </a:rPr>
              <a:t>逆向过程</a:t>
            </a:r>
            <a:r>
              <a:rPr lang="zh-CN" altLang="en-US" sz="1600" dirty="0">
                <a:solidFill>
                  <a:srgbClr val="FF0000"/>
                </a:solidFill>
                <a:latin typeface="微软雅黑" panose="020B0503020204020204" pitchFamily="34" charset="-122"/>
                <a:ea typeface="微软雅黑" panose="020B0503020204020204" pitchFamily="34" charset="-122"/>
              </a:rPr>
              <a:t>中发生的货物丢失、货物破损和上架延迟的投诉时效延长至</a:t>
            </a:r>
            <a:r>
              <a:rPr lang="en-US" altLang="zh-CN" sz="1600" dirty="0">
                <a:solidFill>
                  <a:srgbClr val="FF0000"/>
                </a:solidFill>
                <a:latin typeface="微软雅黑" panose="020B0503020204020204" pitchFamily="34" charset="-122"/>
                <a:ea typeface="微软雅黑" panose="020B0503020204020204" pitchFamily="34" charset="-122"/>
              </a:rPr>
              <a:t>60</a:t>
            </a:r>
            <a:r>
              <a:rPr lang="zh-CN" altLang="en-US" sz="1600" dirty="0">
                <a:solidFill>
                  <a:srgbClr val="FF0000"/>
                </a:solidFill>
                <a:latin typeface="微软雅黑" panose="020B0503020204020204" pitchFamily="34" charset="-122"/>
                <a:ea typeface="微软雅黑" panose="020B0503020204020204" pitchFamily="34" charset="-122"/>
              </a:rPr>
              <a:t>天</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借用逆向的投诉时效发起正向投诉，直接判责不成立。</a:t>
            </a:r>
            <a:endParaRPr lang="en-US" altLang="zh-CN" sz="1600" dirty="0">
              <a:latin typeface="微软雅黑" panose="020B0503020204020204" pitchFamily="34" charset="-122"/>
              <a:ea typeface="微软雅黑" panose="020B0503020204020204" pitchFamily="34" charset="-122"/>
            </a:endParaRPr>
          </a:p>
        </p:txBody>
      </p:sp>
      <p:sp>
        <p:nvSpPr>
          <p:cNvPr id="250" name="矩形 249"/>
          <p:cNvSpPr/>
          <p:nvPr/>
        </p:nvSpPr>
        <p:spPr>
          <a:xfrm>
            <a:off x="4283494" y="6331154"/>
            <a:ext cx="7419833"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菜鸟的判责依据以</a:t>
            </a:r>
            <a:r>
              <a:rPr lang="zh-CN" altLang="en-US" sz="1600" dirty="0">
                <a:solidFill>
                  <a:srgbClr val="FF0000"/>
                </a:solidFill>
                <a:latin typeface="微软雅黑" panose="020B0503020204020204" pitchFamily="34" charset="-122"/>
                <a:ea typeface="微软雅黑" panose="020B0503020204020204" pitchFamily="34" charset="-122"/>
              </a:rPr>
              <a:t>销退单创建</a:t>
            </a:r>
            <a:r>
              <a:rPr lang="zh-CN" altLang="en-US" sz="1600" dirty="0">
                <a:latin typeface="微软雅黑" panose="020B0503020204020204" pitchFamily="34" charset="-122"/>
                <a:ea typeface="微软雅黑" panose="020B0503020204020204" pitchFamily="34" charset="-122"/>
              </a:rPr>
              <a:t>了，并超时未上架为依据，请商家及时创建销退</a:t>
            </a:r>
            <a:r>
              <a:rPr lang="zh-CN" altLang="en-US" sz="1600" dirty="0" smtClean="0">
                <a:latin typeface="微软雅黑" panose="020B0503020204020204" pitchFamily="34" charset="-122"/>
                <a:ea typeface="微软雅黑" panose="020B0503020204020204" pitchFamily="34" charset="-122"/>
              </a:rPr>
              <a:t>单。</a:t>
            </a:r>
            <a:endParaRPr lang="zh-CN" altLang="en-US" sz="1600" dirty="0"/>
          </a:p>
        </p:txBody>
      </p:sp>
      <p:sp>
        <p:nvSpPr>
          <p:cNvPr id="251" name="任意多边形 250"/>
          <p:cNvSpPr/>
          <p:nvPr/>
        </p:nvSpPr>
        <p:spPr>
          <a:xfrm>
            <a:off x="3246964" y="6266280"/>
            <a:ext cx="1037250" cy="403428"/>
          </a:xfrm>
          <a:custGeom>
            <a:avLst/>
            <a:gdLst>
              <a:gd name="connsiteX0" fmla="*/ 0 w 1037250"/>
              <a:gd name="connsiteY0" fmla="*/ 0 h 316234"/>
              <a:gd name="connsiteX1" fmla="*/ 1037250 w 1037250"/>
              <a:gd name="connsiteY1" fmla="*/ 0 h 316234"/>
              <a:gd name="connsiteX2" fmla="*/ 1037250 w 1037250"/>
              <a:gd name="connsiteY2" fmla="*/ 316234 h 316234"/>
              <a:gd name="connsiteX3" fmla="*/ 0 w 1037250"/>
              <a:gd name="connsiteY3" fmla="*/ 316234 h 316234"/>
              <a:gd name="connsiteX4" fmla="*/ 0 w 1037250"/>
              <a:gd name="connsiteY4" fmla="*/ 0 h 31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0" h="316234">
                <a:moveTo>
                  <a:pt x="0" y="0"/>
                </a:moveTo>
                <a:lnTo>
                  <a:pt x="1037250" y="0"/>
                </a:lnTo>
                <a:lnTo>
                  <a:pt x="1037250" y="316234"/>
                </a:lnTo>
                <a:lnTo>
                  <a:pt x="0" y="316234"/>
                </a:lnTo>
                <a:lnTo>
                  <a:pt x="0" y="0"/>
                </a:lnTo>
                <a:close/>
              </a:path>
            </a:pathLst>
          </a:custGeom>
          <a:solidFill>
            <a:srgbClr val="FF7C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600" b="1" kern="1200" dirty="0" smtClean="0">
                <a:solidFill>
                  <a:schemeClr val="tx1"/>
                </a:solidFill>
                <a:latin typeface="微软雅黑" panose="020B0503020204020204" pitchFamily="34" charset="-122"/>
                <a:ea typeface="微软雅黑" panose="020B0503020204020204" pitchFamily="34" charset="-122"/>
              </a:rPr>
              <a:t>判责依据</a:t>
            </a:r>
            <a:endParaRPr lang="zh-CN" altLang="en-US" sz="1600" b="1" kern="1200" dirty="0">
              <a:solidFill>
                <a:schemeClr val="tx1"/>
              </a:solidFill>
              <a:latin typeface="微软雅黑" panose="020B0503020204020204" pitchFamily="34" charset="-122"/>
              <a:ea typeface="微软雅黑" panose="020B0503020204020204" pitchFamily="34" charset="-122"/>
            </a:endParaRPr>
          </a:p>
        </p:txBody>
      </p:sp>
      <p:sp>
        <p:nvSpPr>
          <p:cNvPr id="252" name="左大括号 251"/>
          <p:cNvSpPr/>
          <p:nvPr/>
        </p:nvSpPr>
        <p:spPr>
          <a:xfrm>
            <a:off x="3108145" y="3621539"/>
            <a:ext cx="59606" cy="2926217"/>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3" name="左大括号 252"/>
          <p:cNvSpPr/>
          <p:nvPr/>
        </p:nvSpPr>
        <p:spPr>
          <a:xfrm>
            <a:off x="3115528" y="905858"/>
            <a:ext cx="45719" cy="1912985"/>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nvSpPr>
        <p:spPr>
          <a:xfrm>
            <a:off x="10268352" y="56514"/>
            <a:ext cx="1741678"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投诉注意事项</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3414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0154" y="1581789"/>
            <a:ext cx="8072210" cy="461665"/>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客诉考试链接：https</a:t>
            </a:r>
            <a:r>
              <a:rPr lang="zh-CN" altLang="en-US" sz="2400" dirty="0">
                <a:latin typeface="微软雅黑" panose="020B0503020204020204" pitchFamily="34" charset="-122"/>
                <a:ea typeface="微软雅黑" panose="020B0503020204020204" pitchFamily="34" charset="-122"/>
              </a:rPr>
              <a:t>://ks.sojump.hk/jq/15228086.aspx</a:t>
            </a:r>
          </a:p>
        </p:txBody>
      </p:sp>
      <p:pic>
        <p:nvPicPr>
          <p:cNvPr id="3" name="图片 2"/>
          <p:cNvPicPr>
            <a:picLocks noChangeAspect="1"/>
          </p:cNvPicPr>
          <p:nvPr/>
        </p:nvPicPr>
        <p:blipFill>
          <a:blip r:embed="rId2"/>
          <a:stretch>
            <a:fillRect/>
          </a:stretch>
        </p:blipFill>
        <p:spPr>
          <a:xfrm>
            <a:off x="5062970" y="2523897"/>
            <a:ext cx="2446193" cy="2404732"/>
          </a:xfrm>
          <a:prstGeom prst="rect">
            <a:avLst/>
          </a:prstGeom>
        </p:spPr>
      </p:pic>
      <p:sp>
        <p:nvSpPr>
          <p:cNvPr id="4" name="矩形 3"/>
          <p:cNvSpPr/>
          <p:nvPr/>
        </p:nvSpPr>
        <p:spPr>
          <a:xfrm>
            <a:off x="2150154" y="2293065"/>
            <a:ext cx="2646878" cy="461665"/>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客诉考试二维码：</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0933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装饰图形.png"/>
          <p:cNvPicPr>
            <a:picLocks noChangeAspect="1"/>
          </p:cNvPicPr>
          <p:nvPr/>
        </p:nvPicPr>
        <p:blipFill>
          <a:blip r:embed="rId2">
            <a:extLst/>
          </a:blip>
          <a:stretch>
            <a:fillRect/>
          </a:stretch>
        </p:blipFill>
        <p:spPr>
          <a:xfrm>
            <a:off x="1175" y="0"/>
            <a:ext cx="12189650" cy="6858001"/>
          </a:xfrm>
          <a:prstGeom prst="rect">
            <a:avLst/>
          </a:prstGeom>
          <a:ln w="12700">
            <a:miter lim="400000"/>
          </a:ln>
        </p:spPr>
      </p:pic>
      <p:sp>
        <p:nvSpPr>
          <p:cNvPr id="166" name="Shape 166"/>
          <p:cNvSpPr/>
          <p:nvPr/>
        </p:nvSpPr>
        <p:spPr>
          <a:xfrm>
            <a:off x="221413" y="2107108"/>
            <a:ext cx="5709896" cy="1897955"/>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120000"/>
              </a:lnSpc>
              <a:defRPr sz="10000" spc="200">
                <a:solidFill>
                  <a:srgbClr val="FFFFFF"/>
                </a:solidFill>
                <a:latin typeface="Arial"/>
                <a:ea typeface="Arial"/>
                <a:cs typeface="Arial"/>
                <a:sym typeface="Arial"/>
              </a:defRPr>
            </a:lvl1pPr>
          </a:lstStyle>
          <a:p>
            <a:r>
              <a:rPr lang="en-US" sz="5000" dirty="0"/>
              <a:t>Thank you </a:t>
            </a:r>
            <a:r>
              <a:rPr lang="en-US" sz="5000" dirty="0" smtClean="0"/>
              <a:t>for </a:t>
            </a:r>
            <a:endParaRPr lang="en-US" sz="5000" dirty="0"/>
          </a:p>
          <a:p>
            <a:r>
              <a:rPr lang="en-US" sz="5000" dirty="0"/>
              <a:t>your valuable time</a:t>
            </a:r>
            <a:endParaRPr sz="5000" dirty="0"/>
          </a:p>
        </p:txBody>
      </p:sp>
      <p:pic>
        <p:nvPicPr>
          <p:cNvPr id="5" name="pasted-image.pdf"/>
          <p:cNvPicPr>
            <a:picLocks noChangeAspect="1"/>
          </p:cNvPicPr>
          <p:nvPr/>
        </p:nvPicPr>
        <p:blipFill>
          <a:blip r:embed="rId3">
            <a:extLst/>
          </a:blip>
          <a:srcRect/>
          <a:stretch>
            <a:fillRect/>
          </a:stretch>
        </p:blipFill>
        <p:spPr>
          <a:xfrm>
            <a:off x="452634" y="442923"/>
            <a:ext cx="1372990" cy="477661"/>
          </a:xfrm>
          <a:prstGeom prst="rect">
            <a:avLst/>
          </a:prstGeom>
          <a:ln w="12700">
            <a:miter lim="400000"/>
          </a:ln>
        </p:spPr>
      </p:pic>
    </p:spTree>
    <p:extLst>
      <p:ext uri="{BB962C8B-B14F-4D97-AF65-F5344CB8AC3E}">
        <p14:creationId xmlns:p14="http://schemas.microsoft.com/office/powerpoint/2010/main" val="254265416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94098188"/>
              </p:ext>
            </p:extLst>
          </p:nvPr>
        </p:nvGraphicFramePr>
        <p:xfrm>
          <a:off x="523003" y="1571223"/>
          <a:ext cx="11078448" cy="4415930"/>
        </p:xfrm>
        <a:graphic>
          <a:graphicData uri="http://schemas.openxmlformats.org/drawingml/2006/table">
            <a:tbl>
              <a:tblPr firstRow="1" bandRow="1">
                <a:tableStyleId>{5C22544A-7EE6-4342-B048-85BDC9FD1C3A}</a:tableStyleId>
              </a:tblPr>
              <a:tblGrid>
                <a:gridCol w="1374128"/>
                <a:gridCol w="1479833"/>
                <a:gridCol w="1691236"/>
                <a:gridCol w="1218300"/>
                <a:gridCol w="3071813"/>
                <a:gridCol w="2243138"/>
              </a:tblGrid>
              <a:tr h="782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0" dirty="0" smtClean="0">
                          <a:effectLst/>
                          <a:latin typeface="微软雅黑" panose="020B0503020204020204" pitchFamily="34" charset="-122"/>
                          <a:ea typeface="微软雅黑" panose="020B0503020204020204" pitchFamily="34" charset="-122"/>
                        </a:rPr>
                        <a:t>服务性质</a:t>
                      </a: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0" dirty="0" smtClean="0">
                          <a:effectLst/>
                          <a:latin typeface="微软雅黑" panose="020B0503020204020204" pitchFamily="34" charset="-122"/>
                          <a:ea typeface="微软雅黑" panose="020B0503020204020204" pitchFamily="34" charset="-122"/>
                        </a:rPr>
                        <a:t>服务渠道</a:t>
                      </a: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0" dirty="0" smtClean="0">
                          <a:effectLst/>
                          <a:latin typeface="微软雅黑" panose="020B0503020204020204" pitchFamily="34" charset="-122"/>
                          <a:ea typeface="微软雅黑" panose="020B0503020204020204" pitchFamily="34" charset="-122"/>
                        </a:rPr>
                        <a:t>服务特点</a:t>
                      </a: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solidFill>
                  </a:tcPr>
                </a:tc>
                <a:tc>
                  <a:txBody>
                    <a:bodyPr/>
                    <a:lstStyle/>
                    <a:p>
                      <a:pPr algn="ctr"/>
                      <a:endParaRPr lang="en-US" altLang="zh-CN" sz="1600" dirty="0" smtClean="0">
                        <a:latin typeface="微软雅黑" panose="020B0503020204020204" pitchFamily="34" charset="-122"/>
                        <a:ea typeface="微软雅黑" panose="020B0503020204020204" pitchFamily="34" charset="-122"/>
                      </a:endParaRPr>
                    </a:p>
                    <a:p>
                      <a:pPr algn="ctr"/>
                      <a:r>
                        <a:rPr lang="zh-CN" altLang="en-US" sz="1600" dirty="0" smtClean="0">
                          <a:latin typeface="微软雅黑" panose="020B0503020204020204" pitchFamily="34" charset="-122"/>
                          <a:ea typeface="微软雅黑" panose="020B0503020204020204" pitchFamily="34" charset="-122"/>
                        </a:rPr>
                        <a:t>服务时间</a:t>
                      </a:r>
                      <a:endParaRPr lang="zh-CN" altLang="en-US" sz="1600" dirty="0">
                        <a:latin typeface="微软雅黑" panose="020B0503020204020204" pitchFamily="34" charset="-122"/>
                        <a:ea typeface="微软雅黑" panose="020B0503020204020204" pitchFamily="34" charset="-122"/>
                      </a:endParaRPr>
                    </a:p>
                  </a:txBody>
                  <a:tcPr>
                    <a:solidFill>
                      <a:schemeClr val="accent4"/>
                    </a:solidFill>
                  </a:tcPr>
                </a:tc>
                <a:tc>
                  <a:txBody>
                    <a:bodyPr/>
                    <a:lstStyle/>
                    <a:p>
                      <a:pPr algn="ctr"/>
                      <a:endParaRPr lang="en-US" altLang="zh-CN" sz="1600" dirty="0" smtClean="0">
                        <a:latin typeface="微软雅黑" panose="020B0503020204020204" pitchFamily="34" charset="-122"/>
                        <a:ea typeface="微软雅黑" panose="020B0503020204020204" pitchFamily="34" charset="-122"/>
                      </a:endParaRPr>
                    </a:p>
                    <a:p>
                      <a:pPr algn="ctr"/>
                      <a:r>
                        <a:rPr lang="zh-CN" altLang="en-US" sz="1600" dirty="0" smtClean="0">
                          <a:latin typeface="微软雅黑" panose="020B0503020204020204" pitchFamily="34" charset="-122"/>
                          <a:ea typeface="微软雅黑" panose="020B0503020204020204" pitchFamily="34" charset="-122"/>
                        </a:rPr>
                        <a:t>进入方式</a:t>
                      </a:r>
                      <a:endParaRPr lang="zh-CN" altLang="en-US" sz="1600" dirty="0">
                        <a:latin typeface="微软雅黑" panose="020B0503020204020204" pitchFamily="34" charset="-122"/>
                        <a:ea typeface="微软雅黑" panose="020B0503020204020204" pitchFamily="34" charset="-122"/>
                      </a:endParaRPr>
                    </a:p>
                  </a:txBody>
                  <a:tcPr>
                    <a:solidFill>
                      <a:schemeClr val="accent4"/>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rPr>
                        <a:t>问题场景示例</a:t>
                      </a:r>
                      <a:endParaRPr lang="zh-CN" sz="16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solidFill>
                  </a:tcPr>
                </a:tc>
              </a:tr>
              <a:tr h="85740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0" dirty="0" smtClean="0">
                          <a:effectLst/>
                          <a:latin typeface="微软雅黑" panose="020B0503020204020204" pitchFamily="34" charset="-122"/>
                          <a:ea typeface="微软雅黑" panose="020B0503020204020204" pitchFamily="34" charset="-122"/>
                        </a:rPr>
                        <a:t>咨询</a:t>
                      </a: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lumMod val="40000"/>
                        <a:lumOff val="60000"/>
                      </a:schemeClr>
                    </a:solidFill>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在线</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小二实时解答</a:t>
                      </a:r>
                      <a:r>
                        <a:rPr lang="zh-CN" sz="1600" kern="0" dirty="0" smtClean="0">
                          <a:effectLst/>
                          <a:latin typeface="微软雅黑" panose="020B0503020204020204" pitchFamily="34" charset="-122"/>
                          <a:ea typeface="微软雅黑" panose="020B0503020204020204" pitchFamily="34" charset="-122"/>
                        </a:rPr>
                        <a:t>更</a:t>
                      </a:r>
                      <a:r>
                        <a:rPr lang="zh-CN" altLang="en-US" sz="1600" kern="0" dirty="0" smtClean="0">
                          <a:effectLst/>
                          <a:latin typeface="微软雅黑" panose="020B0503020204020204" pitchFamily="34" charset="-122"/>
                          <a:ea typeface="微软雅黑" panose="020B0503020204020204" pitchFamily="34" charset="-122"/>
                        </a:rPr>
                        <a:t>详细</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0" dirty="0" smtClean="0">
                          <a:effectLst/>
                          <a:latin typeface="微软雅黑" panose="020B0503020204020204" pitchFamily="34" charset="-122"/>
                          <a:ea typeface="微软雅黑" panose="020B0503020204020204" pitchFamily="34" charset="-122"/>
                        </a:rPr>
                        <a:t>9:00-21:00</a:t>
                      </a: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lumMod val="40000"/>
                        <a:lumOff val="60000"/>
                      </a:schemeClr>
                    </a:solidFill>
                  </a:tcPr>
                </a:tc>
                <a:tc>
                  <a:txBody>
                    <a:bodyPr/>
                    <a:lstStyle/>
                    <a:p>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种</a:t>
                      </a:r>
                      <a:endParaRPr lang="en-US" altLang="zh-CN" sz="1600" dirty="0" smtClean="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en-US" altLang="zh-CN" sz="1600" b="1" dirty="0" smtClean="0">
                          <a:solidFill>
                            <a:srgbClr val="FF0000"/>
                          </a:solidFill>
                          <a:latin typeface="微软雅黑" panose="020B0503020204020204" pitchFamily="34" charset="-122"/>
                          <a:ea typeface="微软雅黑" panose="020B0503020204020204" pitchFamily="34" charset="-122"/>
                        </a:rPr>
                        <a:t>BMS-</a:t>
                      </a:r>
                      <a:r>
                        <a:rPr lang="zh-CN" altLang="en-US" sz="1600" b="1" dirty="0" smtClean="0">
                          <a:solidFill>
                            <a:srgbClr val="FF0000"/>
                          </a:solidFill>
                          <a:latin typeface="微软雅黑" panose="020B0503020204020204" pitchFamily="34" charset="-122"/>
                          <a:ea typeface="微软雅黑" panose="020B0503020204020204" pitchFamily="34" charset="-122"/>
                        </a:rPr>
                        <a:t>服务中心</a:t>
                      </a:r>
                    </a:p>
                    <a:p>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BMS</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操作中心</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订单管理</a:t>
                      </a: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1600" dirty="0">
                        <a:latin typeface="微软雅黑" panose="020B0503020204020204" pitchFamily="34" charset="-122"/>
                        <a:ea typeface="微软雅黑" panose="020B0503020204020204" pitchFamily="34" charset="-122"/>
                      </a:endParaRP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solidFill>
                          <a:effectLst/>
                          <a:latin typeface="微软雅黑" panose="020B0503020204020204" pitchFamily="34" charset="-122"/>
                          <a:ea typeface="微软雅黑" panose="020B0503020204020204" pitchFamily="34" charset="-122"/>
                        </a:rPr>
                        <a:t>包括但不限于</a:t>
                      </a:r>
                      <a:endParaRPr lang="en-US" altLang="zh-CN" sz="1600" kern="0" dirty="0" smtClean="0">
                        <a:solidFill>
                          <a:schemeClr val="tx1"/>
                        </a:solidFill>
                        <a:effectLst/>
                        <a:latin typeface="微软雅黑" panose="020B0503020204020204" pitchFamily="34" charset="-122"/>
                        <a:ea typeface="微软雅黑" panose="020B0503020204020204" pitchFamily="34" charset="-122"/>
                      </a:endParaRPr>
                    </a:p>
                    <a:p>
                      <a:pPr algn="ctr">
                        <a:spcAft>
                          <a:spcPts val="0"/>
                        </a:spcAft>
                      </a:pPr>
                      <a:r>
                        <a:rPr lang="zh-CN" altLang="en-US" sz="1600" kern="0" dirty="0" smtClean="0">
                          <a:solidFill>
                            <a:schemeClr val="tx1"/>
                          </a:solidFill>
                          <a:effectLst/>
                          <a:latin typeface="微软雅黑" panose="020B0503020204020204" pitchFamily="34" charset="-122"/>
                          <a:ea typeface="微软雅黑" panose="020B0503020204020204" pitchFamily="34" charset="-122"/>
                        </a:rPr>
                        <a:t>查件、异常反馈、操作类、规则类咨询问题</a:t>
                      </a:r>
                    </a:p>
                  </a:txBody>
                  <a:tcPr marL="68580" marR="68580" marT="0" marB="0" anchor="ctr">
                    <a:solidFill>
                      <a:schemeClr val="accent4">
                        <a:lumMod val="40000"/>
                        <a:lumOff val="60000"/>
                      </a:schemeClr>
                    </a:solidFill>
                  </a:tcPr>
                </a:tc>
              </a:tr>
              <a:tr h="1361834">
                <a:tc vMerge="1">
                  <a:txBody>
                    <a:bodyPr/>
                    <a:lstStyle/>
                    <a:p>
                      <a:endParaRPr lang="zh-CN" altLang="en-US" dirty="0"/>
                    </a:p>
                  </a:txBody>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咨询工单</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自助提交至</a:t>
                      </a:r>
                      <a:r>
                        <a:rPr lang="en-US" sz="1600" kern="0" dirty="0">
                          <a:effectLst/>
                          <a:latin typeface="微软雅黑" panose="020B0503020204020204" pitchFamily="34" charset="-122"/>
                          <a:ea typeface="微软雅黑" panose="020B0503020204020204" pitchFamily="34" charset="-122"/>
                        </a:rPr>
                        <a:t>CP</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0" dirty="0" smtClean="0">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0" dirty="0" smtClean="0">
                          <a:effectLst/>
                          <a:latin typeface="微软雅黑" panose="020B0503020204020204" pitchFamily="34" charset="-122"/>
                          <a:ea typeface="微软雅黑" panose="020B0503020204020204" pitchFamily="34" charset="-122"/>
                        </a:rPr>
                        <a:t>9:00-18:00</a:t>
                      </a:r>
                      <a:endParaRPr lang="zh-CN" altLang="zh-CN"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lumMod val="40000"/>
                        <a:lumOff val="60000"/>
                      </a:schemeClr>
                    </a:solidFill>
                  </a:tcPr>
                </a:tc>
                <a:tc>
                  <a:txBody>
                    <a:bodyPr/>
                    <a:lstStyle/>
                    <a:p>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种</a:t>
                      </a:r>
                      <a:endParaRPr lang="en-US" altLang="zh-CN" sz="1600" dirty="0" smtClean="0">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en-US" altLang="zh-CN" sz="1600" b="1" dirty="0" smtClean="0">
                          <a:solidFill>
                            <a:srgbClr val="FF0000"/>
                          </a:solidFill>
                          <a:latin typeface="微软雅黑" panose="020B0503020204020204" pitchFamily="34" charset="-122"/>
                          <a:ea typeface="微软雅黑" panose="020B0503020204020204" pitchFamily="34" charset="-122"/>
                        </a:rPr>
                        <a:t>BMS-</a:t>
                      </a:r>
                      <a:r>
                        <a:rPr lang="zh-CN" altLang="en-US" sz="1600" b="1" dirty="0" smtClean="0">
                          <a:solidFill>
                            <a:srgbClr val="FF0000"/>
                          </a:solidFill>
                          <a:latin typeface="微软雅黑" panose="020B0503020204020204" pitchFamily="34" charset="-122"/>
                          <a:ea typeface="微软雅黑" panose="020B0503020204020204" pitchFamily="34" charset="-122"/>
                        </a:rPr>
                        <a:t>服务中心</a:t>
                      </a:r>
                    </a:p>
                    <a:p>
                      <a:pPr algn="just">
                        <a:lnSpc>
                          <a:spcPct val="110000"/>
                        </a:lnSpc>
                        <a:defRPr/>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BMS</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smtClean="0">
                          <a:latin typeface="微软雅黑" panose="020B0503020204020204" pitchFamily="34" charset="-122"/>
                          <a:ea typeface="微软雅黑" panose="020B0503020204020204" pitchFamily="34" charset="-122"/>
                        </a:rPr>
                        <a:t>操作中心</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smtClean="0">
                          <a:latin typeface="微软雅黑" panose="020B0503020204020204" pitchFamily="34" charset="-122"/>
                          <a:ea typeface="微软雅黑" panose="020B0503020204020204" pitchFamily="34" charset="-122"/>
                        </a:rPr>
                        <a:t>订单管理（未下达仓库的</a:t>
                      </a:r>
                      <a:r>
                        <a:rPr lang="en-US" altLang="zh-CN" sz="1600" dirty="0" smtClean="0">
                          <a:latin typeface="微软雅黑" panose="020B0503020204020204" pitchFamily="34" charset="-122"/>
                          <a:ea typeface="微软雅黑" panose="020B0503020204020204" pitchFamily="34" charset="-122"/>
                        </a:rPr>
                        <a:t>LBX</a:t>
                      </a:r>
                      <a:r>
                        <a:rPr lang="zh-CN" altLang="en-US" sz="1600" dirty="0" smtClean="0">
                          <a:latin typeface="微软雅黑" panose="020B0503020204020204" pitchFamily="34" charset="-122"/>
                          <a:ea typeface="微软雅黑" panose="020B0503020204020204" pitchFamily="34" charset="-122"/>
                        </a:rPr>
                        <a:t>单不可以）</a:t>
                      </a:r>
                      <a:endParaRPr lang="en-US" altLang="zh-CN" sz="1600" dirty="0" smtClean="0">
                        <a:latin typeface="微软雅黑" panose="020B0503020204020204" pitchFamily="34" charset="-122"/>
                        <a:ea typeface="微软雅黑" panose="020B0503020204020204" pitchFamily="34" charset="-122"/>
                      </a:endParaRP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solidFill>
                          <a:effectLst/>
                          <a:latin typeface="微软雅黑" panose="020B0503020204020204" pitchFamily="34" charset="-122"/>
                          <a:ea typeface="微软雅黑" panose="020B0503020204020204" pitchFamily="34" charset="-122"/>
                        </a:rPr>
                        <a:t>包括但不限于</a:t>
                      </a:r>
                      <a:endParaRPr lang="en-US" altLang="zh-CN" sz="1600" kern="0" dirty="0" smtClean="0">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solidFill>
                          <a:effectLst/>
                          <a:latin typeface="微软雅黑" panose="020B0503020204020204" pitchFamily="34" charset="-122"/>
                          <a:ea typeface="微软雅黑" panose="020B0503020204020204" pitchFamily="34" charset="-122"/>
                        </a:rPr>
                        <a:t>催派送、截单、催出库、虚假信息回传等问题</a:t>
                      </a:r>
                      <a:endPar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r>
              <a:tr h="1122850">
                <a:tc>
                  <a:txBody>
                    <a:bodyPr/>
                    <a:lstStyle/>
                    <a:p>
                      <a:pPr algn="ctr"/>
                      <a:endParaRPr lang="en-US" altLang="zh-CN" sz="1600" dirty="0" smtClean="0">
                        <a:latin typeface="微软雅黑" panose="020B0503020204020204" pitchFamily="34" charset="-122"/>
                        <a:ea typeface="微软雅黑" panose="020B0503020204020204" pitchFamily="34" charset="-122"/>
                      </a:endParaRPr>
                    </a:p>
                    <a:p>
                      <a:pPr algn="ctr"/>
                      <a:endParaRPr lang="en-US" altLang="zh-CN" sz="1600" dirty="0" smtClean="0">
                        <a:latin typeface="微软雅黑" panose="020B0503020204020204" pitchFamily="34" charset="-122"/>
                        <a:ea typeface="微软雅黑" panose="020B0503020204020204" pitchFamily="34" charset="-122"/>
                      </a:endParaRPr>
                    </a:p>
                    <a:p>
                      <a:pPr algn="ctr"/>
                      <a:r>
                        <a:rPr lang="zh-CN" altLang="en-US" sz="1600" dirty="0" smtClean="0">
                          <a:latin typeface="微软雅黑" panose="020B0503020204020204" pitchFamily="34" charset="-122"/>
                          <a:ea typeface="微软雅黑" panose="020B0503020204020204" pitchFamily="34" charset="-122"/>
                        </a:rPr>
                        <a:t>投诉</a:t>
                      </a:r>
                      <a:endParaRPr lang="zh-CN" altLang="en-US" sz="1600" dirty="0">
                        <a:latin typeface="微软雅黑" panose="020B0503020204020204" pitchFamily="34" charset="-122"/>
                        <a:ea typeface="微软雅黑" panose="020B0503020204020204" pitchFamily="34" charset="-122"/>
                      </a:endParaRPr>
                    </a:p>
                  </a:txBody>
                  <a:tcPr>
                    <a:solidFill>
                      <a:schemeClr val="accent4">
                        <a:lumMod val="40000"/>
                        <a:lumOff val="60000"/>
                      </a:schemeClr>
                    </a:solidFill>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投诉工单</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Aft>
                          <a:spcPts val="0"/>
                        </a:spcAft>
                      </a:pPr>
                      <a:r>
                        <a:rPr lang="zh-CN" sz="1600" kern="0" dirty="0">
                          <a:effectLst/>
                          <a:latin typeface="微软雅黑" panose="020B0503020204020204" pitchFamily="34" charset="-122"/>
                          <a:ea typeface="微软雅黑" panose="020B0503020204020204" pitchFamily="34" charset="-122"/>
                        </a:rPr>
                        <a:t>物流</a:t>
                      </a:r>
                      <a:r>
                        <a:rPr lang="zh-CN" sz="1600" kern="0" dirty="0" smtClean="0">
                          <a:effectLst/>
                          <a:latin typeface="微软雅黑" panose="020B0503020204020204" pitchFamily="34" charset="-122"/>
                          <a:ea typeface="微软雅黑" panose="020B0503020204020204" pitchFamily="34" charset="-122"/>
                        </a:rPr>
                        <a:t>异常</a:t>
                      </a:r>
                      <a:r>
                        <a:rPr lang="zh-CN" altLang="en-US" sz="1600" kern="0" dirty="0" smtClean="0">
                          <a:effectLst/>
                          <a:latin typeface="微软雅黑" panose="020B0503020204020204" pitchFamily="34" charset="-122"/>
                          <a:ea typeface="微软雅黑" panose="020B0503020204020204" pitchFamily="34" charset="-122"/>
                        </a:rPr>
                        <a:t>导致的</a:t>
                      </a:r>
                      <a:endParaRPr lang="en-US" altLang="zh-CN" sz="1600" kern="0" dirty="0" smtClean="0">
                        <a:effectLst/>
                        <a:latin typeface="微软雅黑" panose="020B0503020204020204" pitchFamily="34" charset="-122"/>
                        <a:ea typeface="微软雅黑" panose="020B0503020204020204" pitchFamily="34" charset="-122"/>
                      </a:endParaRPr>
                    </a:p>
                    <a:p>
                      <a:pPr algn="ctr">
                        <a:spcAft>
                          <a:spcPts val="0"/>
                        </a:spcAft>
                      </a:pPr>
                      <a:r>
                        <a:rPr lang="zh-CN" sz="1600" kern="0" dirty="0" smtClean="0">
                          <a:effectLst/>
                          <a:latin typeface="微软雅黑" panose="020B0503020204020204" pitchFamily="34" charset="-122"/>
                          <a:ea typeface="微软雅黑" panose="020B0503020204020204" pitchFamily="34" charset="-122"/>
                        </a:rPr>
                        <a:t>资</a:t>
                      </a:r>
                      <a:r>
                        <a:rPr lang="zh-CN" sz="1600" kern="0" dirty="0">
                          <a:effectLst/>
                          <a:latin typeface="微软雅黑" panose="020B0503020204020204" pitchFamily="34" charset="-122"/>
                          <a:ea typeface="微软雅黑" panose="020B0503020204020204" pitchFamily="34" charset="-122"/>
                        </a:rPr>
                        <a:t>损理赔</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c vMerge="1">
                  <a:txBody>
                    <a:bodyPr/>
                    <a:lstStyle/>
                    <a:p>
                      <a:endParaRPr lang="zh-CN" altLang="en-US" dirty="0"/>
                    </a:p>
                  </a:txBody>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a:t>
                      </a:r>
                      <a:r>
                        <a:rPr lang="en-US" altLang="zh-CN" sz="1600" b="1" dirty="0" smtClean="0">
                          <a:solidFill>
                            <a:srgbClr val="FF0000"/>
                          </a:solidFill>
                          <a:latin typeface="微软雅黑" panose="020B0503020204020204" pitchFamily="34" charset="-122"/>
                          <a:ea typeface="微软雅黑" panose="020B0503020204020204" pitchFamily="34" charset="-122"/>
                        </a:rPr>
                        <a:t>BMS-</a:t>
                      </a:r>
                      <a:r>
                        <a:rPr lang="zh-CN" altLang="en-US" sz="1600" b="1" dirty="0" smtClean="0">
                          <a:solidFill>
                            <a:srgbClr val="FF0000"/>
                          </a:solidFill>
                          <a:latin typeface="微软雅黑" panose="020B0503020204020204" pitchFamily="34" charset="-122"/>
                          <a:ea typeface="微软雅黑" panose="020B0503020204020204" pitchFamily="34" charset="-122"/>
                        </a:rPr>
                        <a:t>服务中心</a:t>
                      </a:r>
                    </a:p>
                    <a:p>
                      <a:pPr algn="just">
                        <a:lnSpc>
                          <a:spcPct val="110000"/>
                        </a:lnSpc>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BMS</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操作中心</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订单管理（未下达仓库的</a:t>
                      </a: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rPr>
                        <a:t>LBX</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rPr>
                        <a:t>单不可以）</a:t>
                      </a: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10000"/>
                        </a:lnSpc>
                      </a:pPr>
                      <a:endPar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solidFill>
                          <a:effectLst/>
                          <a:latin typeface="微软雅黑" panose="020B0503020204020204" pitchFamily="34" charset="-122"/>
                          <a:ea typeface="微软雅黑" panose="020B0503020204020204" pitchFamily="34" charset="-122"/>
                        </a:rPr>
                        <a:t>包括但不限于</a:t>
                      </a:r>
                      <a:endParaRPr lang="en-US" altLang="zh-CN" sz="1600" kern="0" dirty="0" smtClean="0">
                        <a:solidFill>
                          <a:schemeClr val="tx1"/>
                        </a:solidFill>
                        <a:effectLst/>
                        <a:latin typeface="微软雅黑" panose="020B0503020204020204" pitchFamily="34" charset="-122"/>
                        <a:ea typeface="微软雅黑" panose="020B0503020204020204" pitchFamily="34" charset="-122"/>
                      </a:endParaRPr>
                    </a:p>
                    <a:p>
                      <a:pPr algn="ctr">
                        <a:spcAft>
                          <a:spcPts val="0"/>
                        </a:spcAft>
                      </a:pPr>
                      <a:r>
                        <a:rPr lang="zh-CN" sz="1600" kern="0" dirty="0" smtClean="0">
                          <a:solidFill>
                            <a:schemeClr val="tx1"/>
                          </a:solidFill>
                          <a:effectLst/>
                          <a:latin typeface="微软雅黑" panose="020B0503020204020204" pitchFamily="34" charset="-122"/>
                          <a:ea typeface="微软雅黑" panose="020B0503020204020204" pitchFamily="34" charset="-122"/>
                        </a:rPr>
                        <a:t>货物</a:t>
                      </a:r>
                      <a:r>
                        <a:rPr lang="zh-CN" sz="1600" kern="0" dirty="0">
                          <a:solidFill>
                            <a:schemeClr val="tx1"/>
                          </a:solidFill>
                          <a:effectLst/>
                          <a:latin typeface="微软雅黑" panose="020B0503020204020204" pitchFamily="34" charset="-122"/>
                          <a:ea typeface="微软雅黑" panose="020B0503020204020204" pitchFamily="34" charset="-122"/>
                        </a:rPr>
                        <a:t>丢失、货物破损</a:t>
                      </a:r>
                      <a:endPar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4">
                        <a:lumMod val="40000"/>
                        <a:lumOff val="60000"/>
                      </a:schemeClr>
                    </a:solidFill>
                  </a:tcPr>
                </a:tc>
              </a:tr>
            </a:tbl>
          </a:graphicData>
        </a:graphic>
      </p:graphicFrame>
      <p:sp>
        <p:nvSpPr>
          <p:cNvPr id="9" name="4.箭头指左菜单"/>
          <p:cNvSpPr/>
          <p:nvPr/>
        </p:nvSpPr>
        <p:spPr>
          <a:xfrm>
            <a:off x="0" y="749300"/>
            <a:ext cx="2171700" cy="82192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01</a:t>
            </a:r>
            <a:r>
              <a:rPr lang="zh-CN" altLang="en-US" sz="1600" b="1" dirty="0">
                <a:latin typeface="微软雅黑" panose="020B0503020204020204" pitchFamily="34" charset="-122"/>
                <a:ea typeface="微软雅黑" panose="020B0503020204020204" pitchFamily="34" charset="-122"/>
              </a:rPr>
              <a:t>渠道介绍</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种类</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4259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42288" y="1017118"/>
            <a:ext cx="3877985" cy="338554"/>
          </a:xfrm>
          <a:prstGeom prst="rect">
            <a:avLst/>
          </a:prstGeom>
        </p:spPr>
        <p:txBody>
          <a:bodyPr wrap="none">
            <a:spAutoFit/>
          </a:bodyPr>
          <a:lstStyle/>
          <a:p>
            <a:r>
              <a:rPr lang="zh-CN" altLang="en-US" sz="1600" dirty="0" smtClean="0">
                <a:latin typeface="微软雅黑" panose="020B0503020204020204" pitchFamily="34" charset="-122"/>
                <a:ea typeface="微软雅黑" panose="020B0503020204020204" pitchFamily="34" charset="-122"/>
              </a:rPr>
              <a:t>可以直接进入服务中心进行相关服务操作</a:t>
            </a:r>
            <a:endParaRPr lang="zh-CN" altLang="en-US" sz="16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88" y="1532586"/>
            <a:ext cx="9943212" cy="5015500"/>
          </a:xfrm>
          <a:prstGeom prst="rect">
            <a:avLst/>
          </a:prstGeom>
        </p:spPr>
      </p:pic>
    </p:spTree>
    <p:extLst>
      <p:ext uri="{BB962C8B-B14F-4D97-AF65-F5344CB8AC3E}">
        <p14:creationId xmlns:p14="http://schemas.microsoft.com/office/powerpoint/2010/main" val="1240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88" y="1674254"/>
            <a:ext cx="8890320" cy="4572000"/>
          </a:xfrm>
          <a:prstGeom prst="rect">
            <a:avLst/>
          </a:prstGeom>
        </p:spPr>
      </p:pic>
      <p:sp>
        <p:nvSpPr>
          <p:cNvPr id="5" name="矩形 4"/>
          <p:cNvSpPr/>
          <p:nvPr/>
        </p:nvSpPr>
        <p:spPr>
          <a:xfrm>
            <a:off x="10037677" y="2884928"/>
            <a:ext cx="1629612" cy="1892826"/>
          </a:xfrm>
          <a:prstGeom prst="rect">
            <a:avLst/>
          </a:prstGeom>
        </p:spPr>
        <p:txBody>
          <a:bodyPr wrap="square">
            <a:spAutoFit/>
          </a:bodyPr>
          <a:lstStyle/>
          <a:p>
            <a:pPr>
              <a:lnSpc>
                <a:spcPct val="130000"/>
              </a:lnSpc>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个服务渠道</a:t>
            </a:r>
            <a:endParaRPr lang="en-US" altLang="zh-CN" b="1" dirty="0">
              <a:latin typeface="微软雅黑" panose="020B0503020204020204" pitchFamily="34" charset="-122"/>
              <a:ea typeface="微软雅黑" panose="020B0503020204020204" pitchFamily="34" charset="-122"/>
            </a:endParaRPr>
          </a:p>
          <a:p>
            <a:pPr>
              <a:lnSpc>
                <a:spcPct val="13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、咨询工单</a:t>
            </a:r>
            <a:endParaRPr lang="en-US" altLang="zh-CN" dirty="0">
              <a:latin typeface="微软雅黑" panose="020B0503020204020204" pitchFamily="34" charset="-122"/>
              <a:ea typeface="微软雅黑" panose="020B0503020204020204" pitchFamily="34" charset="-122"/>
            </a:endParaRPr>
          </a:p>
          <a:p>
            <a:pPr>
              <a:lnSpc>
                <a:spcPct val="13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、在线咨询</a:t>
            </a:r>
            <a:endParaRPr lang="en-US" altLang="zh-CN" dirty="0">
              <a:latin typeface="微软雅黑" panose="020B0503020204020204" pitchFamily="34" charset="-122"/>
              <a:ea typeface="微软雅黑" panose="020B0503020204020204" pitchFamily="34" charset="-122"/>
            </a:endParaRPr>
          </a:p>
          <a:p>
            <a:pPr>
              <a:lnSpc>
                <a:spcPct val="13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、发起投诉（投诉工单）</a:t>
            </a:r>
            <a:endParaRPr lang="en-US" altLang="zh-CN"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V="1">
            <a:off x="8929688" y="3960254"/>
            <a:ext cx="992980" cy="259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71650" y="3465198"/>
            <a:ext cx="7654528" cy="990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4.箭头指左菜单"/>
          <p:cNvSpPr/>
          <p:nvPr/>
        </p:nvSpPr>
        <p:spPr>
          <a:xfrm>
            <a:off x="0" y="821964"/>
            <a:ext cx="1931831" cy="85229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02</a:t>
            </a:r>
            <a:r>
              <a:rPr lang="zh-CN" altLang="en-US" sz="1600" b="1" dirty="0" smtClean="0">
                <a:latin typeface="微软雅黑" panose="020B0503020204020204" pitchFamily="34" charset="-122"/>
                <a:ea typeface="微软雅黑" panose="020B0503020204020204" pitchFamily="34" charset="-122"/>
              </a:rPr>
              <a:t>服务中心功能</a:t>
            </a:r>
            <a:endParaRPr 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37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614365" y="1401819"/>
            <a:ext cx="8999535" cy="4991232"/>
          </a:xfrm>
          <a:prstGeom prst="rect">
            <a:avLst/>
          </a:prstGeom>
        </p:spPr>
      </p:pic>
      <p:sp>
        <p:nvSpPr>
          <p:cNvPr id="3" name="MH_SubTitle_1"/>
          <p:cNvSpPr/>
          <p:nvPr>
            <p:custDataLst>
              <p:tags r:id="rId1"/>
            </p:custDataLst>
          </p:nvPr>
        </p:nvSpPr>
        <p:spPr>
          <a:xfrm>
            <a:off x="327602" y="874938"/>
            <a:ext cx="2161598" cy="408448"/>
          </a:xfrm>
          <a:prstGeom prst="rect">
            <a:avLst/>
          </a:prstGeom>
        </p:spPr>
        <p:txBody>
          <a:bodyPr lIns="0" tIns="0" rIns="0" bIns="0" anchor="b">
            <a:no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solidFill>
                  <a:srgbClr val="9988B3"/>
                </a:solidFill>
                <a:latin typeface="微软雅黑" panose="020B0503020204020204" pitchFamily="34" charset="-122"/>
                <a:ea typeface="微软雅黑" panose="020B0503020204020204" pitchFamily="34" charset="-122"/>
              </a:rPr>
              <a:t>咨询工单范例</a:t>
            </a:r>
            <a:endParaRPr lang="zh-CN" altLang="en-US" sz="2000" b="1" dirty="0">
              <a:solidFill>
                <a:srgbClr val="9988B3"/>
              </a:solidFill>
              <a:latin typeface="微软雅黑" panose="020B0503020204020204" pitchFamily="34" charset="-122"/>
              <a:ea typeface="微软雅黑" panose="020B0503020204020204" pitchFamily="34" charset="-122"/>
            </a:endParaRPr>
          </a:p>
        </p:txBody>
      </p:sp>
      <p:sp>
        <p:nvSpPr>
          <p:cNvPr id="4" name="矩形 3"/>
          <p:cNvSpPr/>
          <p:nvPr/>
        </p:nvSpPr>
        <p:spPr>
          <a:xfrm>
            <a:off x="9172576" y="2057271"/>
            <a:ext cx="2748756" cy="381258"/>
          </a:xfrm>
          <a:prstGeom prst="rect">
            <a:avLst/>
          </a:prstGeom>
          <a:ln>
            <a:solidFill>
              <a:schemeClr val="accent2">
                <a:lumMod val="75000"/>
              </a:schemeClr>
            </a:solidFill>
          </a:ln>
        </p:spPr>
        <p:txBody>
          <a:bodyPr wrap="square">
            <a:spAutoFit/>
          </a:bodyPr>
          <a:lstStyle/>
          <a:p>
            <a:pPr>
              <a:lnSpc>
                <a:spcPct val="130000"/>
              </a:lnSpc>
            </a:pPr>
            <a:r>
              <a:rPr lang="en-US" altLang="zh-CN" sz="1600" b="1" dirty="0" smtClean="0">
                <a:latin typeface="微软雅黑" panose="020B0503020204020204" pitchFamily="34" charset="-122"/>
                <a:ea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rPr>
              <a:t>种单号类型，任一选择</a:t>
            </a:r>
            <a:endParaRPr lang="en-US" altLang="zh-CN" sz="1600" b="1" dirty="0" smtClean="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429126" y="2319642"/>
            <a:ext cx="4743450" cy="285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14365" y="1905000"/>
            <a:ext cx="4198935" cy="685800"/>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55908" y="2798773"/>
            <a:ext cx="2765424" cy="701346"/>
          </a:xfrm>
          <a:prstGeom prst="rect">
            <a:avLst/>
          </a:prstGeom>
          <a:ln>
            <a:solidFill>
              <a:schemeClr val="accent2">
                <a:lumMod val="75000"/>
              </a:schemeClr>
            </a:solidFill>
          </a:ln>
        </p:spPr>
        <p:txBody>
          <a:bodyPr wrap="square">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输入对应类型单号，选择咨询类型，问题描述。</a:t>
            </a:r>
            <a:endParaRPr lang="en-US" altLang="zh-CN" sz="1600" b="1" dirty="0" smtClean="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200526" y="3071813"/>
            <a:ext cx="49553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155908" y="4765762"/>
            <a:ext cx="2765424" cy="1052596"/>
          </a:xfrm>
          <a:prstGeom prst="rect">
            <a:avLst/>
          </a:prstGeom>
          <a:ln>
            <a:solidFill>
              <a:schemeClr val="accent2">
                <a:lumMod val="75000"/>
              </a:schemeClr>
            </a:solidFill>
          </a:ln>
        </p:spPr>
        <p:txBody>
          <a:bodyPr wrap="square">
            <a:spAutoFit/>
          </a:bodyPr>
          <a:lstStyle/>
          <a:p>
            <a:pPr>
              <a:lnSpc>
                <a:spcPct val="130000"/>
              </a:lnSpc>
            </a:pPr>
            <a:r>
              <a:rPr lang="zh-CN" altLang="en-US" sz="1600" b="1" dirty="0" smtClean="0">
                <a:latin typeface="微软雅黑" panose="020B0503020204020204" pitchFamily="34" charset="-122"/>
                <a:ea typeface="微软雅黑" panose="020B0503020204020204" pitchFamily="34" charset="-122"/>
              </a:rPr>
              <a:t>点击可上传文件与图片，文件与图片可有助于定位问题的咨询</a:t>
            </a:r>
            <a:endParaRPr lang="en-US" altLang="zh-CN" sz="1600" b="1" dirty="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883694" y="5241484"/>
            <a:ext cx="6288882" cy="6238"/>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991102" y="2465779"/>
            <a:ext cx="3185487" cy="452432"/>
          </a:xfrm>
          <a:prstGeom prst="rect">
            <a:avLst/>
          </a:prstGeom>
        </p:spPr>
        <p:txBody>
          <a:bodyPr wrap="none">
            <a:spAutoFit/>
          </a:bodyPr>
          <a:lstStyle/>
          <a:p>
            <a:pP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支持单条或批量单号的咨询！</a:t>
            </a:r>
            <a:endParaRPr lang="en-US" altLang="zh-CN" b="1" dirty="0">
              <a:solidFill>
                <a:srgbClr val="FF0000"/>
              </a:solidFill>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4114800" y="2691995"/>
            <a:ext cx="8763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7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354550" y="900338"/>
            <a:ext cx="2350550" cy="408448"/>
          </a:xfrm>
          <a:prstGeom prst="rect">
            <a:avLst/>
          </a:prstGeom>
        </p:spPr>
        <p:txBody>
          <a:bodyPr lIns="0" tIns="0" rIns="0" bIns="0" anchor="b">
            <a:noAutofit/>
          </a:bodyPr>
          <a:lstStyle/>
          <a:p>
            <a:pPr>
              <a:defRPr/>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个</a:t>
            </a:r>
            <a:r>
              <a:rPr lang="zh-CN" altLang="en-US" sz="2000" b="1" dirty="0" smtClean="0">
                <a:solidFill>
                  <a:srgbClr val="9988B3"/>
                </a:solidFill>
                <a:latin typeface="微软雅黑" panose="020B0503020204020204" pitchFamily="34" charset="-122"/>
                <a:ea typeface="微软雅黑" panose="020B0503020204020204" pitchFamily="34" charset="-122"/>
              </a:rPr>
              <a:t>在线咨询范例</a:t>
            </a:r>
            <a:endParaRPr lang="zh-CN" altLang="en-US" sz="2000" b="1" dirty="0">
              <a:solidFill>
                <a:srgbClr val="9988B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747021" y="1714500"/>
            <a:ext cx="10706740" cy="4954639"/>
          </a:xfrm>
          <a:prstGeom prst="rect">
            <a:avLst/>
          </a:prstGeom>
        </p:spPr>
      </p:pic>
      <p:sp>
        <p:nvSpPr>
          <p:cNvPr id="4" name="文本框 3"/>
          <p:cNvSpPr txBox="1"/>
          <p:nvPr/>
        </p:nvSpPr>
        <p:spPr>
          <a:xfrm>
            <a:off x="2705100" y="1011191"/>
            <a:ext cx="5702300"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商家工作台→服务中心→点击在线咨询→进入在线咨询页面</a:t>
            </a:r>
            <a:endParaRPr lang="zh-CN" altLang="en-US" sz="1600"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5727700" y="5270500"/>
            <a:ext cx="12700" cy="9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419872" y="4771444"/>
            <a:ext cx="4136628" cy="584775"/>
          </a:xfrm>
          <a:prstGeom prst="rect">
            <a:avLst/>
          </a:prstGeom>
          <a:ln>
            <a:solidFill>
              <a:schemeClr val="accent2">
                <a:lumMod val="75000"/>
              </a:schemeClr>
            </a:solidFill>
          </a:ln>
        </p:spPr>
        <p:txBody>
          <a:bodyPr wrap="square">
            <a:spAutoFit/>
          </a:bodyPr>
          <a:lstStyle/>
          <a:p>
            <a:pPr lvl="0" algn="ctr">
              <a:defRPr/>
            </a:pPr>
            <a:r>
              <a:rPr lang="zh-CN" altLang="en-US" sz="1600" b="1" dirty="0" smtClean="0">
                <a:latin typeface="微软雅黑" panose="020B0503020204020204" pitchFamily="34" charset="-122"/>
                <a:ea typeface="微软雅黑" panose="020B0503020204020204" pitchFamily="34" charset="-122"/>
              </a:rPr>
              <a:t>输入咨询问题（</a:t>
            </a:r>
            <a:r>
              <a:rPr lang="zh-CN" altLang="en-US" sz="1600" kern="0" dirty="0">
                <a:latin typeface="微软雅黑" panose="020B0503020204020204" pitchFamily="34" charset="-122"/>
                <a:ea typeface="微软雅黑" panose="020B0503020204020204" pitchFamily="34" charset="-122"/>
              </a:rPr>
              <a:t>包括但不</a:t>
            </a:r>
            <a:r>
              <a:rPr lang="zh-CN" altLang="en-US" sz="1600" kern="0" dirty="0" smtClean="0">
                <a:latin typeface="微软雅黑" panose="020B0503020204020204" pitchFamily="34" charset="-122"/>
                <a:ea typeface="微软雅黑" panose="020B0503020204020204" pitchFamily="34" charset="-122"/>
              </a:rPr>
              <a:t>限于查</a:t>
            </a:r>
            <a:r>
              <a:rPr lang="zh-CN" altLang="en-US" sz="1600" kern="0" dirty="0">
                <a:latin typeface="微软雅黑" panose="020B0503020204020204" pitchFamily="34" charset="-122"/>
                <a:ea typeface="微软雅黑" panose="020B0503020204020204" pitchFamily="34" charset="-122"/>
              </a:rPr>
              <a:t>件、异常反馈、操作类、规则类咨询</a:t>
            </a:r>
            <a:r>
              <a:rPr lang="zh-CN" altLang="en-US" sz="1600" kern="0" dirty="0" smtClean="0">
                <a:latin typeface="微软雅黑" panose="020B0503020204020204" pitchFamily="34" charset="-122"/>
                <a:ea typeface="微软雅黑" panose="020B0503020204020204" pitchFamily="34" charset="-122"/>
              </a:rPr>
              <a:t>问题</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02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0"/>
</p:tagLst>
</file>

<file path=ppt/tags/tag10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0"/>
</p:tagLst>
</file>

<file path=ppt/tags/tag10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1"/>
</p:tagLst>
</file>

<file path=ppt/tags/tag10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2"/>
</p:tagLst>
</file>

<file path=ppt/tags/tag10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3"/>
</p:tagLst>
</file>

<file path=ppt/tags/tag10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4"/>
</p:tagLst>
</file>

<file path=ppt/tags/tag10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5"/>
</p:tagLst>
</file>

<file path=ppt/tags/tag10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7"/>
</p:tagLst>
</file>

<file path=ppt/tags/tag10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8"/>
</p:tagLst>
</file>

<file path=ppt/tags/tag10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9"/>
</p:tagLst>
</file>

<file path=ppt/tags/tag1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1"/>
</p:tagLst>
</file>

<file path=ppt/tags/tag11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0"/>
</p:tagLst>
</file>

<file path=ppt/tags/tag11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1"/>
</p:tagLst>
</file>

<file path=ppt/tags/tag11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2"/>
</p:tagLst>
</file>

<file path=ppt/tags/tag11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3"/>
</p:tagLst>
</file>

<file path=ppt/tags/tag11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4"/>
</p:tagLst>
</file>

<file path=ppt/tags/tag11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5"/>
</p:tagLst>
</file>

<file path=ppt/tags/tag11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6"/>
</p:tagLst>
</file>

<file path=ppt/tags/tag11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7"/>
</p:tagLst>
</file>

<file path=ppt/tags/tag1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2"/>
</p:tagLst>
</file>

<file path=ppt/tags/tag12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8"/>
</p:tagLst>
</file>

<file path=ppt/tags/tag12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9"/>
</p:tagLst>
</file>

<file path=ppt/tags/tag12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3"/>
</p:tagLst>
</file>

<file path=ppt/tags/tag12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0"/>
</p:tagLst>
</file>

<file path=ppt/tags/tag12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1"/>
</p:tagLst>
</file>

<file path=ppt/tags/tag12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2"/>
</p:tagLst>
</file>

<file path=ppt/tags/tag12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3"/>
</p:tagLst>
</file>

<file path=ppt/tags/tag12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3"/>
</p:tagLst>
</file>

<file path=ppt/tags/tag130.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2"/>
</p:tagLst>
</file>

<file path=ppt/tags/tag133.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2"/>
</p:tagLst>
</file>

<file path=ppt/tags/tag136.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4"/>
</p:tagLst>
</file>

<file path=ppt/tags/tag137.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Title"/>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60818193636"/>
  <p:tag name="MH_LIBRARY" val="GRAPHIC"/>
  <p:tag name="MH_TYPE" val="Other"/>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 val="20160818193636"/>
  <p:tag name="MH_LIBRARY" val="GRAPHIC"/>
  <p:tag name="MH_TYPE" val="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1"/>
</p:tagLst>
</file>

<file path=ppt/tags/tag140.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41.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SubTitle"/>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4"/>
</p:tagLst>
</file>

<file path=ppt/tags/tag144.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Title"/>
  <p:tag name="MH_ORDER" val="1"/>
</p:tagLst>
</file>

<file path=ppt/tags/tag145.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46.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4"/>
</p:tagLst>
</file>

<file path=ppt/tags/tag1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7"/>
</p:tagLst>
</file>

<file path=ppt/tags/tag1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8"/>
</p:tagLst>
</file>

<file path=ppt/tags/tag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9"/>
</p:tagLst>
</file>

<file path=ppt/tags/tag2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0"/>
</p:tagLst>
</file>

<file path=ppt/tags/tag2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1"/>
</p:tagLst>
</file>

<file path=ppt/tags/tag2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2"/>
</p:tagLst>
</file>

<file path=ppt/tags/tag2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3"/>
</p:tagLst>
</file>

<file path=ppt/tags/tag2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4"/>
</p:tagLst>
</file>

<file path=ppt/tags/tag2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5"/>
</p:tagLst>
</file>

<file path=ppt/tags/tag2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6"/>
</p:tagLst>
</file>

<file path=ppt/tags/tag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7"/>
</p:tagLst>
</file>

<file path=ppt/tags/tag3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8"/>
</p:tagLst>
</file>

<file path=ppt/tags/tag3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9"/>
</p:tagLst>
</file>

<file path=ppt/tags/tag3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0"/>
</p:tagLst>
</file>

<file path=ppt/tags/tag3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1"/>
</p:tagLst>
</file>

<file path=ppt/tags/tag3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2"/>
</p:tagLst>
</file>

<file path=ppt/tags/tag3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3"/>
</p:tagLst>
</file>

<file path=ppt/tags/tag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70224110536"/>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6"/>
</p:tagLst>
</file>

<file path=ppt/tags/tag4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4"/>
</p:tagLst>
</file>

<file path=ppt/tags/tag4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6"/>
</p:tagLst>
</file>

<file path=ppt/tags/tag5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7"/>
</p:tagLst>
</file>

<file path=ppt/tags/tag5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8"/>
</p:tagLst>
</file>

<file path=ppt/tags/tag5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9"/>
</p:tagLst>
</file>

<file path=ppt/tags/tag5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0"/>
</p:tagLst>
</file>

<file path=ppt/tags/tag5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6"/>
</p:tagLst>
</file>

<file path=ppt/tags/tag6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2"/>
</p:tagLst>
</file>

<file path=ppt/tags/tag6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3"/>
</p:tagLst>
</file>

<file path=ppt/tags/tag6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4"/>
</p:tagLst>
</file>

<file path=ppt/tags/tag6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5"/>
</p:tagLst>
</file>

<file path=ppt/tags/tag6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7"/>
</p:tagLst>
</file>

<file path=ppt/tags/tag6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8"/>
</p:tagLst>
</file>

<file path=ppt/tags/tag6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9"/>
</p:tagLst>
</file>

<file path=ppt/tags/tag6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0"/>
</p:tagLst>
</file>

<file path=ppt/tags/tag7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1"/>
</p:tagLst>
</file>

<file path=ppt/tags/tag7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2"/>
</p:tagLst>
</file>

<file path=ppt/tags/tag7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3"/>
</p:tagLst>
</file>

<file path=ppt/tags/tag7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4"/>
</p:tagLst>
</file>

<file path=ppt/tags/tag7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5"/>
</p:tagLst>
</file>

<file path=ppt/tags/tag7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6"/>
</p:tagLst>
</file>

<file path=ppt/tags/tag7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7"/>
</p:tagLst>
</file>

<file path=ppt/tags/tag7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8"/>
</p:tagLst>
</file>

<file path=ppt/tags/tag7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8"/>
</p:tagLst>
</file>

<file path=ppt/tags/tag8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9"/>
</p:tagLst>
</file>

<file path=ppt/tags/tag8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0"/>
</p:tagLst>
</file>

<file path=ppt/tags/tag8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1"/>
</p:tagLst>
</file>

<file path=ppt/tags/tag8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2"/>
</p:tagLst>
</file>

<file path=ppt/tags/tag8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3"/>
</p:tagLst>
</file>

<file path=ppt/tags/tag8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Text"/>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0818193306"/>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9"/>
</p:tagLst>
</file>

<file path=ppt/tags/tag90.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4"/>
</p:tagLst>
</file>

<file path=ppt/tags/tag91.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4"/>
</p:tagLst>
</file>

<file path=ppt/tags/tag95.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5"/>
</p:tagLst>
</file>

<file path=ppt/tags/tag96.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6"/>
</p:tagLst>
</file>

<file path=ppt/tags/tag97.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7"/>
</p:tagLst>
</file>

<file path=ppt/tags/tag98.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8"/>
</p:tagLst>
</file>

<file path=ppt/tags/tag99.xml><?xml version="1.0" encoding="utf-8"?>
<p:tagLst xmlns:a="http://schemas.openxmlformats.org/drawingml/2006/main" xmlns:r="http://schemas.openxmlformats.org/officeDocument/2006/relationships" xmlns:p="http://schemas.openxmlformats.org/presentationml/2006/main">
  <p:tag name="MH" val="20170224113408"/>
  <p:tag name="MH_LIBRARY" val="GRAPHIC"/>
  <p:tag name="MH_TYPE" val="Other"/>
  <p:tag name="MH_ORDER" val="9"/>
</p:tagLst>
</file>

<file path=ppt/theme/theme1.xml><?xml version="1.0" encoding="utf-8"?>
<a:theme xmlns:a="http://schemas.openxmlformats.org/drawingml/2006/main" name="通用版">
  <a:themeElements>
    <a:clrScheme name="CAINIAO">
      <a:dk1>
        <a:sysClr val="windowText" lastClr="000000"/>
      </a:dk1>
      <a:lt1>
        <a:sysClr val="window" lastClr="FFFFFF"/>
      </a:lt1>
      <a:dk2>
        <a:srgbClr val="44546A"/>
      </a:dk2>
      <a:lt2>
        <a:srgbClr val="E7E6E6"/>
      </a:lt2>
      <a:accent1>
        <a:srgbClr val="0066FF"/>
      </a:accent1>
      <a:accent2>
        <a:srgbClr val="66FF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66FF"/>
            </a:gs>
            <a:gs pos="20000">
              <a:srgbClr val="0066FF"/>
            </a:gs>
            <a:gs pos="40000">
              <a:srgbClr val="0066FF">
                <a:alpha val="10000"/>
              </a:srgbClr>
            </a:gs>
            <a:gs pos="80000">
              <a:srgbClr val="0066FF">
                <a:alpha val="10000"/>
              </a:srgbClr>
            </a:gs>
            <a:gs pos="100000">
              <a:srgbClr val="0066FF"/>
            </a:gs>
          </a:gsLst>
          <a:lin ang="360000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菜鸟2017宽屏版.potm" id="{6B77D837-CDE2-4862-BA20-B49760C6BFDA}" vid="{4F13A51A-23E2-49A1-ACFA-09F0208821F0}"/>
    </a:ext>
  </a:extLst>
</a:theme>
</file>

<file path=ppt/theme/theme2.xml><?xml version="1.0" encoding="utf-8"?>
<a:theme xmlns:a="http://schemas.openxmlformats.org/drawingml/2006/main" name="内部专用版">
  <a:themeElements>
    <a:clrScheme name="CAINIAO">
      <a:dk1>
        <a:sysClr val="windowText" lastClr="000000"/>
      </a:dk1>
      <a:lt1>
        <a:sysClr val="window" lastClr="FFFFFF"/>
      </a:lt1>
      <a:dk2>
        <a:srgbClr val="44546A"/>
      </a:dk2>
      <a:lt2>
        <a:srgbClr val="E7E6E6"/>
      </a:lt2>
      <a:accent1>
        <a:srgbClr val="0066FF"/>
      </a:accent1>
      <a:accent2>
        <a:srgbClr val="66FF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66FF"/>
            </a:gs>
            <a:gs pos="20000">
              <a:srgbClr val="0066FF"/>
            </a:gs>
            <a:gs pos="40000">
              <a:srgbClr val="0066FF">
                <a:alpha val="10000"/>
              </a:srgbClr>
            </a:gs>
            <a:gs pos="80000">
              <a:srgbClr val="0066FF">
                <a:alpha val="10000"/>
              </a:srgbClr>
            </a:gs>
            <a:gs pos="100000">
              <a:srgbClr val="0066FF"/>
            </a:gs>
          </a:gsLst>
          <a:lin ang="360000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菜鸟2017宽屏版.potm" id="{6B77D837-CDE2-4862-BA20-B49760C6BFDA}" vid="{17A62659-8EE0-4379-A90B-0616EA5396B9}"/>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菜鸟2017宽屏版</Template>
  <TotalTime>1625</TotalTime>
  <Words>4923</Words>
  <Application>Microsoft Office PowerPoint</Application>
  <PresentationFormat>宽屏</PresentationFormat>
  <Paragraphs>678</Paragraphs>
  <Slides>49</Slides>
  <Notes>16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49</vt:i4>
      </vt:variant>
    </vt:vector>
  </HeadingPairs>
  <TitlesOfParts>
    <vt:vector size="59" baseType="lpstr">
      <vt:lpstr>黑体</vt:lpstr>
      <vt:lpstr>宋体</vt:lpstr>
      <vt:lpstr>微软雅黑</vt:lpstr>
      <vt:lpstr>Arial</vt:lpstr>
      <vt:lpstr>Calibri</vt:lpstr>
      <vt:lpstr>Tahoma</vt:lpstr>
      <vt:lpstr>Times New Roman</vt:lpstr>
      <vt:lpstr>Wingdings</vt:lpstr>
      <vt:lpstr>通用版</vt:lpstr>
      <vt:lpstr>内部专用版</vt:lpstr>
      <vt:lpstr>菜鸟-仓配商家客诉培训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咨询工单-介绍篇</vt:lpstr>
      <vt:lpstr>咨询工单问题类型 </vt:lpstr>
      <vt:lpstr>PowerPoint 演示文稿</vt:lpstr>
      <vt:lpstr>PowerPoint 演示文稿</vt:lpstr>
      <vt:lpstr>创建咨询工单</vt:lpstr>
      <vt:lpstr>创建咨询工单</vt:lpstr>
      <vt:lpstr>创建咨询工单</vt:lpstr>
      <vt:lpstr>创建咨询工单</vt:lpstr>
      <vt:lpstr>创建咨询工单</vt:lpstr>
      <vt:lpstr>创建咨询工单</vt:lpstr>
      <vt:lpstr>咨询工单提交规范</vt:lpstr>
      <vt:lpstr>咨询工单处理流程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Alibaba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菜鸟PPT模板 16:9宽屏版</dc:title>
  <dc:creator>张娅</dc:creator>
  <cp:lastModifiedBy>ali</cp:lastModifiedBy>
  <cp:revision>94</cp:revision>
  <dcterms:created xsi:type="dcterms:W3CDTF">2017-07-14T01:39:23Z</dcterms:created>
  <dcterms:modified xsi:type="dcterms:W3CDTF">2017-08-30T01:59:54Z</dcterms:modified>
</cp:coreProperties>
</file>