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65" r:id="rId3"/>
    <p:sldId id="257" r:id="rId4"/>
    <p:sldId id="259" r:id="rId5"/>
    <p:sldId id="266" r:id="rId6"/>
    <p:sldId id="267" r:id="rId7"/>
    <p:sldId id="260" r:id="rId8"/>
    <p:sldId id="268" r:id="rId9"/>
    <p:sldId id="276" r:id="rId10"/>
    <p:sldId id="291" r:id="rId11"/>
    <p:sldId id="292" r:id="rId12"/>
    <p:sldId id="270" r:id="rId13"/>
    <p:sldId id="299" r:id="rId14"/>
    <p:sldId id="297" r:id="rId15"/>
    <p:sldId id="295" r:id="rId16"/>
    <p:sldId id="282" r:id="rId17"/>
    <p:sldId id="277" r:id="rId18"/>
    <p:sldId id="279" r:id="rId19"/>
    <p:sldId id="283" r:id="rId20"/>
    <p:sldId id="261" r:id="rId21"/>
    <p:sldId id="288" r:id="rId22"/>
    <p:sldId id="300" r:id="rId23"/>
    <p:sldId id="289" r:id="rId24"/>
    <p:sldId id="284" r:id="rId25"/>
    <p:sldId id="302" r:id="rId26"/>
    <p:sldId id="290" r:id="rId27"/>
    <p:sldId id="285" r:id="rId28"/>
    <p:sldId id="286" r:id="rId29"/>
    <p:sldId id="263"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629" y="77"/>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46FA76-144E-44B3-9254-D6535B5CAA4D}" type="datetimeFigureOut">
              <a:rPr lang="zh-CN" altLang="en-US" smtClean="0"/>
              <a:t>2017/8/24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EC2EF-ACB0-47F3-AD6D-6F304B363768}" type="slidenum">
              <a:rPr lang="zh-CN" altLang="en-US" smtClean="0"/>
              <a:t>‹#›</a:t>
            </a:fld>
            <a:endParaRPr lang="zh-CN" altLang="en-US"/>
          </a:p>
        </p:txBody>
      </p:sp>
    </p:spTree>
    <p:extLst>
      <p:ext uri="{BB962C8B-B14F-4D97-AF65-F5344CB8AC3E}">
        <p14:creationId xmlns:p14="http://schemas.microsoft.com/office/powerpoint/2010/main" val="326534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083144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销退费用</a:t>
            </a:r>
            <a:endParaRPr lang="zh-CN" altLang="en-US" dirty="0"/>
          </a:p>
        </p:txBody>
      </p:sp>
    </p:spTree>
    <p:extLst>
      <p:ext uri="{BB962C8B-B14F-4D97-AF65-F5344CB8AC3E}">
        <p14:creationId xmlns:p14="http://schemas.microsoft.com/office/powerpoint/2010/main" val="148761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标题文本</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atin typeface="Helvetica"/>
                <a:ea typeface="Helvetica"/>
                <a:cs typeface="Helvetica"/>
                <a:sym typeface="Helvetica"/>
              </a:defRPr>
            </a:lvl1pPr>
          </a:lstStyle>
          <a:p>
            <a:r>
              <a:t>–Johnny Appleseed</a:t>
            </a:r>
          </a:p>
        </p:txBody>
      </p:sp>
      <p:sp>
        <p:nvSpPr>
          <p:cNvPr id="103" name="Shape 103"/>
          <p:cNvSpPr>
            <a:spLocks noGrp="1"/>
          </p:cNvSpPr>
          <p:nvPr>
            <p:ph type="body" sz="quarter" idx="14"/>
          </p:nvPr>
        </p:nvSpPr>
        <p:spPr>
          <a:xfrm>
            <a:off x="2387600" y="5975349"/>
            <a:ext cx="19621500" cy="1028701"/>
          </a:xfrm>
          <a:prstGeom prst="rect">
            <a:avLst/>
          </a:prstGeom>
        </p:spPr>
        <p:txBody>
          <a:bodyPr>
            <a:spAutoFit/>
          </a:bodyPr>
          <a:lstStyle>
            <a:lvl1pPr marL="0" indent="0" algn="ctr">
              <a:spcBef>
                <a:spcPts val="0"/>
              </a:spcBef>
              <a:buSzTx/>
              <a:buNone/>
            </a:lvl1pPr>
          </a:lstStyle>
          <a:p>
            <a:r>
              <a:t>“在此键入引文。”</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副标题 拷贝">
    <p:spTree>
      <p:nvGrpSpPr>
        <p:cNvPr id="1" name=""/>
        <p:cNvGrpSpPr/>
        <p:nvPr/>
      </p:nvGrpSpPr>
      <p:grpSpPr>
        <a:xfrm>
          <a:off x="0" y="0"/>
          <a:ext cx="0" cy="0"/>
          <a:chOff x="0" y="0"/>
          <a:chExt cx="0" cy="0"/>
        </a:xfrm>
      </p:grpSpPr>
      <p:pic>
        <p:nvPicPr>
          <p:cNvPr id="20" name="装饰图形4.png"/>
          <p:cNvPicPr>
            <a:picLocks noChangeAspect="1"/>
          </p:cNvPicPr>
          <p:nvPr/>
        </p:nvPicPr>
        <p:blipFill>
          <a:blip r:embed="rId2">
            <a:alphaModFix amt="40727"/>
            <a:extLst/>
          </a:blip>
          <a:stretch>
            <a:fillRect/>
          </a:stretch>
        </p:blipFill>
        <p:spPr>
          <a:xfrm>
            <a:off x="18835868" y="482239"/>
            <a:ext cx="5235528" cy="13068661"/>
          </a:xfrm>
          <a:prstGeom prst="rect">
            <a:avLst/>
          </a:prstGeom>
          <a:ln w="12700">
            <a:miter lim="400000"/>
          </a:ln>
        </p:spPr>
      </p:pic>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图片 5"/>
          <p:cNvPicPr>
            <a:picLocks noChangeAspect="1"/>
          </p:cNvPicPr>
          <p:nvPr userDrawn="1"/>
        </p:nvPicPr>
        <p:blipFill>
          <a:blip r:embed="rId3"/>
          <a:stretch>
            <a:fillRect/>
          </a:stretch>
        </p:blipFill>
        <p:spPr>
          <a:xfrm>
            <a:off x="775577" y="808367"/>
            <a:ext cx="2108200" cy="736600"/>
          </a:xfrm>
          <a:prstGeom prst="rect">
            <a:avLst/>
          </a:prstGeom>
        </p:spPr>
      </p:pic>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标题文本</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标题文本</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标题文本</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标题文本</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标题文本</a:t>
            </a:r>
          </a:p>
        </p:txBody>
      </p:sp>
      <p:sp>
        <p:nvSpPr>
          <p:cNvPr id="66" name="Shape 66"/>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标题文本</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标题文本</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iming>
    <p:tnLst>
      <p:par>
        <p:cTn id="1" dur="indefinite" restart="never" nodeType="tmRoot"/>
      </p:par>
    </p:tnLst>
  </p:timing>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pay.taobao.com/invoiceManage/customerInfoList.htm?spm=0.0.0.0.6GY8Q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69动态背景.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99106"/>
            <a:ext cx="24384000" cy="13716000"/>
          </a:xfrm>
          <a:prstGeom prst="rect">
            <a:avLst/>
          </a:prstGeom>
        </p:spPr>
      </p:pic>
      <p:sp>
        <p:nvSpPr>
          <p:cNvPr id="129" name="Shape 129"/>
          <p:cNvSpPr/>
          <p:nvPr/>
        </p:nvSpPr>
        <p:spPr>
          <a:xfrm>
            <a:off x="2677229" y="5062434"/>
            <a:ext cx="15121064" cy="194925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20000"/>
              </a:lnSpc>
              <a:defRPr sz="8800" spc="176">
                <a:solidFill>
                  <a:srgbClr val="FFFFFF"/>
                </a:solidFill>
                <a:latin typeface="SimHei"/>
                <a:ea typeface="SimHei"/>
                <a:cs typeface="SimHei"/>
                <a:sym typeface="SimHei"/>
              </a:defRPr>
            </a:lvl1pPr>
          </a:lstStyle>
          <a:p>
            <a:r>
              <a:rPr sz="10000" dirty="0" err="1" smtClean="0">
                <a:latin typeface="黑体"/>
                <a:ea typeface="黑体"/>
                <a:cs typeface="黑体"/>
              </a:rPr>
              <a:t>菜鸟</a:t>
            </a:r>
            <a:r>
              <a:rPr lang="en-US" altLang="zh-CN" sz="10000" dirty="0" smtClean="0">
                <a:latin typeface="黑体"/>
                <a:ea typeface="黑体"/>
                <a:cs typeface="黑体"/>
              </a:rPr>
              <a:t>-</a:t>
            </a:r>
            <a:r>
              <a:rPr lang="zh-CN" altLang="en-US" sz="10000" dirty="0" smtClean="0">
                <a:latin typeface="黑体"/>
                <a:ea typeface="黑体"/>
                <a:cs typeface="黑体"/>
              </a:rPr>
              <a:t>中小件商家结算培训</a:t>
            </a:r>
            <a:endParaRPr sz="10000" dirty="0">
              <a:latin typeface="黑体"/>
              <a:ea typeface="黑体"/>
              <a:cs typeface="黑体"/>
            </a:endParaRPr>
          </a:p>
        </p:txBody>
      </p:sp>
      <p:pic>
        <p:nvPicPr>
          <p:cNvPr id="131" name="pasted-image.pdf"/>
          <p:cNvPicPr>
            <a:picLocks noChangeAspect="1"/>
          </p:cNvPicPr>
          <p:nvPr/>
        </p:nvPicPr>
        <p:blipFill>
          <a:blip r:embed="rId5">
            <a:extLst/>
          </a:blip>
          <a:srcRect/>
          <a:stretch>
            <a:fillRect/>
          </a:stretch>
        </p:blipFill>
        <p:spPr>
          <a:xfrm>
            <a:off x="905267" y="885845"/>
            <a:ext cx="2745980" cy="95532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a:t>
            </a:r>
            <a:r>
              <a:rPr lang="zh-CN" altLang="en-US" sz="3000" dirty="0">
                <a:latin typeface="黑体"/>
                <a:ea typeface="黑体"/>
                <a:cs typeface="黑体"/>
              </a:rPr>
              <a:t>费用项详解</a:t>
            </a:r>
            <a:r>
              <a:rPr lang="en-US" altLang="zh-CN" sz="3000" dirty="0" smtClean="0">
                <a:latin typeface="黑体"/>
                <a:ea typeface="黑体"/>
                <a:cs typeface="黑体"/>
              </a:rPr>
              <a:t>-</a:t>
            </a:r>
            <a:r>
              <a:rPr lang="zh-CN" altLang="en-US" sz="3000" dirty="0" smtClean="0">
                <a:latin typeface="黑体"/>
                <a:ea typeface="黑体"/>
                <a:cs typeface="黑体"/>
              </a:rPr>
              <a:t>正向配送费</a:t>
            </a:r>
            <a:endParaRPr lang="zh-CN" altLang="en-US" sz="3000" dirty="0">
              <a:latin typeface="黑体"/>
              <a:ea typeface="黑体"/>
              <a:cs typeface="黑体"/>
            </a:endParaRPr>
          </a:p>
        </p:txBody>
      </p:sp>
      <p:sp>
        <p:nvSpPr>
          <p:cNvPr id="4" name="矩形 3"/>
          <p:cNvSpPr/>
          <p:nvPr/>
        </p:nvSpPr>
        <p:spPr>
          <a:xfrm>
            <a:off x="725184" y="2062463"/>
            <a:ext cx="15020784" cy="1077218"/>
          </a:xfrm>
          <a:prstGeom prst="rect">
            <a:avLst/>
          </a:prstGeom>
        </p:spPr>
        <p:txBody>
          <a:bodyPr wrap="square">
            <a:spAutoFit/>
          </a:bodyPr>
          <a:lstStyle/>
          <a:p>
            <a:pPr algn="l" fontAlgn="ctr">
              <a:spcBef>
                <a:spcPts val="0"/>
              </a:spcBef>
              <a:spcAft>
                <a:spcPts val="0"/>
              </a:spcAft>
            </a:pPr>
            <a:r>
              <a:rPr lang="zh-CN" altLang="en-US" sz="3200" dirty="0" smtClean="0">
                <a:latin typeface="黑体" panose="02010609060101010101" pitchFamily="49" charset="-122"/>
                <a:ea typeface="黑体" panose="02010609060101010101" pitchFamily="49" charset="-122"/>
              </a:rPr>
              <a:t>正向配送费：</a:t>
            </a:r>
            <a:endParaRPr lang="en-US" altLang="zh-CN" sz="3200" dirty="0" smtClean="0">
              <a:latin typeface="黑体" panose="02010609060101010101" pitchFamily="49" charset="-122"/>
              <a:ea typeface="黑体" panose="02010609060101010101" pitchFamily="49" charset="-122"/>
            </a:endParaRPr>
          </a:p>
          <a:p>
            <a:pPr algn="l" fontAlgn="ctr"/>
            <a:r>
              <a:rPr lang="zh-CN" altLang="en-US" sz="3200" dirty="0">
                <a:latin typeface="黑体" panose="02010609060101010101" pitchFamily="49" charset="-122"/>
                <a:ea typeface="黑体" panose="02010609060101010101" pitchFamily="49" charset="-122"/>
              </a:rPr>
              <a:t>正向配送费</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首重单价</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（订单总重量</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续重） </a:t>
            </a:r>
            <a:r>
              <a:rPr lang="en-US" altLang="zh-CN" sz="3200" dirty="0">
                <a:latin typeface="黑体" panose="02010609060101010101" pitchFamily="49" charset="-122"/>
                <a:ea typeface="黑体" panose="02010609060101010101" pitchFamily="49" charset="-122"/>
              </a:rPr>
              <a:t>X</a:t>
            </a:r>
            <a:r>
              <a:rPr lang="zh-CN" altLang="en-US" sz="3200" dirty="0">
                <a:latin typeface="黑体" panose="02010609060101010101" pitchFamily="49" charset="-122"/>
                <a:ea typeface="黑体" panose="02010609060101010101" pitchFamily="49" charset="-122"/>
              </a:rPr>
              <a:t>配送续重单价</a:t>
            </a:r>
          </a:p>
        </p:txBody>
      </p:sp>
      <p:sp>
        <p:nvSpPr>
          <p:cNvPr id="6" name="矩形 5"/>
          <p:cNvSpPr/>
          <p:nvPr/>
        </p:nvSpPr>
        <p:spPr>
          <a:xfrm>
            <a:off x="725184" y="8425402"/>
            <a:ext cx="21694752" cy="4031873"/>
          </a:xfrm>
          <a:prstGeom prst="rect">
            <a:avLst/>
          </a:prstGeom>
        </p:spPr>
        <p:txBody>
          <a:bodyPr wrap="square">
            <a:spAutoFit/>
          </a:bodyPr>
          <a:lstStyle/>
          <a:p>
            <a:pPr algn="l" fontAlgn="ctr">
              <a:spcBef>
                <a:spcPts val="0"/>
              </a:spcBef>
              <a:spcAft>
                <a:spcPts val="0"/>
              </a:spcAft>
            </a:pPr>
            <a:r>
              <a:rPr lang="zh-CN" altLang="en-US" sz="3200" dirty="0">
                <a:solidFill>
                  <a:schemeClr val="accent1"/>
                </a:solidFill>
                <a:latin typeface="黑体" panose="02010609060101010101" pitchFamily="49" charset="-122"/>
                <a:ea typeface="黑体" panose="02010609060101010101" pitchFamily="49" charset="-122"/>
              </a:rPr>
              <a:t>具体计费举例：</a:t>
            </a:r>
            <a:endParaRPr lang="en-US" altLang="zh-CN" sz="3200" dirty="0">
              <a:solidFill>
                <a:schemeClr val="accent1"/>
              </a:solidFill>
              <a:latin typeface="黑体" panose="02010609060101010101" pitchFamily="49" charset="-122"/>
              <a:ea typeface="黑体" panose="02010609060101010101" pitchFamily="49" charset="-122"/>
            </a:endParaRPr>
          </a:p>
          <a:p>
            <a:pPr algn="l" fontAlgn="ctr">
              <a:spcBef>
                <a:spcPts val="0"/>
              </a:spcBef>
              <a:spcAft>
                <a:spcPts val="0"/>
              </a:spcAft>
            </a:pPr>
            <a:r>
              <a:rPr lang="en-US" altLang="zh-CN" sz="3200" dirty="0" smtClean="0">
                <a:solidFill>
                  <a:schemeClr val="accent1"/>
                </a:solidFill>
                <a:latin typeface="黑体" panose="02010609060101010101" pitchFamily="49" charset="-122"/>
                <a:ea typeface="黑体" panose="02010609060101010101" pitchFamily="49" charset="-122"/>
              </a:rPr>
              <a:t>LBX002(</a:t>
            </a:r>
            <a:r>
              <a:rPr lang="zh-CN" altLang="en-US" sz="3200" dirty="0">
                <a:solidFill>
                  <a:schemeClr val="accent1"/>
                </a:solidFill>
                <a:latin typeface="黑体" panose="02010609060101010101" pitchFamily="49" charset="-122"/>
                <a:ea typeface="黑体" panose="02010609060101010101" pitchFamily="49" charset="-122"/>
              </a:rPr>
              <a:t>物流订单号），此</a:t>
            </a:r>
            <a:r>
              <a:rPr lang="zh-CN" altLang="en-US" sz="3200" dirty="0" smtClean="0">
                <a:solidFill>
                  <a:schemeClr val="accent1"/>
                </a:solidFill>
                <a:latin typeface="黑体" panose="02010609060101010101" pitchFamily="49" charset="-122"/>
                <a:ea typeface="黑体" panose="02010609060101010101" pitchFamily="49" charset="-122"/>
              </a:rPr>
              <a:t>订单是北京发往山东，订单总重量是</a:t>
            </a:r>
            <a:r>
              <a:rPr lang="en-US" altLang="zh-CN" sz="3200" dirty="0" smtClean="0">
                <a:solidFill>
                  <a:schemeClr val="accent1"/>
                </a:solidFill>
                <a:latin typeface="黑体" panose="02010609060101010101" pitchFamily="49" charset="-122"/>
                <a:ea typeface="黑体" panose="02010609060101010101" pitchFamily="49" charset="-122"/>
              </a:rPr>
              <a:t>5KG</a:t>
            </a:r>
            <a:r>
              <a:rPr lang="zh-CN" altLang="en-US" sz="3200" dirty="0" smtClean="0">
                <a:solidFill>
                  <a:schemeClr val="accent1"/>
                </a:solidFill>
                <a:latin typeface="黑体" panose="02010609060101010101" pitchFamily="49" charset="-122"/>
                <a:ea typeface="黑体" panose="02010609060101010101" pitchFamily="49" charset="-122"/>
              </a:rPr>
              <a:t>（包含包材、耗材），则</a:t>
            </a:r>
            <a:r>
              <a:rPr lang="zh-CN" altLang="en-US" sz="3200" dirty="0">
                <a:solidFill>
                  <a:schemeClr val="accent1"/>
                </a:solidFill>
                <a:latin typeface="黑体" panose="02010609060101010101" pitchFamily="49" charset="-122"/>
                <a:ea typeface="黑体" panose="02010609060101010101" pitchFamily="49" charset="-122"/>
              </a:rPr>
              <a:t>这个订单</a:t>
            </a:r>
            <a:r>
              <a:rPr lang="zh-CN" altLang="en-US" sz="3200" dirty="0" smtClean="0">
                <a:solidFill>
                  <a:schemeClr val="accent1"/>
                </a:solidFill>
                <a:latin typeface="黑体" panose="02010609060101010101" pitchFamily="49" charset="-122"/>
                <a:ea typeface="黑体" panose="02010609060101010101" pitchFamily="49" charset="-122"/>
              </a:rPr>
              <a:t>的正向配送费为</a:t>
            </a:r>
            <a:r>
              <a:rPr lang="zh-CN" altLang="en-US" sz="3200" dirty="0">
                <a:solidFill>
                  <a:schemeClr val="accent1"/>
                </a:solidFill>
                <a:latin typeface="黑体" panose="02010609060101010101" pitchFamily="49" charset="-122"/>
                <a:ea typeface="黑体" panose="02010609060101010101" pitchFamily="49" charset="-122"/>
              </a:rPr>
              <a:t>：</a:t>
            </a:r>
            <a:r>
              <a:rPr lang="en-US" altLang="zh-CN" sz="3200" dirty="0" smtClean="0">
                <a:solidFill>
                  <a:schemeClr val="accent1"/>
                </a:solidFill>
                <a:latin typeface="黑体" panose="02010609060101010101" pitchFamily="49" charset="-122"/>
                <a:ea typeface="黑体" panose="02010609060101010101" pitchFamily="49" charset="-122"/>
              </a:rPr>
              <a:t>x1+(</a:t>
            </a:r>
            <a:r>
              <a:rPr lang="en-US" altLang="zh-CN" sz="3200" dirty="0">
                <a:solidFill>
                  <a:schemeClr val="accent1"/>
                </a:solidFill>
                <a:latin typeface="黑体" panose="02010609060101010101" pitchFamily="49" charset="-122"/>
                <a:ea typeface="黑体" panose="02010609060101010101" pitchFamily="49" charset="-122"/>
              </a:rPr>
              <a:t>5-1)*</a:t>
            </a:r>
            <a:r>
              <a:rPr lang="en-US" altLang="zh-CN" sz="3200" dirty="0" smtClean="0">
                <a:solidFill>
                  <a:schemeClr val="accent1"/>
                </a:solidFill>
                <a:latin typeface="黑体" panose="02010609060101010101" pitchFamily="49" charset="-122"/>
                <a:ea typeface="黑体" panose="02010609060101010101" pitchFamily="49" charset="-122"/>
              </a:rPr>
              <a:t>y1</a:t>
            </a:r>
          </a:p>
          <a:p>
            <a:pPr algn="l" fontAlgn="ctr">
              <a:spcBef>
                <a:spcPts val="0"/>
              </a:spcBef>
              <a:spcAft>
                <a:spcPts val="0"/>
              </a:spcAft>
            </a:pPr>
            <a:endParaRPr lang="en-US" altLang="zh-CN" sz="3200" dirty="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正向配送费是根据起始地、目的地 首续重模式计费，首重</a:t>
            </a:r>
            <a:r>
              <a:rPr lang="en-US" altLang="zh-CN" sz="3200" dirty="0" smtClean="0">
                <a:solidFill>
                  <a:schemeClr val="accent1"/>
                </a:solidFill>
                <a:latin typeface="黑体" panose="02010609060101010101" pitchFamily="49" charset="-122"/>
                <a:ea typeface="黑体" panose="02010609060101010101" pitchFamily="49" charset="-122"/>
              </a:rPr>
              <a:t>1KG</a:t>
            </a:r>
            <a:r>
              <a:rPr lang="zh-CN" altLang="en-US" sz="3200" dirty="0" smtClean="0">
                <a:solidFill>
                  <a:schemeClr val="accent1"/>
                </a:solidFill>
                <a:latin typeface="黑体" panose="02010609060101010101" pitchFamily="49" charset="-122"/>
                <a:ea typeface="黑体" panose="02010609060101010101" pitchFamily="49" charset="-122"/>
              </a:rPr>
              <a:t>（不足</a:t>
            </a:r>
            <a:r>
              <a:rPr lang="en-US" altLang="zh-CN" sz="3200" dirty="0">
                <a:solidFill>
                  <a:schemeClr val="accent1"/>
                </a:solidFill>
                <a:latin typeface="黑体" panose="02010609060101010101" pitchFamily="49" charset="-122"/>
                <a:ea typeface="黑体" panose="02010609060101010101" pitchFamily="49" charset="-122"/>
              </a:rPr>
              <a:t>1</a:t>
            </a:r>
            <a:r>
              <a:rPr lang="zh-CN" altLang="en-US" sz="3200" dirty="0">
                <a:solidFill>
                  <a:schemeClr val="accent1"/>
                </a:solidFill>
                <a:latin typeface="黑体" panose="02010609060101010101" pitchFamily="49" charset="-122"/>
                <a:ea typeface="黑体" panose="02010609060101010101" pitchFamily="49" charset="-122"/>
              </a:rPr>
              <a:t>公斤按</a:t>
            </a:r>
            <a:r>
              <a:rPr lang="en-US" altLang="zh-CN" sz="3200" dirty="0">
                <a:solidFill>
                  <a:schemeClr val="accent1"/>
                </a:solidFill>
                <a:latin typeface="黑体" panose="02010609060101010101" pitchFamily="49" charset="-122"/>
                <a:ea typeface="黑体" panose="02010609060101010101" pitchFamily="49" charset="-122"/>
              </a:rPr>
              <a:t>1</a:t>
            </a:r>
            <a:r>
              <a:rPr lang="zh-CN" altLang="en-US" sz="3200" dirty="0">
                <a:solidFill>
                  <a:schemeClr val="accent1"/>
                </a:solidFill>
                <a:latin typeface="黑体" panose="02010609060101010101" pitchFamily="49" charset="-122"/>
                <a:ea typeface="黑体" panose="02010609060101010101" pitchFamily="49" charset="-122"/>
              </a:rPr>
              <a:t>公斤计）</a:t>
            </a:r>
            <a:r>
              <a:rPr lang="zh-CN" altLang="en-US" sz="3200" dirty="0" smtClean="0">
                <a:solidFill>
                  <a:schemeClr val="accent1"/>
                </a:solidFill>
                <a:latin typeface="黑体" panose="02010609060101010101" pitchFamily="49" charset="-122"/>
                <a:ea typeface="黑体" panose="02010609060101010101" pitchFamily="49" charset="-122"/>
              </a:rPr>
              <a:t>，用首重价，超过</a:t>
            </a:r>
            <a:r>
              <a:rPr lang="en-US" altLang="zh-CN" sz="3200" dirty="0" smtClean="0">
                <a:solidFill>
                  <a:schemeClr val="accent1"/>
                </a:solidFill>
                <a:latin typeface="黑体" panose="02010609060101010101" pitchFamily="49" charset="-122"/>
                <a:ea typeface="黑体" panose="02010609060101010101" pitchFamily="49" charset="-122"/>
              </a:rPr>
              <a:t>1KG</a:t>
            </a:r>
            <a:r>
              <a:rPr lang="zh-CN" altLang="en-US" sz="3200" dirty="0" smtClean="0">
                <a:solidFill>
                  <a:schemeClr val="accent1"/>
                </a:solidFill>
                <a:latin typeface="黑体" panose="02010609060101010101" pitchFamily="49" charset="-122"/>
                <a:ea typeface="黑体" panose="02010609060101010101" pitchFamily="49" charset="-122"/>
              </a:rPr>
              <a:t>，</a:t>
            </a:r>
            <a:r>
              <a:rPr lang="zh-CN" altLang="en-US" sz="3200" dirty="0">
                <a:solidFill>
                  <a:schemeClr val="accent1"/>
                </a:solidFill>
                <a:latin typeface="黑体" panose="02010609060101010101" pitchFamily="49" charset="-122"/>
                <a:ea typeface="黑体" panose="02010609060101010101" pitchFamily="49" charset="-122"/>
              </a:rPr>
              <a:t>每</a:t>
            </a:r>
            <a:r>
              <a:rPr lang="zh-CN" altLang="en-US" sz="3200" dirty="0" smtClean="0">
                <a:solidFill>
                  <a:schemeClr val="accent1"/>
                </a:solidFill>
                <a:latin typeface="黑体" panose="02010609060101010101" pitchFamily="49" charset="-122"/>
                <a:ea typeface="黑体" panose="02010609060101010101" pitchFamily="49" charset="-122"/>
              </a:rPr>
              <a:t>增加</a:t>
            </a:r>
            <a:r>
              <a:rPr lang="en-US" altLang="zh-CN" sz="3200" dirty="0" smtClean="0">
                <a:solidFill>
                  <a:schemeClr val="accent1"/>
                </a:solidFill>
                <a:latin typeface="黑体" panose="02010609060101010101" pitchFamily="49" charset="-122"/>
                <a:ea typeface="黑体" panose="02010609060101010101" pitchFamily="49" charset="-122"/>
              </a:rPr>
              <a:t>1KG</a:t>
            </a:r>
            <a:r>
              <a:rPr lang="zh-CN" altLang="en-US" sz="3200" dirty="0" smtClean="0">
                <a:solidFill>
                  <a:schemeClr val="accent1"/>
                </a:solidFill>
                <a:latin typeface="黑体" panose="02010609060101010101" pitchFamily="49" charset="-122"/>
                <a:ea typeface="黑体" panose="02010609060101010101" pitchFamily="49" charset="-122"/>
              </a:rPr>
              <a:t>*续重价格</a:t>
            </a:r>
            <a:endParaRPr lang="en-US" altLang="zh-CN" sz="3200" dirty="0" smtClean="0">
              <a:solidFill>
                <a:schemeClr val="accent1"/>
              </a:solidFill>
              <a:latin typeface="黑体" panose="02010609060101010101" pitchFamily="49" charset="-122"/>
              <a:ea typeface="黑体" panose="02010609060101010101" pitchFamily="49" charset="-122"/>
            </a:endParaRPr>
          </a:p>
          <a:p>
            <a:pPr algn="l" fontAlgn="ctr"/>
            <a:endParaRPr lang="en-US" altLang="zh-CN" sz="3200" dirty="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这里的重量是订单出库重量即包裹总重量（包含包材耗材），重量都是向上取整计算</a:t>
            </a:r>
            <a:endParaRPr lang="en-US" altLang="zh-CN" sz="3200" dirty="0">
              <a:solidFill>
                <a:schemeClr val="accent1"/>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854840" y="3357892"/>
            <a:ext cx="22801321" cy="4481183"/>
          </a:xfrm>
          <a:prstGeom prst="rect">
            <a:avLst/>
          </a:prstGeom>
        </p:spPr>
      </p:pic>
    </p:spTree>
    <p:extLst>
      <p:ext uri="{BB962C8B-B14F-4D97-AF65-F5344CB8AC3E}">
        <p14:creationId xmlns:p14="http://schemas.microsoft.com/office/powerpoint/2010/main" val="382374733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2456" y="2554464"/>
            <a:ext cx="122895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zh-CN" altLang="en-US" sz="40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从商家</a:t>
            </a:r>
            <a:r>
              <a:rPr kumimoji="0" lang="en-US" altLang="zh-CN" sz="40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BMS</a:t>
            </a:r>
            <a:r>
              <a:rPr kumimoji="0" lang="zh-CN" altLang="en-US" sz="40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导出的账单视角来看：</a:t>
            </a:r>
            <a:endParaRPr kumimoji="0" lang="en-US" altLang="zh-CN" sz="40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endParaRPr>
          </a:p>
        </p:txBody>
      </p:sp>
      <p:pic>
        <p:nvPicPr>
          <p:cNvPr id="4" name="图片 3"/>
          <p:cNvPicPr>
            <a:picLocks noChangeAspect="1"/>
          </p:cNvPicPr>
          <p:nvPr/>
        </p:nvPicPr>
        <p:blipFill>
          <a:blip r:embed="rId2"/>
          <a:stretch>
            <a:fillRect/>
          </a:stretch>
        </p:blipFill>
        <p:spPr>
          <a:xfrm>
            <a:off x="1408176" y="3853260"/>
            <a:ext cx="18288000" cy="5627942"/>
          </a:xfrm>
          <a:prstGeom prst="rect">
            <a:avLst/>
          </a:prstGeom>
        </p:spPr>
      </p:pic>
      <p:sp>
        <p:nvSpPr>
          <p:cNvPr id="5" name="文本框 4"/>
          <p:cNvSpPr txBox="1"/>
          <p:nvPr/>
        </p:nvSpPr>
        <p:spPr>
          <a:xfrm>
            <a:off x="1408176" y="10477116"/>
            <a:ext cx="2162556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zh-CN" altLang="en-US" sz="40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如上图，订单处理费计费使用的字段是</a:t>
            </a:r>
            <a:r>
              <a:rPr lang="en-US" altLang="zh-CN" sz="4000" dirty="0">
                <a:solidFill>
                  <a:srgbClr val="FF0000"/>
                </a:solidFill>
                <a:latin typeface="黑体" panose="02010609060101010101" pitchFamily="49" charset="-122"/>
                <a:ea typeface="黑体" panose="02010609060101010101" pitchFamily="49" charset="-122"/>
              </a:rPr>
              <a:t>CN</a:t>
            </a:r>
            <a:r>
              <a:rPr lang="zh-CN" altLang="en-US" sz="4000" dirty="0">
                <a:solidFill>
                  <a:srgbClr val="FF0000"/>
                </a:solidFill>
                <a:latin typeface="黑体" panose="02010609060101010101" pitchFamily="49" charset="-122"/>
                <a:ea typeface="黑体" panose="02010609060101010101" pitchFamily="49" charset="-122"/>
              </a:rPr>
              <a:t>订单</a:t>
            </a:r>
            <a:r>
              <a:rPr lang="en-US" altLang="zh-CN" sz="4000" dirty="0">
                <a:solidFill>
                  <a:srgbClr val="FF0000"/>
                </a:solidFill>
                <a:latin typeface="黑体" panose="02010609060101010101" pitchFamily="49" charset="-122"/>
                <a:ea typeface="黑体" panose="02010609060101010101" pitchFamily="49" charset="-122"/>
              </a:rPr>
              <a:t>SKU</a:t>
            </a:r>
            <a:r>
              <a:rPr lang="zh-CN" altLang="en-US" sz="4000" dirty="0">
                <a:solidFill>
                  <a:srgbClr val="FF0000"/>
                </a:solidFill>
                <a:latin typeface="黑体" panose="02010609060101010101" pitchFamily="49" charset="-122"/>
                <a:ea typeface="黑体" panose="02010609060101010101" pitchFamily="49" charset="-122"/>
              </a:rPr>
              <a:t>总重</a:t>
            </a:r>
            <a:r>
              <a:rPr lang="zh-CN" altLang="en-US" sz="4000" dirty="0" smtClean="0">
                <a:solidFill>
                  <a:srgbClr val="FF0000"/>
                </a:solidFill>
                <a:latin typeface="黑体" panose="02010609060101010101" pitchFamily="49" charset="-122"/>
                <a:ea typeface="黑体" panose="02010609060101010101" pitchFamily="49" charset="-122"/>
              </a:rPr>
              <a:t>量</a:t>
            </a:r>
            <a:endParaRPr lang="en-US" altLang="zh-CN" sz="4000" dirty="0" smtClean="0">
              <a:solidFill>
                <a:srgbClr val="FF0000"/>
              </a:solidFill>
              <a:latin typeface="黑体" panose="02010609060101010101" pitchFamily="49" charset="-122"/>
              <a:ea typeface="黑体" panose="02010609060101010101" pitchFamily="49" charset="-122"/>
            </a:endParaRPr>
          </a:p>
          <a:p>
            <a:pPr algn="l"/>
            <a:r>
              <a:rPr lang="zh-CN" altLang="en-US" sz="4000" dirty="0" smtClean="0">
                <a:solidFill>
                  <a:srgbClr val="FF0000"/>
                </a:solidFill>
                <a:latin typeface="黑体" panose="02010609060101010101" pitchFamily="49" charset="-122"/>
                <a:ea typeface="黑体" panose="02010609060101010101" pitchFamily="49" charset="-122"/>
              </a:rPr>
              <a:t>正向配送费</a:t>
            </a:r>
            <a:r>
              <a:rPr lang="zh-CN" altLang="en-US" sz="4000" dirty="0">
                <a:solidFill>
                  <a:srgbClr val="FF0000"/>
                </a:solidFill>
                <a:latin typeface="黑体" panose="02010609060101010101" pitchFamily="49" charset="-122"/>
                <a:ea typeface="黑体" panose="02010609060101010101" pitchFamily="49" charset="-122"/>
              </a:rPr>
              <a:t>计费使用的字段是包裹重量</a:t>
            </a:r>
            <a:r>
              <a:rPr lang="zh-CN" altLang="en-US" sz="4000" dirty="0" smtClean="0">
                <a:solidFill>
                  <a:srgbClr val="FF0000"/>
                </a:solidFill>
                <a:latin typeface="黑体" panose="02010609060101010101" pitchFamily="49" charset="-122"/>
                <a:ea typeface="黑体" panose="02010609060101010101" pitchFamily="49" charset="-122"/>
              </a:rPr>
              <a:t>总和</a:t>
            </a:r>
            <a:endParaRPr lang="en-US" altLang="zh-CN" dirty="0"/>
          </a:p>
          <a:p>
            <a:pPr algn="l"/>
            <a:r>
              <a:rPr lang="zh-CN" altLang="en-US" sz="4000" dirty="0" smtClean="0">
                <a:solidFill>
                  <a:schemeClr val="tx1"/>
                </a:solidFill>
                <a:latin typeface="黑体" panose="02010609060101010101" pitchFamily="49" charset="-122"/>
                <a:ea typeface="黑体" panose="02010609060101010101" pitchFamily="49" charset="-122"/>
              </a:rPr>
              <a:t>商家可以在</a:t>
            </a:r>
            <a:r>
              <a:rPr lang="en-US" altLang="zh-CN" sz="4000" dirty="0" smtClean="0">
                <a:solidFill>
                  <a:schemeClr val="tx1"/>
                </a:solidFill>
                <a:latin typeface="黑体" panose="02010609060101010101" pitchFamily="49" charset="-122"/>
                <a:ea typeface="黑体" panose="02010609060101010101" pitchFamily="49" charset="-122"/>
              </a:rPr>
              <a:t>BMS</a:t>
            </a:r>
            <a:r>
              <a:rPr lang="zh-CN" altLang="en-US" sz="4000" dirty="0" smtClean="0">
                <a:solidFill>
                  <a:schemeClr val="tx1"/>
                </a:solidFill>
                <a:latin typeface="黑体" panose="02010609060101010101" pitchFamily="49" charset="-122"/>
                <a:ea typeface="黑体" panose="02010609060101010101" pitchFamily="49" charset="-122"/>
              </a:rPr>
              <a:t>上，下载账单按如图字段核实账单金额</a:t>
            </a:r>
            <a:endParaRPr lang="zh-CN" altLang="en-US" sz="40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412079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关键费用项详解</a:t>
            </a:r>
            <a:r>
              <a:rPr lang="en-US" altLang="zh-CN" sz="3000" dirty="0" smtClean="0">
                <a:latin typeface="黑体"/>
                <a:ea typeface="黑体"/>
                <a:cs typeface="黑体"/>
              </a:rPr>
              <a:t>-</a:t>
            </a:r>
            <a:r>
              <a:rPr lang="zh-CN" altLang="en-US" sz="3000" dirty="0" smtClean="0">
                <a:latin typeface="黑体"/>
                <a:ea typeface="黑体"/>
                <a:cs typeface="黑体"/>
              </a:rPr>
              <a:t>仓储费</a:t>
            </a:r>
            <a:endParaRPr sz="3000" dirty="0">
              <a:latin typeface="黑体"/>
              <a:ea typeface="黑体"/>
              <a:cs typeface="黑体"/>
            </a:endParaRPr>
          </a:p>
        </p:txBody>
      </p:sp>
      <p:sp>
        <p:nvSpPr>
          <p:cNvPr id="29" name="矩形 28"/>
          <p:cNvSpPr/>
          <p:nvPr/>
        </p:nvSpPr>
        <p:spPr>
          <a:xfrm>
            <a:off x="854840" y="8031308"/>
            <a:ext cx="19470624" cy="5632311"/>
          </a:xfrm>
          <a:prstGeom prst="rect">
            <a:avLst/>
          </a:prstGeom>
        </p:spPr>
        <p:txBody>
          <a:bodyPr wrap="square">
            <a:spAutoFit/>
          </a:bodyPr>
          <a:lstStyle/>
          <a:p>
            <a:pPr algn="l"/>
            <a:r>
              <a:rPr lang="en-US" altLang="zh-CN" sz="3600" dirty="0">
                <a:latin typeface="黑体" panose="02010609060101010101" pitchFamily="49" charset="-122"/>
                <a:ea typeface="黑体" panose="02010609060101010101" pitchFamily="49" charset="-122"/>
              </a:rPr>
              <a:t>1</a:t>
            </a:r>
            <a:r>
              <a:rPr lang="zh-CN" altLang="en-US" sz="3600" dirty="0">
                <a:latin typeface="黑体" panose="02010609060101010101" pitchFamily="49" charset="-122"/>
                <a:ea typeface="黑体" panose="02010609060101010101" pitchFamily="49" charset="-122"/>
              </a:rPr>
              <a:t>、新商家入仓的次月起计算仓储服务费，按自然季度计算仓储服务费；</a:t>
            </a:r>
            <a:endParaRPr lang="en-US" altLang="zh-CN" sz="3600" dirty="0">
              <a:latin typeface="黑体" panose="02010609060101010101" pitchFamily="49" charset="-122"/>
              <a:ea typeface="黑体" panose="02010609060101010101" pitchFamily="49" charset="-122"/>
            </a:endParaRPr>
          </a:p>
          <a:p>
            <a:pPr algn="l"/>
            <a:endParaRPr lang="zh-CN" altLang="en-US" sz="3600" dirty="0">
              <a:latin typeface="黑体" panose="02010609060101010101" pitchFamily="49" charset="-122"/>
              <a:ea typeface="黑体" panose="02010609060101010101" pitchFamily="49" charset="-122"/>
            </a:endParaRPr>
          </a:p>
          <a:p>
            <a:pPr algn="l"/>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、仓储服务费计费对象：有条形码管理的</a:t>
            </a:r>
            <a:r>
              <a:rPr lang="zh-CN" altLang="en-US" sz="3600" dirty="0">
                <a:solidFill>
                  <a:srgbClr val="FF0000"/>
                </a:solidFill>
                <a:latin typeface="黑体" panose="02010609060101010101" pitchFamily="49" charset="-122"/>
                <a:ea typeface="黑体" panose="02010609060101010101" pitchFamily="49" charset="-122"/>
              </a:rPr>
              <a:t>正品或赠品</a:t>
            </a:r>
            <a:r>
              <a:rPr lang="zh-CN" altLang="en-US" sz="3600" dirty="0">
                <a:latin typeface="黑体" panose="02010609060101010101" pitchFamily="49" charset="-122"/>
                <a:ea typeface="黑体" panose="02010609060101010101" pitchFamily="49" charset="-122"/>
              </a:rPr>
              <a:t>实物；非菜鸟提供的统一包材仓储服务费在增值服务费中</a:t>
            </a:r>
            <a:r>
              <a:rPr lang="zh-CN" altLang="en-US" sz="3600" dirty="0" smtClean="0">
                <a:latin typeface="黑体" panose="02010609060101010101" pitchFamily="49" charset="-122"/>
                <a:ea typeface="黑体" panose="02010609060101010101" pitchFamily="49" charset="-122"/>
              </a:rPr>
              <a:t>计费</a:t>
            </a:r>
            <a:endParaRPr lang="en-US" altLang="zh-CN" sz="3600" dirty="0" smtClean="0">
              <a:latin typeface="黑体" panose="02010609060101010101" pitchFamily="49" charset="-122"/>
              <a:ea typeface="黑体" panose="02010609060101010101" pitchFamily="49" charset="-122"/>
            </a:endParaRPr>
          </a:p>
          <a:p>
            <a:pPr algn="l"/>
            <a:endParaRPr lang="en-US" altLang="zh-CN" sz="3600" dirty="0">
              <a:latin typeface="黑体" panose="02010609060101010101" pitchFamily="49" charset="-122"/>
              <a:ea typeface="黑体" panose="02010609060101010101" pitchFamily="49" charset="-122"/>
            </a:endParaRPr>
          </a:p>
          <a:p>
            <a:pPr algn="l"/>
            <a:r>
              <a:rPr lang="en-US" altLang="zh-CN" sz="3600" dirty="0" smtClean="0">
                <a:latin typeface="黑体" panose="02010609060101010101" pitchFamily="49" charset="-122"/>
                <a:ea typeface="黑体" panose="02010609060101010101" pitchFamily="49" charset="-122"/>
              </a:rPr>
              <a:t>3</a:t>
            </a:r>
            <a:r>
              <a:rPr lang="zh-CN" altLang="en-US" sz="3600" dirty="0" smtClean="0">
                <a:latin typeface="黑体" panose="02010609060101010101" pitchFamily="49" charset="-122"/>
                <a:ea typeface="黑体" panose="02010609060101010101" pitchFamily="49" charset="-122"/>
              </a:rPr>
              <a:t>、免仓储天数为</a:t>
            </a:r>
            <a:r>
              <a:rPr lang="en-US" altLang="zh-CN" sz="3600" dirty="0" smtClean="0">
                <a:latin typeface="黑体" panose="02010609060101010101" pitchFamily="49" charset="-122"/>
                <a:ea typeface="黑体" panose="02010609060101010101" pitchFamily="49" charset="-122"/>
              </a:rPr>
              <a:t>60</a:t>
            </a:r>
            <a:r>
              <a:rPr lang="zh-CN" altLang="en-US" sz="3600" dirty="0" smtClean="0">
                <a:latin typeface="黑体" panose="02010609060101010101" pitchFamily="49" charset="-122"/>
                <a:ea typeface="黑体" panose="02010609060101010101" pitchFamily="49" charset="-122"/>
              </a:rPr>
              <a:t>天，</a:t>
            </a:r>
            <a:r>
              <a:rPr lang="zh-CN" altLang="en-US" sz="3600" b="1" dirty="0">
                <a:solidFill>
                  <a:srgbClr val="FF0000"/>
                </a:solidFill>
                <a:latin typeface="黑体" panose="02010609060101010101" pitchFamily="49" charset="-122"/>
                <a:ea typeface="黑体" panose="02010609060101010101" pitchFamily="49" charset="-122"/>
              </a:rPr>
              <a:t>周转天数超过</a:t>
            </a:r>
            <a:r>
              <a:rPr lang="en-US" altLang="zh-CN" sz="3600" b="1" dirty="0">
                <a:solidFill>
                  <a:srgbClr val="FF0000"/>
                </a:solidFill>
                <a:latin typeface="黑体" panose="02010609060101010101" pitchFamily="49" charset="-122"/>
                <a:ea typeface="黑体" panose="02010609060101010101" pitchFamily="49" charset="-122"/>
              </a:rPr>
              <a:t>60</a:t>
            </a:r>
            <a:r>
              <a:rPr lang="zh-CN" altLang="en-US" sz="3600" b="1" dirty="0">
                <a:solidFill>
                  <a:srgbClr val="FF0000"/>
                </a:solidFill>
                <a:latin typeface="黑体" panose="02010609060101010101" pitchFamily="49" charset="-122"/>
                <a:ea typeface="黑体" panose="02010609060101010101" pitchFamily="49" charset="-122"/>
              </a:rPr>
              <a:t>天且小于</a:t>
            </a:r>
            <a:r>
              <a:rPr lang="en-US" altLang="zh-CN" sz="3600" b="1" dirty="0">
                <a:solidFill>
                  <a:srgbClr val="FF0000"/>
                </a:solidFill>
                <a:latin typeface="黑体" panose="02010609060101010101" pitchFamily="49" charset="-122"/>
                <a:ea typeface="黑体" panose="02010609060101010101" pitchFamily="49" charset="-122"/>
              </a:rPr>
              <a:t>90</a:t>
            </a:r>
            <a:r>
              <a:rPr lang="zh-CN" altLang="en-US" sz="3600" b="1" dirty="0">
                <a:solidFill>
                  <a:srgbClr val="FF0000"/>
                </a:solidFill>
                <a:latin typeface="黑体" panose="02010609060101010101" pitchFamily="49" charset="-122"/>
                <a:ea typeface="黑体" panose="02010609060101010101" pitchFamily="49" charset="-122"/>
              </a:rPr>
              <a:t>天（含</a:t>
            </a:r>
            <a:r>
              <a:rPr lang="en-US" altLang="zh-CN" sz="3600" b="1" dirty="0">
                <a:solidFill>
                  <a:srgbClr val="FF0000"/>
                </a:solidFill>
                <a:latin typeface="黑体" panose="02010609060101010101" pitchFamily="49" charset="-122"/>
                <a:ea typeface="黑体" panose="02010609060101010101" pitchFamily="49" charset="-122"/>
              </a:rPr>
              <a:t>90</a:t>
            </a:r>
            <a:r>
              <a:rPr lang="zh-CN" altLang="en-US" sz="3600" b="1" dirty="0">
                <a:solidFill>
                  <a:srgbClr val="FF0000"/>
                </a:solidFill>
                <a:latin typeface="黑体" panose="02010609060101010101" pitchFamily="49" charset="-122"/>
                <a:ea typeface="黑体" panose="02010609060101010101" pitchFamily="49" charset="-122"/>
              </a:rPr>
              <a:t>天），按</a:t>
            </a:r>
            <a:r>
              <a:rPr lang="en-US" altLang="zh-CN" sz="3600" b="1" dirty="0">
                <a:solidFill>
                  <a:srgbClr val="FF0000"/>
                </a:solidFill>
                <a:latin typeface="黑体" panose="02010609060101010101" pitchFamily="49" charset="-122"/>
                <a:ea typeface="黑体" panose="02010609060101010101" pitchFamily="49" charset="-122"/>
              </a:rPr>
              <a:t>x</a:t>
            </a:r>
            <a:r>
              <a:rPr lang="zh-CN" altLang="en-US" sz="3600" b="1" dirty="0">
                <a:solidFill>
                  <a:srgbClr val="FF0000"/>
                </a:solidFill>
                <a:latin typeface="黑体" panose="02010609060101010101" pitchFamily="49" charset="-122"/>
                <a:ea typeface="黑体" panose="02010609060101010101" pitchFamily="49" charset="-122"/>
              </a:rPr>
              <a:t>元</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立方</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天计费；周转天数超过</a:t>
            </a:r>
            <a:r>
              <a:rPr lang="en-US" altLang="zh-CN" sz="3600" b="1" dirty="0">
                <a:solidFill>
                  <a:srgbClr val="FF0000"/>
                </a:solidFill>
                <a:latin typeface="黑体" panose="02010609060101010101" pitchFamily="49" charset="-122"/>
                <a:ea typeface="黑体" panose="02010609060101010101" pitchFamily="49" charset="-122"/>
              </a:rPr>
              <a:t>90</a:t>
            </a:r>
            <a:r>
              <a:rPr lang="zh-CN" altLang="en-US" sz="3600" b="1" dirty="0">
                <a:solidFill>
                  <a:srgbClr val="FF0000"/>
                </a:solidFill>
                <a:latin typeface="黑体" panose="02010609060101010101" pitchFamily="49" charset="-122"/>
                <a:ea typeface="黑体" panose="02010609060101010101" pitchFamily="49" charset="-122"/>
              </a:rPr>
              <a:t>天，按</a:t>
            </a:r>
            <a:r>
              <a:rPr lang="en-US" altLang="zh-CN" sz="3600" b="1" dirty="0">
                <a:solidFill>
                  <a:srgbClr val="FF0000"/>
                </a:solidFill>
                <a:latin typeface="黑体" panose="02010609060101010101" pitchFamily="49" charset="-122"/>
                <a:ea typeface="黑体" panose="02010609060101010101" pitchFamily="49" charset="-122"/>
              </a:rPr>
              <a:t>y</a:t>
            </a:r>
            <a:r>
              <a:rPr lang="zh-CN" altLang="en-US" sz="3600" b="1" dirty="0">
                <a:solidFill>
                  <a:srgbClr val="FF0000"/>
                </a:solidFill>
                <a:latin typeface="黑体" panose="02010609060101010101" pitchFamily="49" charset="-122"/>
                <a:ea typeface="黑体" panose="02010609060101010101" pitchFamily="49" charset="-122"/>
              </a:rPr>
              <a:t>元</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立方</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天</a:t>
            </a:r>
            <a:r>
              <a:rPr lang="zh-CN" altLang="en-US" sz="3600" b="1" dirty="0" smtClean="0">
                <a:solidFill>
                  <a:srgbClr val="FF0000"/>
                </a:solidFill>
                <a:latin typeface="黑体" panose="02010609060101010101" pitchFamily="49" charset="-122"/>
                <a:ea typeface="黑体" panose="02010609060101010101" pitchFamily="49" charset="-122"/>
              </a:rPr>
              <a:t>计费，仓储费周转天数大于</a:t>
            </a:r>
            <a:r>
              <a:rPr lang="en-US" altLang="zh-CN" sz="3600" b="1" dirty="0" smtClean="0">
                <a:solidFill>
                  <a:srgbClr val="FF0000"/>
                </a:solidFill>
                <a:latin typeface="黑体" panose="02010609060101010101" pitchFamily="49" charset="-122"/>
                <a:ea typeface="黑体" panose="02010609060101010101" pitchFamily="49" charset="-122"/>
              </a:rPr>
              <a:t>90</a:t>
            </a:r>
            <a:r>
              <a:rPr lang="zh-CN" altLang="en-US" sz="3600" b="1" dirty="0" smtClean="0">
                <a:solidFill>
                  <a:srgbClr val="FF0000"/>
                </a:solidFill>
                <a:latin typeface="黑体" panose="02010609060101010101" pitchFamily="49" charset="-122"/>
                <a:ea typeface="黑体" panose="02010609060101010101" pitchFamily="49" charset="-122"/>
              </a:rPr>
              <a:t>天，计费天数按</a:t>
            </a:r>
            <a:r>
              <a:rPr lang="en-US" altLang="zh-CN" sz="3600" b="1" dirty="0" smtClean="0">
                <a:solidFill>
                  <a:srgbClr val="FF0000"/>
                </a:solidFill>
                <a:latin typeface="黑体" panose="02010609060101010101" pitchFamily="49" charset="-122"/>
                <a:ea typeface="黑体" panose="02010609060101010101" pitchFamily="49" charset="-122"/>
              </a:rPr>
              <a:t>30</a:t>
            </a:r>
            <a:r>
              <a:rPr lang="zh-CN" altLang="en-US" sz="3600" b="1" dirty="0" smtClean="0">
                <a:solidFill>
                  <a:srgbClr val="FF0000"/>
                </a:solidFill>
                <a:latin typeface="黑体" panose="02010609060101010101" pitchFamily="49" charset="-122"/>
                <a:ea typeface="黑体" panose="02010609060101010101" pitchFamily="49" charset="-122"/>
              </a:rPr>
              <a:t>天封顶计算</a:t>
            </a:r>
            <a:endParaRPr lang="en-US" altLang="zh-CN" sz="3600" b="1" dirty="0" smtClean="0">
              <a:solidFill>
                <a:srgbClr val="FF0000"/>
              </a:solidFill>
              <a:latin typeface="黑体" panose="02010609060101010101" pitchFamily="49" charset="-122"/>
              <a:ea typeface="黑体" panose="02010609060101010101" pitchFamily="49" charset="-122"/>
            </a:endParaRPr>
          </a:p>
          <a:p>
            <a:pPr algn="l"/>
            <a:endParaRPr lang="en-US" altLang="zh-CN" sz="3600" b="1" dirty="0">
              <a:solidFill>
                <a:srgbClr val="FF0000"/>
              </a:solidFill>
              <a:latin typeface="黑体" panose="02010609060101010101" pitchFamily="49" charset="-122"/>
              <a:ea typeface="黑体" panose="02010609060101010101" pitchFamily="49" charset="-122"/>
            </a:endParaRPr>
          </a:p>
          <a:p>
            <a:pPr algn="l"/>
            <a:r>
              <a:rPr lang="en-US" altLang="zh-CN" sz="3600" b="1" dirty="0" smtClean="0">
                <a:solidFill>
                  <a:srgbClr val="FF0000"/>
                </a:solidFill>
                <a:latin typeface="黑体" panose="02010609060101010101" pitchFamily="49" charset="-122"/>
                <a:ea typeface="黑体" panose="02010609060101010101" pitchFamily="49" charset="-122"/>
              </a:rPr>
              <a:t>4</a:t>
            </a:r>
            <a:r>
              <a:rPr lang="zh-CN" altLang="en-US" sz="3600" b="1" dirty="0" smtClean="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注意点：仓储费计费及周转天数的计算是按商家纬度，非仓纬度。</a:t>
            </a:r>
            <a:endParaRPr lang="en-US" altLang="zh-CN" sz="3600" b="1" dirty="0">
              <a:solidFill>
                <a:srgbClr val="FF0000"/>
              </a:solidFill>
              <a:latin typeface="黑体" panose="02010609060101010101" pitchFamily="49" charset="-122"/>
              <a:ea typeface="黑体" panose="02010609060101010101" pitchFamily="49" charset="-122"/>
            </a:endParaRPr>
          </a:p>
          <a:p>
            <a:pPr algn="l"/>
            <a:endParaRPr lang="en-US" altLang="zh-CN" sz="3600" dirty="0">
              <a:latin typeface="黑体" panose="02010609060101010101" pitchFamily="49" charset="-122"/>
              <a:ea typeface="黑体" panose="02010609060101010101" pitchFamily="49" charset="-122"/>
            </a:endParaRPr>
          </a:p>
        </p:txBody>
      </p:sp>
      <p:pic>
        <p:nvPicPr>
          <p:cNvPr id="30" name="图片 29"/>
          <p:cNvPicPr>
            <a:picLocks noChangeAspect="1"/>
          </p:cNvPicPr>
          <p:nvPr/>
        </p:nvPicPr>
        <p:blipFill>
          <a:blip r:embed="rId2"/>
          <a:stretch>
            <a:fillRect/>
          </a:stretch>
        </p:blipFill>
        <p:spPr>
          <a:xfrm>
            <a:off x="966916" y="2728272"/>
            <a:ext cx="22938377" cy="4882896"/>
          </a:xfrm>
          <a:prstGeom prst="rect">
            <a:avLst/>
          </a:prstGeom>
        </p:spPr>
      </p:pic>
    </p:spTree>
    <p:extLst>
      <p:ext uri="{BB962C8B-B14F-4D97-AF65-F5344CB8AC3E}">
        <p14:creationId xmlns:p14="http://schemas.microsoft.com/office/powerpoint/2010/main" val="23505582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关键费用项详解</a:t>
            </a:r>
            <a:r>
              <a:rPr lang="en-US" altLang="zh-CN" sz="3000" dirty="0" smtClean="0">
                <a:latin typeface="黑体"/>
                <a:ea typeface="黑体"/>
                <a:cs typeface="黑体"/>
              </a:rPr>
              <a:t>-</a:t>
            </a:r>
            <a:r>
              <a:rPr lang="zh-CN" altLang="en-US" sz="3000" dirty="0" smtClean="0">
                <a:latin typeface="黑体"/>
                <a:ea typeface="黑体"/>
                <a:cs typeface="黑体"/>
              </a:rPr>
              <a:t>仓储费</a:t>
            </a:r>
            <a:endParaRPr sz="3000" dirty="0">
              <a:latin typeface="黑体"/>
              <a:ea typeface="黑体"/>
              <a:cs typeface="黑体"/>
            </a:endParaRPr>
          </a:p>
        </p:txBody>
      </p:sp>
      <p:sp>
        <p:nvSpPr>
          <p:cNvPr id="29" name="矩形 28"/>
          <p:cNvSpPr/>
          <p:nvPr/>
        </p:nvSpPr>
        <p:spPr>
          <a:xfrm>
            <a:off x="854840" y="8031308"/>
            <a:ext cx="19470624" cy="5632311"/>
          </a:xfrm>
          <a:prstGeom prst="rect">
            <a:avLst/>
          </a:prstGeom>
        </p:spPr>
        <p:txBody>
          <a:bodyPr wrap="square">
            <a:spAutoFit/>
          </a:bodyPr>
          <a:lstStyle/>
          <a:p>
            <a:pPr algn="l"/>
            <a:r>
              <a:rPr lang="en-US" altLang="zh-CN" sz="3600" dirty="0">
                <a:latin typeface="黑体" panose="02010609060101010101" pitchFamily="49" charset="-122"/>
                <a:ea typeface="黑体" panose="02010609060101010101" pitchFamily="49" charset="-122"/>
              </a:rPr>
              <a:t>1</a:t>
            </a:r>
            <a:r>
              <a:rPr lang="zh-CN" altLang="en-US" sz="3600" dirty="0">
                <a:latin typeface="黑体" panose="02010609060101010101" pitchFamily="49" charset="-122"/>
                <a:ea typeface="黑体" panose="02010609060101010101" pitchFamily="49" charset="-122"/>
              </a:rPr>
              <a:t>、新商家入仓的次月起计算仓储服务费，按自然季度计算仓储服务费；</a:t>
            </a:r>
            <a:endParaRPr lang="en-US" altLang="zh-CN" sz="3600" dirty="0">
              <a:latin typeface="黑体" panose="02010609060101010101" pitchFamily="49" charset="-122"/>
              <a:ea typeface="黑体" panose="02010609060101010101" pitchFamily="49" charset="-122"/>
            </a:endParaRPr>
          </a:p>
          <a:p>
            <a:pPr algn="l"/>
            <a:endParaRPr lang="zh-CN" altLang="en-US" sz="3600" dirty="0">
              <a:latin typeface="黑体" panose="02010609060101010101" pitchFamily="49" charset="-122"/>
              <a:ea typeface="黑体" panose="02010609060101010101" pitchFamily="49" charset="-122"/>
            </a:endParaRPr>
          </a:p>
          <a:p>
            <a:pPr algn="l"/>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、仓储服务费计费对象：有条形码管理的</a:t>
            </a:r>
            <a:r>
              <a:rPr lang="zh-CN" altLang="en-US" sz="3600" dirty="0">
                <a:solidFill>
                  <a:srgbClr val="FF0000"/>
                </a:solidFill>
                <a:latin typeface="黑体" panose="02010609060101010101" pitchFamily="49" charset="-122"/>
                <a:ea typeface="黑体" panose="02010609060101010101" pitchFamily="49" charset="-122"/>
              </a:rPr>
              <a:t>正品或赠品</a:t>
            </a:r>
            <a:r>
              <a:rPr lang="zh-CN" altLang="en-US" sz="3600" dirty="0">
                <a:latin typeface="黑体" panose="02010609060101010101" pitchFamily="49" charset="-122"/>
                <a:ea typeface="黑体" panose="02010609060101010101" pitchFamily="49" charset="-122"/>
              </a:rPr>
              <a:t>实物；非菜鸟提供的统一包材仓储服务费在增值服务费中</a:t>
            </a:r>
            <a:r>
              <a:rPr lang="zh-CN" altLang="en-US" sz="3600" dirty="0" smtClean="0">
                <a:latin typeface="黑体" panose="02010609060101010101" pitchFamily="49" charset="-122"/>
                <a:ea typeface="黑体" panose="02010609060101010101" pitchFamily="49" charset="-122"/>
              </a:rPr>
              <a:t>计费</a:t>
            </a:r>
            <a:endParaRPr lang="en-US" altLang="zh-CN" sz="3600" dirty="0" smtClean="0">
              <a:latin typeface="黑体" panose="02010609060101010101" pitchFamily="49" charset="-122"/>
              <a:ea typeface="黑体" panose="02010609060101010101" pitchFamily="49" charset="-122"/>
            </a:endParaRPr>
          </a:p>
          <a:p>
            <a:pPr algn="l"/>
            <a:endParaRPr lang="en-US" altLang="zh-CN" sz="3600" dirty="0">
              <a:latin typeface="黑体" panose="02010609060101010101" pitchFamily="49" charset="-122"/>
              <a:ea typeface="黑体" panose="02010609060101010101" pitchFamily="49" charset="-122"/>
            </a:endParaRPr>
          </a:p>
          <a:p>
            <a:pPr algn="l"/>
            <a:r>
              <a:rPr lang="en-US" altLang="zh-CN" sz="3600" dirty="0" smtClean="0">
                <a:latin typeface="黑体" panose="02010609060101010101" pitchFamily="49" charset="-122"/>
                <a:ea typeface="黑体" panose="02010609060101010101" pitchFamily="49" charset="-122"/>
              </a:rPr>
              <a:t>3</a:t>
            </a:r>
            <a:r>
              <a:rPr lang="zh-CN" altLang="en-US" sz="3600" dirty="0" smtClean="0">
                <a:latin typeface="黑体" panose="02010609060101010101" pitchFamily="49" charset="-122"/>
                <a:ea typeface="黑体" panose="02010609060101010101" pitchFamily="49" charset="-122"/>
              </a:rPr>
              <a:t>、免仓储天数为</a:t>
            </a:r>
            <a:r>
              <a:rPr lang="en-US" altLang="zh-CN" sz="3600" dirty="0" smtClean="0">
                <a:latin typeface="黑体" panose="02010609060101010101" pitchFamily="49" charset="-122"/>
                <a:ea typeface="黑体" panose="02010609060101010101" pitchFamily="49" charset="-122"/>
              </a:rPr>
              <a:t>90</a:t>
            </a:r>
            <a:r>
              <a:rPr lang="zh-CN" altLang="en-US" sz="3600" dirty="0" smtClean="0">
                <a:latin typeface="黑体" panose="02010609060101010101" pitchFamily="49" charset="-122"/>
                <a:ea typeface="黑体" panose="02010609060101010101" pitchFamily="49" charset="-122"/>
              </a:rPr>
              <a:t>天，单价</a:t>
            </a:r>
            <a:r>
              <a:rPr lang="zh-CN" altLang="en-US" sz="3600" b="1" dirty="0" smtClean="0">
                <a:solidFill>
                  <a:srgbClr val="FF0000"/>
                </a:solidFill>
                <a:latin typeface="黑体" panose="02010609060101010101" pitchFamily="49" charset="-122"/>
                <a:ea typeface="黑体" panose="02010609060101010101" pitchFamily="49" charset="-122"/>
              </a:rPr>
              <a:t>按</a:t>
            </a:r>
            <a:r>
              <a:rPr lang="en-US" altLang="zh-CN" sz="3600" b="1" dirty="0">
                <a:solidFill>
                  <a:srgbClr val="FF0000"/>
                </a:solidFill>
                <a:latin typeface="黑体" panose="02010609060101010101" pitchFamily="49" charset="-122"/>
                <a:ea typeface="黑体" panose="02010609060101010101" pitchFamily="49" charset="-122"/>
              </a:rPr>
              <a:t>y</a:t>
            </a:r>
            <a:r>
              <a:rPr lang="zh-CN" altLang="en-US" sz="3600" b="1" dirty="0">
                <a:solidFill>
                  <a:srgbClr val="FF0000"/>
                </a:solidFill>
                <a:latin typeface="黑体" panose="02010609060101010101" pitchFamily="49" charset="-122"/>
                <a:ea typeface="黑体" panose="02010609060101010101" pitchFamily="49" charset="-122"/>
              </a:rPr>
              <a:t>元</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立方</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天</a:t>
            </a:r>
            <a:r>
              <a:rPr lang="zh-CN" altLang="en-US" sz="3600" b="1" dirty="0" smtClean="0">
                <a:solidFill>
                  <a:srgbClr val="FF0000"/>
                </a:solidFill>
                <a:latin typeface="黑体" panose="02010609060101010101" pitchFamily="49" charset="-122"/>
                <a:ea typeface="黑体" panose="02010609060101010101" pitchFamily="49" charset="-122"/>
              </a:rPr>
              <a:t>计费，仓储费周转天数大于</a:t>
            </a:r>
            <a:r>
              <a:rPr lang="en-US" altLang="zh-CN" sz="3600" b="1" dirty="0" smtClean="0">
                <a:solidFill>
                  <a:srgbClr val="FF0000"/>
                </a:solidFill>
                <a:latin typeface="黑体" panose="02010609060101010101" pitchFamily="49" charset="-122"/>
                <a:ea typeface="黑体" panose="02010609060101010101" pitchFamily="49" charset="-122"/>
              </a:rPr>
              <a:t>90</a:t>
            </a:r>
            <a:r>
              <a:rPr lang="zh-CN" altLang="en-US" sz="3600" b="1" dirty="0" smtClean="0">
                <a:solidFill>
                  <a:srgbClr val="FF0000"/>
                </a:solidFill>
                <a:latin typeface="黑体" panose="02010609060101010101" pitchFamily="49" charset="-122"/>
                <a:ea typeface="黑体" panose="02010609060101010101" pitchFamily="49" charset="-122"/>
              </a:rPr>
              <a:t>天，计费天数按</a:t>
            </a:r>
            <a:r>
              <a:rPr lang="en-US" altLang="zh-CN" sz="3600" b="1" dirty="0" smtClean="0">
                <a:solidFill>
                  <a:srgbClr val="FF0000"/>
                </a:solidFill>
                <a:latin typeface="黑体" panose="02010609060101010101" pitchFamily="49" charset="-122"/>
                <a:ea typeface="黑体" panose="02010609060101010101" pitchFamily="49" charset="-122"/>
              </a:rPr>
              <a:t>30</a:t>
            </a:r>
            <a:r>
              <a:rPr lang="zh-CN" altLang="en-US" sz="3600" b="1" dirty="0" smtClean="0">
                <a:solidFill>
                  <a:srgbClr val="FF0000"/>
                </a:solidFill>
                <a:latin typeface="黑体" panose="02010609060101010101" pitchFamily="49" charset="-122"/>
                <a:ea typeface="黑体" panose="02010609060101010101" pitchFamily="49" charset="-122"/>
              </a:rPr>
              <a:t>天封顶计算</a:t>
            </a:r>
            <a:endParaRPr lang="en-US" altLang="zh-CN" sz="3600" b="1" dirty="0" smtClean="0">
              <a:solidFill>
                <a:srgbClr val="FF0000"/>
              </a:solidFill>
              <a:latin typeface="黑体" panose="02010609060101010101" pitchFamily="49" charset="-122"/>
              <a:ea typeface="黑体" panose="02010609060101010101" pitchFamily="49" charset="-122"/>
            </a:endParaRPr>
          </a:p>
          <a:p>
            <a:pPr algn="l"/>
            <a:endParaRPr lang="en-US" altLang="zh-CN" sz="3600" b="1" dirty="0">
              <a:solidFill>
                <a:srgbClr val="FF0000"/>
              </a:solidFill>
              <a:latin typeface="黑体" panose="02010609060101010101" pitchFamily="49" charset="-122"/>
              <a:ea typeface="黑体" panose="02010609060101010101" pitchFamily="49" charset="-122"/>
            </a:endParaRPr>
          </a:p>
          <a:p>
            <a:pPr algn="l"/>
            <a:r>
              <a:rPr lang="en-US" altLang="zh-CN" sz="3600" b="1" dirty="0" smtClean="0">
                <a:solidFill>
                  <a:srgbClr val="FF0000"/>
                </a:solidFill>
                <a:latin typeface="黑体" panose="02010609060101010101" pitchFamily="49" charset="-122"/>
                <a:ea typeface="黑体" panose="02010609060101010101" pitchFamily="49" charset="-122"/>
              </a:rPr>
              <a:t>4</a:t>
            </a:r>
            <a:r>
              <a:rPr lang="zh-CN" altLang="en-US" sz="3600" b="1" dirty="0" smtClean="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注意点：仓储费计费及周转天数的计算是按商家纬度，非仓纬度。</a:t>
            </a:r>
            <a:endParaRPr lang="en-US" altLang="zh-CN" sz="3600" b="1" dirty="0">
              <a:solidFill>
                <a:srgbClr val="FF0000"/>
              </a:solidFill>
              <a:latin typeface="黑体" panose="02010609060101010101" pitchFamily="49" charset="-122"/>
              <a:ea typeface="黑体" panose="02010609060101010101" pitchFamily="49" charset="-122"/>
            </a:endParaRPr>
          </a:p>
          <a:p>
            <a:pPr algn="l"/>
            <a:endParaRPr lang="en-US" altLang="zh-CN"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982856" y="3127248"/>
            <a:ext cx="20464079" cy="4480560"/>
          </a:xfrm>
          <a:prstGeom prst="rect">
            <a:avLst/>
          </a:prstGeom>
        </p:spPr>
      </p:pic>
      <p:sp>
        <p:nvSpPr>
          <p:cNvPr id="3" name="文本框 2"/>
          <p:cNvSpPr txBox="1"/>
          <p:nvPr/>
        </p:nvSpPr>
        <p:spPr>
          <a:xfrm>
            <a:off x="982856" y="2160810"/>
            <a:ext cx="735177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sz="4000" b="1" dirty="0">
                <a:latin typeface="黑体" panose="02010609060101010101" pitchFamily="49" charset="-122"/>
                <a:ea typeface="黑体" panose="02010609060101010101" pitchFamily="49" charset="-122"/>
              </a:rPr>
              <a:t>服装仓储费：</a:t>
            </a:r>
          </a:p>
        </p:txBody>
      </p:sp>
    </p:spTree>
    <p:extLst>
      <p:ext uri="{BB962C8B-B14F-4D97-AF65-F5344CB8AC3E}">
        <p14:creationId xmlns:p14="http://schemas.microsoft.com/office/powerpoint/2010/main" val="93374703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关键费用项详解</a:t>
            </a:r>
            <a:r>
              <a:rPr lang="en-US" altLang="zh-CN" sz="3000" dirty="0" smtClean="0">
                <a:latin typeface="黑体"/>
                <a:ea typeface="黑体"/>
                <a:cs typeface="黑体"/>
              </a:rPr>
              <a:t>-</a:t>
            </a:r>
            <a:r>
              <a:rPr lang="zh-CN" altLang="en-US" sz="3000" dirty="0" smtClean="0">
                <a:latin typeface="黑体"/>
                <a:ea typeface="黑体"/>
                <a:cs typeface="黑体"/>
              </a:rPr>
              <a:t>仓储费</a:t>
            </a:r>
            <a:endParaRPr sz="3000" dirty="0">
              <a:latin typeface="黑体"/>
              <a:ea typeface="黑体"/>
              <a:cs typeface="黑体"/>
            </a:endParaRPr>
          </a:p>
        </p:txBody>
      </p:sp>
      <p:sp>
        <p:nvSpPr>
          <p:cNvPr id="5" name="文本框 4"/>
          <p:cNvSpPr txBox="1"/>
          <p:nvPr/>
        </p:nvSpPr>
        <p:spPr>
          <a:xfrm>
            <a:off x="1152144" y="3638373"/>
            <a:ext cx="2137867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zh-CN" altLang="en-US" sz="4000" b="0" i="0" u="none" strike="noStrike" cap="none" spc="0" normalizeH="0" baseline="0" dirty="0" smtClean="0">
                <a:ln>
                  <a:noFill/>
                </a:ln>
                <a:solidFill>
                  <a:schemeClr val="tx1"/>
                </a:solidFill>
                <a:effectLst/>
                <a:uFillTx/>
                <a:latin typeface="黑体" panose="02010609060101010101" pitchFamily="49" charset="-122"/>
                <a:ea typeface="黑体" panose="02010609060101010101" pitchFamily="49" charset="-122"/>
                <a:sym typeface="Helvetica Light"/>
              </a:rPr>
              <a:t>仓储费关键要点：仓储费计费天数、计费月份、日均库存体积</a:t>
            </a:r>
            <a:r>
              <a:rPr kumimoji="0" lang="zh-CN" altLang="en-US" sz="40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（服装用件数）</a:t>
            </a:r>
            <a:r>
              <a:rPr kumimoji="0" lang="zh-CN" altLang="en-US" sz="4000" b="0" i="0" u="none" strike="noStrike" cap="none" spc="0" normalizeH="0" baseline="0" dirty="0" smtClean="0">
                <a:ln>
                  <a:noFill/>
                </a:ln>
                <a:solidFill>
                  <a:schemeClr val="tx1"/>
                </a:solidFill>
                <a:effectLst/>
                <a:uFillTx/>
                <a:latin typeface="黑体" panose="02010609060101010101" pitchFamily="49" charset="-122"/>
                <a:ea typeface="黑体" panose="02010609060101010101" pitchFamily="49" charset="-122"/>
                <a:sym typeface="Helvetica Light"/>
              </a:rPr>
              <a:t>、单价</a:t>
            </a:r>
            <a:endParaRPr kumimoji="0" lang="zh-CN" altLang="en-US" sz="4000" b="0" i="0" u="none" strike="noStrike" cap="none" spc="0" normalizeH="0" baseline="0" dirty="0">
              <a:ln>
                <a:noFill/>
              </a:ln>
              <a:solidFill>
                <a:schemeClr val="tx1"/>
              </a:solidFill>
              <a:effectLst/>
              <a:uFillTx/>
              <a:latin typeface="黑体" panose="02010609060101010101" pitchFamily="49" charset="-122"/>
              <a:ea typeface="黑体" panose="02010609060101010101" pitchFamily="49" charset="-122"/>
              <a:sym typeface="Helvetica Light"/>
            </a:endParaRPr>
          </a:p>
        </p:txBody>
      </p:sp>
      <p:cxnSp>
        <p:nvCxnSpPr>
          <p:cNvPr id="7" name="直接箭头连接符 6"/>
          <p:cNvCxnSpPr/>
          <p:nvPr/>
        </p:nvCxnSpPr>
        <p:spPr>
          <a:xfrm flipH="1">
            <a:off x="6089904" y="4471187"/>
            <a:ext cx="475488" cy="54864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1" name="文本框 10"/>
          <p:cNvSpPr txBox="1"/>
          <p:nvPr/>
        </p:nvSpPr>
        <p:spPr>
          <a:xfrm>
            <a:off x="854840" y="5042760"/>
            <a:ext cx="702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3600" dirty="0" smtClean="0">
                <a:solidFill>
                  <a:srgbClr val="FF0000"/>
                </a:solidFill>
                <a:latin typeface="黑体" panose="02010609060101010101" pitchFamily="49" charset="-122"/>
                <a:ea typeface="黑体" panose="02010609060101010101" pitchFamily="49" charset="-122"/>
              </a:rPr>
              <a:t>计费天数</a:t>
            </a:r>
            <a:r>
              <a:rPr lang="en-US" altLang="zh-CN" sz="3600" dirty="0" smtClean="0">
                <a:solidFill>
                  <a:srgbClr val="FF0000"/>
                </a:solidFill>
                <a:latin typeface="黑体" panose="02010609060101010101" pitchFamily="49" charset="-122"/>
                <a:ea typeface="黑体" panose="02010609060101010101" pitchFamily="49" charset="-122"/>
              </a:rPr>
              <a:t>=</a:t>
            </a:r>
            <a:r>
              <a:rPr kumimoji="0" lang="zh-CN" altLang="en-US" sz="360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周转天数</a:t>
            </a:r>
            <a:r>
              <a:rPr kumimoji="0" lang="en-US" altLang="zh-CN" sz="360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a:t>
            </a:r>
            <a:r>
              <a:rPr kumimoji="0" lang="zh-CN" altLang="en-US" sz="360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免仓储天数</a:t>
            </a:r>
            <a:endParaRPr kumimoji="0" lang="zh-CN" altLang="en-US" sz="3600" i="0" u="none" strike="noStrike" cap="none" spc="0" normalizeH="0" baseline="0" dirty="0">
              <a:ln>
                <a:noFill/>
              </a:ln>
              <a:solidFill>
                <a:srgbClr val="FF0000"/>
              </a:solidFill>
              <a:effectLst/>
              <a:uFillTx/>
              <a:latin typeface="黑体" panose="02010609060101010101" pitchFamily="49" charset="-122"/>
              <a:ea typeface="黑体" panose="02010609060101010101" pitchFamily="49" charset="-122"/>
              <a:sym typeface="Helvetica Light"/>
            </a:endParaRPr>
          </a:p>
        </p:txBody>
      </p:sp>
      <p:sp>
        <p:nvSpPr>
          <p:cNvPr id="18" name="矩形 17"/>
          <p:cNvSpPr/>
          <p:nvPr/>
        </p:nvSpPr>
        <p:spPr>
          <a:xfrm>
            <a:off x="-1292352" y="6397753"/>
            <a:ext cx="12192000" cy="584775"/>
          </a:xfrm>
          <a:prstGeom prst="rect">
            <a:avLst/>
          </a:prstGeom>
        </p:spPr>
        <p:txBody>
          <a:bodyPr>
            <a:spAutoFit/>
          </a:bodyPr>
          <a:lstStyle/>
          <a:p>
            <a:r>
              <a:rPr lang="zh-CN" altLang="en-US" sz="3200" dirty="0">
                <a:solidFill>
                  <a:srgbClr val="FF0000"/>
                </a:solidFill>
                <a:latin typeface="黑体" panose="02010609060101010101" pitchFamily="49" charset="-122"/>
                <a:ea typeface="黑体" panose="02010609060101010101" pitchFamily="49" charset="-122"/>
              </a:rPr>
              <a:t>周转天数</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当季度日均库存件数</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当季度日均销件数 </a:t>
            </a:r>
            <a:endParaRPr lang="zh-CN" altLang="en-US" sz="3200" dirty="0">
              <a:solidFill>
                <a:srgbClr val="FF0000"/>
              </a:solidFill>
            </a:endParaRPr>
          </a:p>
        </p:txBody>
      </p:sp>
      <p:sp>
        <p:nvSpPr>
          <p:cNvPr id="20" name="矩形 19"/>
          <p:cNvSpPr/>
          <p:nvPr/>
        </p:nvSpPr>
        <p:spPr>
          <a:xfrm>
            <a:off x="8284464" y="5055601"/>
            <a:ext cx="7571303" cy="646331"/>
          </a:xfrm>
          <a:prstGeom prst="rect">
            <a:avLst/>
          </a:prstGeom>
        </p:spPr>
        <p:txBody>
          <a:bodyPr wrap="none">
            <a:spAutoFit/>
          </a:bodyPr>
          <a:lstStyle/>
          <a:p>
            <a:r>
              <a:rPr lang="zh-CN" altLang="en-US" sz="3600" dirty="0">
                <a:solidFill>
                  <a:srgbClr val="FF0000"/>
                </a:solidFill>
                <a:latin typeface="黑体" panose="02010609060101010101" pitchFamily="49" charset="-122"/>
                <a:ea typeface="黑体" panose="02010609060101010101" pitchFamily="49" charset="-122"/>
              </a:rPr>
              <a:t>新商家入仓的次月起计算仓储服务费</a:t>
            </a:r>
            <a:endParaRPr lang="zh-CN" altLang="en-US" sz="3600" dirty="0">
              <a:solidFill>
                <a:srgbClr val="FF0000"/>
              </a:solidFill>
            </a:endParaRPr>
          </a:p>
        </p:txBody>
      </p:sp>
      <p:cxnSp>
        <p:nvCxnSpPr>
          <p:cNvPr id="22" name="直接箭头连接符 21"/>
          <p:cNvCxnSpPr/>
          <p:nvPr/>
        </p:nvCxnSpPr>
        <p:spPr>
          <a:xfrm>
            <a:off x="10351008" y="4421337"/>
            <a:ext cx="365760" cy="62142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直接箭头连接符 24"/>
          <p:cNvCxnSpPr/>
          <p:nvPr/>
        </p:nvCxnSpPr>
        <p:spPr>
          <a:xfrm flipH="1">
            <a:off x="5096256" y="5768048"/>
            <a:ext cx="475488" cy="54864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7" name="矩形 26"/>
          <p:cNvSpPr/>
          <p:nvPr/>
        </p:nvSpPr>
        <p:spPr>
          <a:xfrm>
            <a:off x="302926" y="7374665"/>
            <a:ext cx="16219108" cy="2431435"/>
          </a:xfrm>
          <a:prstGeom prst="rect">
            <a:avLst/>
          </a:prstGeom>
        </p:spPr>
        <p:txBody>
          <a:bodyPr wrap="square">
            <a:spAutoFit/>
          </a:bodyPr>
          <a:lstStyle/>
          <a:p>
            <a:pPr algn="l"/>
            <a:r>
              <a:rPr lang="zh-CN" altLang="en-US" sz="2400" dirty="0" smtClean="0">
                <a:solidFill>
                  <a:srgbClr val="0070C0"/>
                </a:solidFill>
                <a:latin typeface="黑体" panose="02010609060101010101" pitchFamily="49" charset="-122"/>
                <a:ea typeface="黑体" panose="02010609060101010101" pitchFamily="49" charset="-122"/>
              </a:rPr>
              <a:t>以第二季度仓储费为例：</a:t>
            </a:r>
            <a:endParaRPr lang="en-US" altLang="zh-CN" sz="2400" dirty="0" smtClean="0">
              <a:solidFill>
                <a:srgbClr val="0070C0"/>
              </a:solidFill>
              <a:latin typeface="黑体" panose="02010609060101010101" pitchFamily="49" charset="-122"/>
              <a:ea typeface="黑体" panose="02010609060101010101" pitchFamily="49" charset="-122"/>
            </a:endParaRPr>
          </a:p>
          <a:p>
            <a:pPr algn="l"/>
            <a:r>
              <a:rPr lang="zh-CN" altLang="en-US" sz="3200" dirty="0" smtClean="0">
                <a:solidFill>
                  <a:srgbClr val="0070C0"/>
                </a:solidFill>
                <a:latin typeface="黑体" panose="02010609060101010101" pitchFamily="49" charset="-122"/>
                <a:ea typeface="黑体" panose="02010609060101010101" pitchFamily="49" charset="-122"/>
              </a:rPr>
              <a:t>当</a:t>
            </a:r>
            <a:r>
              <a:rPr lang="zh-CN" altLang="en-US" sz="3200" dirty="0">
                <a:solidFill>
                  <a:srgbClr val="0070C0"/>
                </a:solidFill>
                <a:latin typeface="黑体" panose="02010609060101010101" pitchFamily="49" charset="-122"/>
                <a:ea typeface="黑体" panose="02010609060101010101" pitchFamily="49" charset="-122"/>
              </a:rPr>
              <a:t>季度日均库存件数</a:t>
            </a:r>
            <a:r>
              <a:rPr lang="en-US" altLang="zh-CN" sz="3200" dirty="0">
                <a:solidFill>
                  <a:srgbClr val="0070C0"/>
                </a:solidFill>
                <a:latin typeface="黑体" panose="02010609060101010101" pitchFamily="49" charset="-122"/>
                <a:ea typeface="黑体" panose="02010609060101010101" pitchFamily="49" charset="-122"/>
              </a:rPr>
              <a:t>=</a:t>
            </a:r>
            <a:r>
              <a:rPr lang="zh-CN" altLang="en-US" sz="3200" dirty="0">
                <a:solidFill>
                  <a:srgbClr val="0070C0"/>
                </a:solidFill>
                <a:latin typeface="黑体" panose="02010609060101010101" pitchFamily="49" charset="-122"/>
                <a:ea typeface="黑体" panose="02010609060101010101" pitchFamily="49" charset="-122"/>
              </a:rPr>
              <a:t>（</a:t>
            </a:r>
            <a:r>
              <a:rPr lang="en-US" altLang="zh-CN" sz="3200" dirty="0">
                <a:solidFill>
                  <a:srgbClr val="0070C0"/>
                </a:solidFill>
                <a:latin typeface="黑体" panose="02010609060101010101" pitchFamily="49" charset="-122"/>
                <a:ea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1</a:t>
            </a:r>
            <a:r>
              <a:rPr lang="zh-CN" altLang="en-US" sz="3200" dirty="0">
                <a:solidFill>
                  <a:srgbClr val="0070C0"/>
                </a:solidFill>
                <a:latin typeface="黑体" panose="02010609060101010101" pitchFamily="49" charset="-122"/>
                <a:ea typeface="黑体" panose="02010609060101010101" pitchFamily="49" charset="-122"/>
              </a:rPr>
              <a:t>日库存件数</a:t>
            </a:r>
            <a:r>
              <a:rPr lang="en-US" altLang="zh-CN" sz="3200" dirty="0">
                <a:solidFill>
                  <a:srgbClr val="0070C0"/>
                </a:solidFill>
                <a:latin typeface="黑体" panose="02010609060101010101" pitchFamily="49" charset="-122"/>
                <a:ea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2</a:t>
            </a:r>
            <a:r>
              <a:rPr lang="zh-CN" altLang="en-US" sz="3200" dirty="0">
                <a:solidFill>
                  <a:srgbClr val="0070C0"/>
                </a:solidFill>
                <a:latin typeface="黑体" panose="02010609060101010101" pitchFamily="49" charset="-122"/>
                <a:ea typeface="黑体" panose="02010609060101010101" pitchFamily="49" charset="-122"/>
              </a:rPr>
              <a:t>日库存件数</a:t>
            </a:r>
            <a:r>
              <a:rPr lang="en-US" altLang="zh-CN" sz="3200" dirty="0">
                <a:solidFill>
                  <a:srgbClr val="0070C0"/>
                </a:solidFill>
                <a:latin typeface="黑体" panose="02010609060101010101" pitchFamily="49" charset="-122"/>
                <a:ea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3</a:t>
            </a:r>
            <a:r>
              <a:rPr lang="zh-CN" altLang="en-US" sz="3200" dirty="0">
                <a:solidFill>
                  <a:srgbClr val="0070C0"/>
                </a:solidFill>
                <a:latin typeface="黑体" panose="02010609060101010101" pitchFamily="49" charset="-122"/>
                <a:ea typeface="黑体" panose="02010609060101010101" pitchFamily="49" charset="-122"/>
              </a:rPr>
              <a:t>日库存件数</a:t>
            </a:r>
            <a:r>
              <a:rPr lang="en-US" altLang="zh-CN" sz="3200" dirty="0">
                <a:solidFill>
                  <a:srgbClr val="0070C0"/>
                </a:solidFill>
                <a:latin typeface="黑体" panose="02010609060101010101" pitchFamily="49" charset="-122"/>
                <a:ea typeface="黑体" panose="02010609060101010101" pitchFamily="49" charset="-122"/>
              </a:rPr>
              <a:t>+……+9</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30</a:t>
            </a:r>
            <a:r>
              <a:rPr lang="zh-CN" altLang="en-US" sz="3200" dirty="0">
                <a:solidFill>
                  <a:srgbClr val="0070C0"/>
                </a:solidFill>
                <a:latin typeface="黑体" panose="02010609060101010101" pitchFamily="49" charset="-122"/>
                <a:ea typeface="黑体" panose="02010609060101010101" pitchFamily="49" charset="-122"/>
              </a:rPr>
              <a:t>日库存件数）</a:t>
            </a:r>
            <a:r>
              <a:rPr lang="en-US" altLang="zh-CN" sz="3200" dirty="0">
                <a:solidFill>
                  <a:srgbClr val="0070C0"/>
                </a:solidFill>
                <a:latin typeface="黑体" panose="02010609060101010101" pitchFamily="49" charset="-122"/>
                <a:ea typeface="黑体" panose="02010609060101010101" pitchFamily="49" charset="-122"/>
              </a:rPr>
              <a:t>/92</a:t>
            </a:r>
            <a:r>
              <a:rPr lang="zh-CN" altLang="en-US" sz="3200" dirty="0">
                <a:solidFill>
                  <a:srgbClr val="0070C0"/>
                </a:solidFill>
                <a:latin typeface="黑体" panose="02010609060101010101" pitchFamily="49" charset="-122"/>
                <a:ea typeface="黑体" panose="02010609060101010101" pitchFamily="49" charset="-122"/>
              </a:rPr>
              <a:t>（天）</a:t>
            </a:r>
          </a:p>
          <a:p>
            <a:pPr algn="l"/>
            <a:r>
              <a:rPr lang="zh-CN" altLang="en-US" sz="3200" dirty="0">
                <a:solidFill>
                  <a:srgbClr val="0070C0"/>
                </a:solidFill>
                <a:latin typeface="黑体" panose="02010609060101010101" pitchFamily="49" charset="-122"/>
                <a:ea typeface="黑体" panose="02010609060101010101" pitchFamily="49" charset="-122"/>
              </a:rPr>
              <a:t>        当季度日均销售件数</a:t>
            </a:r>
            <a:r>
              <a:rPr lang="en-US" altLang="zh-CN" sz="3200" dirty="0">
                <a:solidFill>
                  <a:srgbClr val="0070C0"/>
                </a:solidFill>
                <a:latin typeface="黑体" panose="02010609060101010101" pitchFamily="49" charset="-122"/>
                <a:ea typeface="黑体" panose="02010609060101010101" pitchFamily="49" charset="-122"/>
              </a:rPr>
              <a:t>=</a:t>
            </a:r>
            <a:r>
              <a:rPr lang="zh-CN" altLang="en-US" sz="3200" dirty="0">
                <a:solidFill>
                  <a:srgbClr val="0070C0"/>
                </a:solidFill>
                <a:latin typeface="黑体" panose="02010609060101010101" pitchFamily="49" charset="-122"/>
                <a:ea typeface="黑体" panose="02010609060101010101" pitchFamily="49" charset="-122"/>
              </a:rPr>
              <a:t>（</a:t>
            </a:r>
            <a:r>
              <a:rPr lang="en-US" altLang="zh-CN" sz="3200" dirty="0">
                <a:solidFill>
                  <a:srgbClr val="0070C0"/>
                </a:solidFill>
                <a:latin typeface="黑体" panose="02010609060101010101" pitchFamily="49" charset="-122"/>
                <a:ea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1</a:t>
            </a:r>
            <a:r>
              <a:rPr lang="zh-CN" altLang="en-US" sz="3200" dirty="0">
                <a:solidFill>
                  <a:srgbClr val="0070C0"/>
                </a:solidFill>
                <a:latin typeface="黑体" panose="02010609060101010101" pitchFamily="49" charset="-122"/>
                <a:ea typeface="黑体" panose="02010609060101010101" pitchFamily="49" charset="-122"/>
              </a:rPr>
              <a:t>日销售件数</a:t>
            </a:r>
            <a:r>
              <a:rPr lang="en-US" altLang="zh-CN" sz="3200" dirty="0">
                <a:solidFill>
                  <a:srgbClr val="0070C0"/>
                </a:solidFill>
                <a:latin typeface="黑体" panose="02010609060101010101" pitchFamily="49" charset="-122"/>
                <a:ea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2</a:t>
            </a:r>
            <a:r>
              <a:rPr lang="zh-CN" altLang="en-US" sz="3200" dirty="0">
                <a:solidFill>
                  <a:srgbClr val="0070C0"/>
                </a:solidFill>
                <a:latin typeface="黑体" panose="02010609060101010101" pitchFamily="49" charset="-122"/>
                <a:ea typeface="黑体" panose="02010609060101010101" pitchFamily="49" charset="-122"/>
              </a:rPr>
              <a:t>日销售件数</a:t>
            </a:r>
            <a:r>
              <a:rPr lang="en-US" altLang="zh-CN" sz="3200" dirty="0">
                <a:solidFill>
                  <a:srgbClr val="0070C0"/>
                </a:solidFill>
                <a:latin typeface="黑体" panose="02010609060101010101" pitchFamily="49" charset="-122"/>
                <a:ea typeface="黑体" panose="02010609060101010101" pitchFamily="49" charset="-122"/>
              </a:rPr>
              <a:t>+7</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3</a:t>
            </a:r>
            <a:r>
              <a:rPr lang="zh-CN" altLang="en-US" sz="3200" dirty="0">
                <a:solidFill>
                  <a:srgbClr val="0070C0"/>
                </a:solidFill>
                <a:latin typeface="黑体" panose="02010609060101010101" pitchFamily="49" charset="-122"/>
                <a:ea typeface="黑体" panose="02010609060101010101" pitchFamily="49" charset="-122"/>
              </a:rPr>
              <a:t>日销售件数</a:t>
            </a:r>
            <a:r>
              <a:rPr lang="en-US" altLang="zh-CN" sz="3200" dirty="0">
                <a:solidFill>
                  <a:srgbClr val="0070C0"/>
                </a:solidFill>
                <a:latin typeface="黑体" panose="02010609060101010101" pitchFamily="49" charset="-122"/>
                <a:ea typeface="黑体" panose="02010609060101010101" pitchFamily="49" charset="-122"/>
              </a:rPr>
              <a:t>+……+9</a:t>
            </a:r>
            <a:r>
              <a:rPr lang="zh-CN" altLang="en-US" sz="3200" dirty="0">
                <a:solidFill>
                  <a:srgbClr val="0070C0"/>
                </a:solidFill>
                <a:latin typeface="黑体" panose="02010609060101010101" pitchFamily="49" charset="-122"/>
                <a:ea typeface="黑体" panose="02010609060101010101" pitchFamily="49" charset="-122"/>
              </a:rPr>
              <a:t>月</a:t>
            </a:r>
            <a:r>
              <a:rPr lang="en-US" altLang="zh-CN" sz="3200" dirty="0">
                <a:solidFill>
                  <a:srgbClr val="0070C0"/>
                </a:solidFill>
                <a:latin typeface="黑体" panose="02010609060101010101" pitchFamily="49" charset="-122"/>
                <a:ea typeface="黑体" panose="02010609060101010101" pitchFamily="49" charset="-122"/>
              </a:rPr>
              <a:t>30</a:t>
            </a:r>
            <a:r>
              <a:rPr lang="zh-CN" altLang="en-US" sz="3200" dirty="0">
                <a:solidFill>
                  <a:srgbClr val="0070C0"/>
                </a:solidFill>
                <a:latin typeface="黑体" panose="02010609060101010101" pitchFamily="49" charset="-122"/>
                <a:ea typeface="黑体" panose="02010609060101010101" pitchFamily="49" charset="-122"/>
              </a:rPr>
              <a:t>日销售件数）</a:t>
            </a:r>
            <a:r>
              <a:rPr lang="en-US" altLang="zh-CN" sz="3200" dirty="0">
                <a:solidFill>
                  <a:srgbClr val="0070C0"/>
                </a:solidFill>
                <a:latin typeface="黑体" panose="02010609060101010101" pitchFamily="49" charset="-122"/>
                <a:ea typeface="黑体" panose="02010609060101010101" pitchFamily="49" charset="-122"/>
              </a:rPr>
              <a:t>/92</a:t>
            </a:r>
            <a:r>
              <a:rPr lang="zh-CN" altLang="en-US" sz="3200" dirty="0">
                <a:solidFill>
                  <a:srgbClr val="0070C0"/>
                </a:solidFill>
                <a:latin typeface="黑体" panose="02010609060101010101" pitchFamily="49" charset="-122"/>
                <a:ea typeface="黑体" panose="02010609060101010101" pitchFamily="49" charset="-122"/>
              </a:rPr>
              <a:t>（天）</a:t>
            </a:r>
            <a:endParaRPr lang="en-US" altLang="zh-CN" sz="3200" dirty="0">
              <a:solidFill>
                <a:srgbClr val="0070C0"/>
              </a:solidFill>
              <a:latin typeface="黑体" panose="02010609060101010101" pitchFamily="49" charset="-122"/>
              <a:ea typeface="黑体" panose="02010609060101010101" pitchFamily="49" charset="-122"/>
            </a:endParaRPr>
          </a:p>
        </p:txBody>
      </p:sp>
      <p:sp>
        <p:nvSpPr>
          <p:cNvPr id="2" name="矩形 1"/>
          <p:cNvSpPr/>
          <p:nvPr/>
        </p:nvSpPr>
        <p:spPr>
          <a:xfrm>
            <a:off x="1152144" y="2577158"/>
            <a:ext cx="18763488" cy="707886"/>
          </a:xfrm>
          <a:prstGeom prst="rect">
            <a:avLst/>
          </a:prstGeom>
        </p:spPr>
        <p:txBody>
          <a:bodyPr wrap="square">
            <a:spAutoFit/>
          </a:bodyPr>
          <a:lstStyle/>
          <a:p>
            <a:pPr algn="l"/>
            <a:r>
              <a:rPr lang="zh-CN" altLang="en-US" sz="4000" dirty="0">
                <a:solidFill>
                  <a:srgbClr val="FF0000"/>
                </a:solidFill>
                <a:latin typeface="黑体" panose="02010609060101010101" pitchFamily="49" charset="-122"/>
                <a:ea typeface="黑体" panose="02010609060101010101" pitchFamily="49" charset="-122"/>
              </a:rPr>
              <a:t>每季度仓储费用</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仓储计费天数*当季度存储计费月数*日均库存体积*对应计费单价</a:t>
            </a:r>
            <a:endParaRPr lang="en-US" altLang="zh-CN" sz="4000"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302926" y="10122754"/>
            <a:ext cx="17166336" cy="2554545"/>
          </a:xfrm>
          <a:prstGeom prst="rect">
            <a:avLst/>
          </a:prstGeom>
        </p:spPr>
        <p:txBody>
          <a:bodyPr wrap="square">
            <a:spAutoFit/>
          </a:bodyPr>
          <a:lstStyle/>
          <a:p>
            <a:pPr algn="l"/>
            <a:r>
              <a:rPr lang="zh-CN" altLang="en-US" sz="3200" dirty="0">
                <a:solidFill>
                  <a:schemeClr val="accent6">
                    <a:lumMod val="75000"/>
                  </a:schemeClr>
                </a:solidFill>
                <a:latin typeface="黑体" panose="02010609060101010101" pitchFamily="49" charset="-122"/>
                <a:ea typeface="黑体" panose="02010609060101010101" pitchFamily="49" charset="-122"/>
              </a:rPr>
              <a:t>当季度存储计费月份数：除商家首次入仓外，当季度存储月份数为</a:t>
            </a:r>
            <a:r>
              <a:rPr lang="en-US" altLang="zh-CN" sz="3200" dirty="0">
                <a:solidFill>
                  <a:schemeClr val="accent6">
                    <a:lumMod val="75000"/>
                  </a:schemeClr>
                </a:solidFill>
                <a:latin typeface="黑体" panose="02010609060101010101" pitchFamily="49" charset="-122"/>
                <a:ea typeface="黑体" panose="02010609060101010101" pitchFamily="49" charset="-122"/>
              </a:rPr>
              <a:t>3</a:t>
            </a:r>
            <a:r>
              <a:rPr lang="zh-CN" altLang="en-US" sz="3200" dirty="0">
                <a:solidFill>
                  <a:schemeClr val="accent6">
                    <a:lumMod val="75000"/>
                  </a:schemeClr>
                </a:solidFill>
                <a:latin typeface="黑体" panose="02010609060101010101" pitchFamily="49" charset="-122"/>
                <a:ea typeface="黑体" panose="02010609060101010101" pitchFamily="49" charset="-122"/>
              </a:rPr>
              <a:t>；商家首次入仓时，当季度存储月份数详见下述举例；</a:t>
            </a:r>
            <a:r>
              <a:rPr lang="en-US" altLang="zh-CN" sz="3200" dirty="0">
                <a:solidFill>
                  <a:schemeClr val="accent6">
                    <a:lumMod val="75000"/>
                  </a:schemeClr>
                </a:solidFill>
                <a:latin typeface="黑体" panose="02010609060101010101" pitchFamily="49" charset="-122"/>
                <a:ea typeface="黑体" panose="02010609060101010101" pitchFamily="49" charset="-122"/>
              </a:rPr>
              <a:t>			</a:t>
            </a:r>
          </a:p>
          <a:p>
            <a:pPr algn="l" fontAlgn="ctr"/>
            <a:r>
              <a:rPr lang="en-US" altLang="zh-CN" sz="3200" dirty="0">
                <a:solidFill>
                  <a:schemeClr val="accent6">
                    <a:lumMod val="75000"/>
                  </a:schemeClr>
                </a:solidFill>
                <a:latin typeface="黑体" panose="02010609060101010101" pitchFamily="49" charset="-122"/>
                <a:ea typeface="黑体" panose="02010609060101010101" pitchFamily="49" charset="-122"/>
              </a:rPr>
              <a:t>⑴</a:t>
            </a:r>
            <a:r>
              <a:rPr lang="zh-CN" altLang="en-US" sz="3200" dirty="0">
                <a:solidFill>
                  <a:schemeClr val="accent6">
                    <a:lumMod val="75000"/>
                  </a:schemeClr>
                </a:solidFill>
                <a:latin typeface="黑体" panose="02010609060101010101" pitchFamily="49" charset="-122"/>
                <a:ea typeface="黑体" panose="02010609060101010101" pitchFamily="49" charset="-122"/>
              </a:rPr>
              <a:t>以商家</a:t>
            </a:r>
            <a:r>
              <a:rPr lang="en-US" altLang="zh-CN" sz="3200" dirty="0">
                <a:solidFill>
                  <a:schemeClr val="accent6">
                    <a:lumMod val="75000"/>
                  </a:schemeClr>
                </a:solidFill>
                <a:latin typeface="黑体" panose="02010609060101010101" pitchFamily="49" charset="-122"/>
                <a:ea typeface="黑体" panose="02010609060101010101" pitchFamily="49" charset="-122"/>
              </a:rPr>
              <a:t>2017</a:t>
            </a:r>
            <a:r>
              <a:rPr lang="zh-CN" altLang="en-US" sz="3200" dirty="0">
                <a:solidFill>
                  <a:schemeClr val="accent6">
                    <a:lumMod val="75000"/>
                  </a:schemeClr>
                </a:solidFill>
                <a:latin typeface="黑体" panose="02010609060101010101" pitchFamily="49" charset="-122"/>
                <a:ea typeface="黑体" panose="02010609060101010101" pitchFamily="49" charset="-122"/>
              </a:rPr>
              <a:t>年</a:t>
            </a:r>
            <a:r>
              <a:rPr lang="en-US" altLang="zh-CN" sz="3200" dirty="0">
                <a:solidFill>
                  <a:schemeClr val="accent6">
                    <a:lumMod val="75000"/>
                  </a:schemeClr>
                </a:solidFill>
                <a:latin typeface="黑体" panose="02010609060101010101" pitchFamily="49" charset="-122"/>
                <a:ea typeface="黑体" panose="02010609060101010101" pitchFamily="49" charset="-122"/>
              </a:rPr>
              <a:t>1</a:t>
            </a:r>
            <a:r>
              <a:rPr lang="zh-CN" altLang="en-US" sz="3200" dirty="0">
                <a:solidFill>
                  <a:schemeClr val="accent6">
                    <a:lumMod val="75000"/>
                  </a:schemeClr>
                </a:solidFill>
                <a:latin typeface="黑体" panose="02010609060101010101" pitchFamily="49" charset="-122"/>
                <a:ea typeface="黑体" panose="02010609060101010101" pitchFamily="49" charset="-122"/>
              </a:rPr>
              <a:t>月份入仓为例，</a:t>
            </a:r>
            <a:r>
              <a:rPr lang="en-US" altLang="zh-CN" sz="3200" dirty="0">
                <a:solidFill>
                  <a:schemeClr val="accent6">
                    <a:lumMod val="75000"/>
                  </a:schemeClr>
                </a:solidFill>
                <a:latin typeface="黑体" panose="02010609060101010101" pitchFamily="49" charset="-122"/>
                <a:ea typeface="黑体" panose="02010609060101010101" pitchFamily="49" charset="-122"/>
              </a:rPr>
              <a:t>2017</a:t>
            </a:r>
            <a:r>
              <a:rPr lang="zh-CN" altLang="en-US" sz="3200" dirty="0">
                <a:solidFill>
                  <a:schemeClr val="accent6">
                    <a:lumMod val="75000"/>
                  </a:schemeClr>
                </a:solidFill>
                <a:latin typeface="黑体" panose="02010609060101010101" pitchFamily="49" charset="-122"/>
                <a:ea typeface="黑体" panose="02010609060101010101" pitchFamily="49" charset="-122"/>
              </a:rPr>
              <a:t>年第一季度当季度存储计费月份数为</a:t>
            </a:r>
            <a:r>
              <a:rPr lang="en-US" altLang="zh-CN" sz="3200" dirty="0">
                <a:solidFill>
                  <a:schemeClr val="accent6">
                    <a:lumMod val="75000"/>
                  </a:schemeClr>
                </a:solidFill>
                <a:latin typeface="黑体" panose="02010609060101010101" pitchFamily="49" charset="-122"/>
                <a:ea typeface="黑体" panose="02010609060101010101" pitchFamily="49" charset="-122"/>
              </a:rPr>
              <a:t>2</a:t>
            </a:r>
            <a:r>
              <a:rPr lang="zh-CN" altLang="en-US" sz="3200" dirty="0">
                <a:solidFill>
                  <a:schemeClr val="accent6">
                    <a:lumMod val="75000"/>
                  </a:schemeClr>
                </a:solidFill>
                <a:latin typeface="黑体" panose="02010609060101010101" pitchFamily="49" charset="-122"/>
                <a:ea typeface="黑体" panose="02010609060101010101" pitchFamily="49" charset="-122"/>
              </a:rPr>
              <a:t>；		</a:t>
            </a:r>
          </a:p>
          <a:p>
            <a:pPr algn="l" fontAlgn="ctr"/>
            <a:r>
              <a:rPr lang="zh-CN" altLang="en-US" sz="3200" dirty="0">
                <a:solidFill>
                  <a:schemeClr val="accent6">
                    <a:lumMod val="75000"/>
                  </a:schemeClr>
                </a:solidFill>
                <a:latin typeface="黑体" panose="02010609060101010101" pitchFamily="49" charset="-122"/>
                <a:ea typeface="黑体" panose="02010609060101010101" pitchFamily="49" charset="-122"/>
              </a:rPr>
              <a:t>⑵以商家</a:t>
            </a:r>
            <a:r>
              <a:rPr lang="en-US" altLang="zh-CN" sz="3200" dirty="0">
                <a:solidFill>
                  <a:schemeClr val="accent6">
                    <a:lumMod val="75000"/>
                  </a:schemeClr>
                </a:solidFill>
                <a:latin typeface="黑体" panose="02010609060101010101" pitchFamily="49" charset="-122"/>
                <a:ea typeface="黑体" panose="02010609060101010101" pitchFamily="49" charset="-122"/>
              </a:rPr>
              <a:t>2017</a:t>
            </a:r>
            <a:r>
              <a:rPr lang="zh-CN" altLang="en-US" sz="3200" dirty="0">
                <a:solidFill>
                  <a:schemeClr val="accent6">
                    <a:lumMod val="75000"/>
                  </a:schemeClr>
                </a:solidFill>
                <a:latin typeface="黑体" panose="02010609060101010101" pitchFamily="49" charset="-122"/>
                <a:ea typeface="黑体" panose="02010609060101010101" pitchFamily="49" charset="-122"/>
              </a:rPr>
              <a:t>年</a:t>
            </a:r>
            <a:r>
              <a:rPr lang="en-US" altLang="zh-CN" sz="3200" dirty="0">
                <a:solidFill>
                  <a:schemeClr val="accent6">
                    <a:lumMod val="75000"/>
                  </a:schemeClr>
                </a:solidFill>
                <a:latin typeface="黑体" panose="02010609060101010101" pitchFamily="49" charset="-122"/>
                <a:ea typeface="黑体" panose="02010609060101010101" pitchFamily="49" charset="-122"/>
              </a:rPr>
              <a:t>2</a:t>
            </a:r>
            <a:r>
              <a:rPr lang="zh-CN" altLang="en-US" sz="3200" dirty="0">
                <a:solidFill>
                  <a:schemeClr val="accent6">
                    <a:lumMod val="75000"/>
                  </a:schemeClr>
                </a:solidFill>
                <a:latin typeface="黑体" panose="02010609060101010101" pitchFamily="49" charset="-122"/>
                <a:ea typeface="黑体" panose="02010609060101010101" pitchFamily="49" charset="-122"/>
              </a:rPr>
              <a:t>月份入仓为例，</a:t>
            </a:r>
            <a:r>
              <a:rPr lang="en-US" altLang="zh-CN" sz="3200" dirty="0">
                <a:solidFill>
                  <a:schemeClr val="accent6">
                    <a:lumMod val="75000"/>
                  </a:schemeClr>
                </a:solidFill>
                <a:latin typeface="黑体" panose="02010609060101010101" pitchFamily="49" charset="-122"/>
                <a:ea typeface="黑体" panose="02010609060101010101" pitchFamily="49" charset="-122"/>
              </a:rPr>
              <a:t>2017</a:t>
            </a:r>
            <a:r>
              <a:rPr lang="zh-CN" altLang="en-US" sz="3200" dirty="0">
                <a:solidFill>
                  <a:schemeClr val="accent6">
                    <a:lumMod val="75000"/>
                  </a:schemeClr>
                </a:solidFill>
                <a:latin typeface="黑体" panose="02010609060101010101" pitchFamily="49" charset="-122"/>
                <a:ea typeface="黑体" panose="02010609060101010101" pitchFamily="49" charset="-122"/>
              </a:rPr>
              <a:t>年第一季度当季度存储计费月份数为</a:t>
            </a:r>
            <a:r>
              <a:rPr lang="en-US" altLang="zh-CN" sz="3200" dirty="0">
                <a:solidFill>
                  <a:schemeClr val="accent6">
                    <a:lumMod val="75000"/>
                  </a:schemeClr>
                </a:solidFill>
                <a:latin typeface="黑体" panose="02010609060101010101" pitchFamily="49" charset="-122"/>
                <a:ea typeface="黑体" panose="02010609060101010101" pitchFamily="49" charset="-122"/>
              </a:rPr>
              <a:t>1</a:t>
            </a:r>
            <a:r>
              <a:rPr lang="zh-CN" altLang="en-US" sz="3200" dirty="0">
                <a:solidFill>
                  <a:schemeClr val="accent6">
                    <a:lumMod val="75000"/>
                  </a:schemeClr>
                </a:solidFill>
                <a:latin typeface="黑体" panose="02010609060101010101" pitchFamily="49" charset="-122"/>
                <a:ea typeface="黑体" panose="02010609060101010101" pitchFamily="49" charset="-122"/>
              </a:rPr>
              <a:t>；		</a:t>
            </a:r>
            <a:endParaRPr lang="en-US" altLang="zh-CN" sz="3200" dirty="0">
              <a:solidFill>
                <a:schemeClr val="accent6">
                  <a:lumMod val="75000"/>
                </a:schemeClr>
              </a:solidFill>
              <a:latin typeface="黑体" panose="02010609060101010101" pitchFamily="49" charset="-122"/>
              <a:ea typeface="黑体" panose="02010609060101010101" pitchFamily="49" charset="-122"/>
            </a:endParaRPr>
          </a:p>
          <a:p>
            <a:pPr algn="l" fontAlgn="ctr"/>
            <a:r>
              <a:rPr lang="zh-CN" altLang="en-US" sz="3200" dirty="0">
                <a:solidFill>
                  <a:schemeClr val="accent6">
                    <a:lumMod val="75000"/>
                  </a:schemeClr>
                </a:solidFill>
                <a:latin typeface="黑体" panose="02010609060101010101" pitchFamily="49" charset="-122"/>
                <a:ea typeface="黑体" panose="02010609060101010101" pitchFamily="49" charset="-122"/>
              </a:rPr>
              <a:t>⑶以商家</a:t>
            </a:r>
            <a:r>
              <a:rPr lang="en-US" altLang="zh-CN" sz="3200" dirty="0">
                <a:solidFill>
                  <a:schemeClr val="accent6">
                    <a:lumMod val="75000"/>
                  </a:schemeClr>
                </a:solidFill>
                <a:latin typeface="黑体" panose="02010609060101010101" pitchFamily="49" charset="-122"/>
                <a:ea typeface="黑体" panose="02010609060101010101" pitchFamily="49" charset="-122"/>
              </a:rPr>
              <a:t>2017</a:t>
            </a:r>
            <a:r>
              <a:rPr lang="zh-CN" altLang="en-US" sz="3200" dirty="0">
                <a:solidFill>
                  <a:schemeClr val="accent6">
                    <a:lumMod val="75000"/>
                  </a:schemeClr>
                </a:solidFill>
                <a:latin typeface="黑体" panose="02010609060101010101" pitchFamily="49" charset="-122"/>
                <a:ea typeface="黑体" panose="02010609060101010101" pitchFamily="49" charset="-122"/>
              </a:rPr>
              <a:t>年</a:t>
            </a:r>
            <a:r>
              <a:rPr lang="en-US" altLang="zh-CN" sz="3200" dirty="0">
                <a:solidFill>
                  <a:schemeClr val="accent6">
                    <a:lumMod val="75000"/>
                  </a:schemeClr>
                </a:solidFill>
                <a:latin typeface="黑体" panose="02010609060101010101" pitchFamily="49" charset="-122"/>
                <a:ea typeface="黑体" panose="02010609060101010101" pitchFamily="49" charset="-122"/>
              </a:rPr>
              <a:t>3</a:t>
            </a:r>
            <a:r>
              <a:rPr lang="zh-CN" altLang="en-US" sz="3200" dirty="0">
                <a:solidFill>
                  <a:schemeClr val="accent6">
                    <a:lumMod val="75000"/>
                  </a:schemeClr>
                </a:solidFill>
                <a:latin typeface="黑体" panose="02010609060101010101" pitchFamily="49" charset="-122"/>
                <a:ea typeface="黑体" panose="02010609060101010101" pitchFamily="49" charset="-122"/>
              </a:rPr>
              <a:t>月份入仓为例，</a:t>
            </a:r>
            <a:r>
              <a:rPr lang="en-US" altLang="zh-CN" sz="3200" dirty="0">
                <a:solidFill>
                  <a:schemeClr val="accent6">
                    <a:lumMod val="75000"/>
                  </a:schemeClr>
                </a:solidFill>
                <a:latin typeface="黑体" panose="02010609060101010101" pitchFamily="49" charset="-122"/>
                <a:ea typeface="黑体" panose="02010609060101010101" pitchFamily="49" charset="-122"/>
              </a:rPr>
              <a:t>2017</a:t>
            </a:r>
            <a:r>
              <a:rPr lang="zh-CN" altLang="en-US" sz="3200" dirty="0">
                <a:solidFill>
                  <a:schemeClr val="accent6">
                    <a:lumMod val="75000"/>
                  </a:schemeClr>
                </a:solidFill>
                <a:latin typeface="黑体" panose="02010609060101010101" pitchFamily="49" charset="-122"/>
                <a:ea typeface="黑体" panose="02010609060101010101" pitchFamily="49" charset="-122"/>
              </a:rPr>
              <a:t>年第一季度当季度存储计费月份数为</a:t>
            </a:r>
            <a:r>
              <a:rPr lang="en-US" altLang="zh-CN" sz="3200" dirty="0">
                <a:solidFill>
                  <a:schemeClr val="accent6">
                    <a:lumMod val="75000"/>
                  </a:schemeClr>
                </a:solidFill>
                <a:latin typeface="黑体" panose="02010609060101010101" pitchFamily="49" charset="-122"/>
                <a:ea typeface="黑体" panose="02010609060101010101" pitchFamily="49" charset="-122"/>
              </a:rPr>
              <a:t>0</a:t>
            </a:r>
            <a:r>
              <a:rPr lang="zh-CN" altLang="en-US" sz="3200" dirty="0">
                <a:solidFill>
                  <a:schemeClr val="accent6">
                    <a:lumMod val="75000"/>
                  </a:schemeClr>
                </a:solidFill>
                <a:latin typeface="黑体" panose="02010609060101010101" pitchFamily="49" charset="-122"/>
                <a:ea typeface="黑体" panose="02010609060101010101" pitchFamily="49" charset="-122"/>
              </a:rPr>
              <a:t>；</a:t>
            </a:r>
            <a:endParaRPr lang="zh-CN" altLang="en-US" sz="3200" dirty="0"/>
          </a:p>
        </p:txBody>
      </p:sp>
    </p:spTree>
    <p:extLst>
      <p:ext uri="{BB962C8B-B14F-4D97-AF65-F5344CB8AC3E}">
        <p14:creationId xmlns:p14="http://schemas.microsoft.com/office/powerpoint/2010/main" val="18737455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关键费用项详解</a:t>
            </a:r>
            <a:r>
              <a:rPr lang="en-US" altLang="zh-CN" sz="3000" dirty="0" smtClean="0">
                <a:latin typeface="黑体"/>
                <a:ea typeface="黑体"/>
                <a:cs typeface="黑体"/>
              </a:rPr>
              <a:t>-</a:t>
            </a:r>
            <a:r>
              <a:rPr lang="zh-CN" altLang="en-US" sz="3000" dirty="0" smtClean="0">
                <a:latin typeface="黑体"/>
                <a:ea typeface="黑体"/>
                <a:cs typeface="黑体"/>
              </a:rPr>
              <a:t>仓储费</a:t>
            </a:r>
            <a:endParaRPr sz="3000" dirty="0">
              <a:latin typeface="黑体"/>
              <a:ea typeface="黑体"/>
              <a:cs typeface="黑体"/>
            </a:endParaRPr>
          </a:p>
        </p:txBody>
      </p:sp>
      <p:sp>
        <p:nvSpPr>
          <p:cNvPr id="5" name="文本框 4"/>
          <p:cNvSpPr txBox="1"/>
          <p:nvPr/>
        </p:nvSpPr>
        <p:spPr>
          <a:xfrm>
            <a:off x="1353312" y="1881123"/>
            <a:ext cx="16989552" cy="5796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ctr"/>
            <a:r>
              <a:rPr lang="zh-CN" altLang="en-US" sz="3200" dirty="0">
                <a:solidFill>
                  <a:schemeClr val="accent1"/>
                </a:solidFill>
                <a:latin typeface="黑体" panose="02010609060101010101" pitchFamily="49" charset="-122"/>
                <a:ea typeface="黑体" panose="02010609060101010101" pitchFamily="49" charset="-122"/>
              </a:rPr>
              <a:t>具体计费举例</a:t>
            </a:r>
            <a:r>
              <a:rPr lang="zh-CN" altLang="en-US" sz="3200" dirty="0" smtClean="0">
                <a:solidFill>
                  <a:schemeClr val="accent1"/>
                </a:solidFill>
                <a:latin typeface="黑体" panose="02010609060101010101" pitchFamily="49" charset="-122"/>
                <a:ea typeface="黑体" panose="02010609060101010101" pitchFamily="49" charset="-122"/>
              </a:rPr>
              <a:t>：</a:t>
            </a:r>
            <a:endParaRPr lang="en-US" altLang="zh-CN" sz="3200" dirty="0" smtClean="0">
              <a:solidFill>
                <a:schemeClr val="accent1"/>
              </a:solidFill>
              <a:latin typeface="黑体" panose="02010609060101010101" pitchFamily="49" charset="-122"/>
              <a:ea typeface="黑体" panose="02010609060101010101" pitchFamily="49" charset="-122"/>
            </a:endParaRPr>
          </a:p>
          <a:p>
            <a:pPr algn="l" fontAlgn="ctr"/>
            <a:endParaRPr lang="en-US" altLang="zh-CN" sz="3200" dirty="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例一、</a:t>
            </a:r>
            <a:r>
              <a:rPr lang="en-US" altLang="zh-CN" sz="3200" dirty="0" smtClean="0">
                <a:solidFill>
                  <a:schemeClr val="accent1"/>
                </a:solidFill>
                <a:latin typeface="黑体" panose="02010609060101010101" pitchFamily="49" charset="-122"/>
                <a:ea typeface="黑体" panose="02010609060101010101" pitchFamily="49" charset="-122"/>
              </a:rPr>
              <a:t>A</a:t>
            </a:r>
            <a:r>
              <a:rPr lang="zh-CN" altLang="en-US" sz="3200" dirty="0" smtClean="0">
                <a:solidFill>
                  <a:schemeClr val="accent1"/>
                </a:solidFill>
                <a:latin typeface="黑体" panose="02010609060101010101" pitchFamily="49" charset="-122"/>
                <a:ea typeface="黑体" panose="02010609060101010101" pitchFamily="49" charset="-122"/>
              </a:rPr>
              <a:t>商家</a:t>
            </a:r>
            <a:r>
              <a:rPr lang="en-US" altLang="zh-CN" sz="3200" dirty="0" smtClean="0">
                <a:solidFill>
                  <a:schemeClr val="accent1"/>
                </a:solidFill>
                <a:latin typeface="黑体" panose="02010609060101010101" pitchFamily="49" charset="-122"/>
                <a:ea typeface="黑体" panose="02010609060101010101" pitchFamily="49" charset="-122"/>
              </a:rPr>
              <a:t>5</a:t>
            </a:r>
            <a:r>
              <a:rPr lang="zh-CN" altLang="en-US" sz="3200" dirty="0" smtClean="0">
                <a:solidFill>
                  <a:schemeClr val="accent1"/>
                </a:solidFill>
                <a:latin typeface="黑体" panose="02010609060101010101" pitchFamily="49" charset="-122"/>
                <a:ea typeface="黑体" panose="02010609060101010101" pitchFamily="49" charset="-122"/>
              </a:rPr>
              <a:t>月份</a:t>
            </a:r>
            <a:r>
              <a:rPr lang="zh-CN" altLang="en-US" sz="3200" dirty="0">
                <a:solidFill>
                  <a:schemeClr val="accent1"/>
                </a:solidFill>
                <a:latin typeface="黑体" panose="02010609060101010101" pitchFamily="49" charset="-122"/>
                <a:ea typeface="黑体" panose="02010609060101010101" pitchFamily="49" charset="-122"/>
              </a:rPr>
              <a:t>入仓，</a:t>
            </a:r>
            <a:r>
              <a:rPr lang="zh-CN" altLang="en-US" sz="3200" dirty="0" smtClean="0">
                <a:solidFill>
                  <a:schemeClr val="accent1"/>
                </a:solidFill>
                <a:latin typeface="黑体" panose="02010609060101010101" pitchFamily="49" charset="-122"/>
                <a:ea typeface="黑体" panose="02010609060101010101" pitchFamily="49" charset="-122"/>
              </a:rPr>
              <a:t>第二季度</a:t>
            </a:r>
            <a:r>
              <a:rPr lang="zh-CN" altLang="en-US" sz="3200" dirty="0">
                <a:solidFill>
                  <a:schemeClr val="accent1"/>
                </a:solidFill>
                <a:latin typeface="黑体" panose="02010609060101010101" pitchFamily="49" charset="-122"/>
                <a:ea typeface="黑体" panose="02010609060101010101" pitchFamily="49" charset="-122"/>
              </a:rPr>
              <a:t>周转天数为</a:t>
            </a:r>
            <a:r>
              <a:rPr lang="en-US" altLang="zh-CN" sz="3200" dirty="0">
                <a:solidFill>
                  <a:schemeClr val="accent1"/>
                </a:solidFill>
                <a:latin typeface="黑体" panose="02010609060101010101" pitchFamily="49" charset="-122"/>
                <a:ea typeface="黑体" panose="02010609060101010101" pitchFamily="49" charset="-122"/>
              </a:rPr>
              <a:t>70</a:t>
            </a:r>
            <a:r>
              <a:rPr lang="zh-CN" altLang="en-US" sz="3200" dirty="0">
                <a:solidFill>
                  <a:schemeClr val="accent1"/>
                </a:solidFill>
                <a:latin typeface="黑体" panose="02010609060101010101" pitchFamily="49" charset="-122"/>
                <a:ea typeface="黑体" panose="02010609060101010101" pitchFamily="49" charset="-122"/>
              </a:rPr>
              <a:t>天，免仓储服务天数</a:t>
            </a:r>
            <a:r>
              <a:rPr lang="en-US" altLang="zh-CN" sz="3200" dirty="0">
                <a:solidFill>
                  <a:schemeClr val="accent1"/>
                </a:solidFill>
                <a:latin typeface="黑体" panose="02010609060101010101" pitchFamily="49" charset="-122"/>
                <a:ea typeface="黑体" panose="02010609060101010101" pitchFamily="49" charset="-122"/>
              </a:rPr>
              <a:t>60</a:t>
            </a:r>
            <a:r>
              <a:rPr lang="zh-CN" altLang="en-US" sz="3200" dirty="0">
                <a:solidFill>
                  <a:schemeClr val="accent1"/>
                </a:solidFill>
                <a:latin typeface="黑体" panose="02010609060101010101" pitchFamily="49" charset="-122"/>
                <a:ea typeface="黑体" panose="02010609060101010101" pitchFamily="49" charset="-122"/>
              </a:rPr>
              <a:t>天</a:t>
            </a:r>
            <a:r>
              <a:rPr lang="zh-CN" altLang="en-US" sz="3200" dirty="0" smtClean="0">
                <a:solidFill>
                  <a:schemeClr val="accent1"/>
                </a:solidFill>
                <a:latin typeface="黑体" panose="02010609060101010101" pitchFamily="49" charset="-122"/>
                <a:ea typeface="黑体" panose="02010609060101010101" pitchFamily="49" charset="-122"/>
              </a:rPr>
              <a:t>，</a:t>
            </a:r>
            <a:endParaRPr lang="en-US" altLang="zh-CN" sz="3200" dirty="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rgbClr val="FF0000"/>
                </a:solidFill>
                <a:latin typeface="黑体" panose="02010609060101010101" pitchFamily="49" charset="-122"/>
                <a:ea typeface="黑体" panose="02010609060101010101" pitchFamily="49" charset="-122"/>
              </a:rPr>
              <a:t>则二季度</a:t>
            </a:r>
            <a:r>
              <a:rPr lang="zh-CN" altLang="en-US" sz="3200" dirty="0">
                <a:solidFill>
                  <a:srgbClr val="FF0000"/>
                </a:solidFill>
                <a:latin typeface="黑体" panose="02010609060101010101" pitchFamily="49" charset="-122"/>
                <a:ea typeface="黑体" panose="02010609060101010101" pitchFamily="49" charset="-122"/>
              </a:rPr>
              <a:t>仓储费</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a:t>
            </a:r>
            <a:r>
              <a:rPr lang="en-US" altLang="zh-CN" sz="3200" dirty="0">
                <a:solidFill>
                  <a:srgbClr val="FF0000"/>
                </a:solidFill>
                <a:latin typeface="黑体" panose="02010609060101010101" pitchFamily="49" charset="-122"/>
                <a:ea typeface="黑体" panose="02010609060101010101" pitchFamily="49" charset="-122"/>
              </a:rPr>
              <a:t>70-60</a:t>
            </a:r>
            <a:r>
              <a:rPr lang="zh-CN" altLang="en-US" sz="3200" dirty="0">
                <a:solidFill>
                  <a:srgbClr val="FF0000"/>
                </a:solidFill>
                <a:latin typeface="黑体" panose="02010609060101010101" pitchFamily="49" charset="-122"/>
                <a:ea typeface="黑体" panose="02010609060101010101" pitchFamily="49" charset="-122"/>
              </a:rPr>
              <a:t>）*</a:t>
            </a:r>
            <a:r>
              <a:rPr lang="en-US" altLang="zh-CN" sz="3200" dirty="0">
                <a:solidFill>
                  <a:srgbClr val="FF0000"/>
                </a:solidFill>
                <a:latin typeface="黑体" panose="02010609060101010101" pitchFamily="49" charset="-122"/>
                <a:ea typeface="黑体" panose="02010609060101010101" pitchFamily="49" charset="-122"/>
              </a:rPr>
              <a:t>1</a:t>
            </a:r>
            <a:r>
              <a:rPr lang="zh-CN" altLang="en-US" sz="3200" dirty="0">
                <a:solidFill>
                  <a:srgbClr val="FF0000"/>
                </a:solidFill>
                <a:latin typeface="黑体" panose="02010609060101010101" pitchFamily="49" charset="-122"/>
                <a:ea typeface="黑体" panose="02010609060101010101" pitchFamily="49" charset="-122"/>
              </a:rPr>
              <a:t>*</a:t>
            </a:r>
            <a:r>
              <a:rPr lang="en-US" altLang="zh-CN" sz="3200" dirty="0">
                <a:solidFill>
                  <a:srgbClr val="FF0000"/>
                </a:solidFill>
                <a:latin typeface="黑体" panose="02010609060101010101" pitchFamily="49" charset="-122"/>
                <a:ea typeface="黑体" panose="02010609060101010101" pitchFamily="49" charset="-122"/>
              </a:rPr>
              <a:t>xx</a:t>
            </a:r>
            <a:r>
              <a:rPr lang="zh-CN" altLang="en-US" sz="3200" dirty="0">
                <a:solidFill>
                  <a:srgbClr val="FF0000"/>
                </a:solidFill>
                <a:latin typeface="黑体" panose="02010609060101010101" pitchFamily="49" charset="-122"/>
                <a:ea typeface="黑体" panose="02010609060101010101" pitchFamily="49" charset="-122"/>
              </a:rPr>
              <a:t>立方*</a:t>
            </a:r>
            <a:r>
              <a:rPr lang="en-US" altLang="zh-CN" sz="3200" dirty="0">
                <a:solidFill>
                  <a:srgbClr val="FF0000"/>
                </a:solidFill>
                <a:latin typeface="黑体" panose="02010609060101010101" pitchFamily="49" charset="-122"/>
                <a:ea typeface="黑体" panose="02010609060101010101" pitchFamily="49" charset="-122"/>
              </a:rPr>
              <a:t>x</a:t>
            </a:r>
            <a:r>
              <a:rPr lang="zh-CN" altLang="en-US" sz="3200" dirty="0">
                <a:solidFill>
                  <a:srgbClr val="FF0000"/>
                </a:solidFill>
                <a:latin typeface="黑体" panose="02010609060101010101" pitchFamily="49" charset="-122"/>
                <a:ea typeface="黑体" panose="02010609060101010101" pitchFamily="49" charset="-122"/>
              </a:rPr>
              <a:t>元</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立方</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smtClean="0">
                <a:solidFill>
                  <a:srgbClr val="FF0000"/>
                </a:solidFill>
                <a:latin typeface="黑体" panose="02010609060101010101" pitchFamily="49" charset="-122"/>
                <a:ea typeface="黑体" panose="02010609060101010101" pitchFamily="49" charset="-122"/>
              </a:rPr>
              <a:t>天</a:t>
            </a:r>
            <a:endParaRPr lang="en-US" altLang="zh-CN" sz="3200" dirty="0" smtClean="0">
              <a:solidFill>
                <a:srgbClr val="FF0000"/>
              </a:solidFill>
              <a:latin typeface="黑体" panose="02010609060101010101" pitchFamily="49" charset="-122"/>
              <a:ea typeface="黑体" panose="02010609060101010101" pitchFamily="49" charset="-122"/>
            </a:endParaRPr>
          </a:p>
          <a:p>
            <a:pPr algn="l" fontAlgn="ctr"/>
            <a:endParaRPr lang="zh-CN" altLang="en-US" sz="3200" dirty="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例二、</a:t>
            </a:r>
            <a:r>
              <a:rPr lang="en-US" altLang="zh-CN" sz="3200" dirty="0" smtClean="0">
                <a:solidFill>
                  <a:schemeClr val="accent1"/>
                </a:solidFill>
                <a:latin typeface="黑体" panose="02010609060101010101" pitchFamily="49" charset="-122"/>
                <a:ea typeface="黑体" panose="02010609060101010101" pitchFamily="49" charset="-122"/>
              </a:rPr>
              <a:t>B</a:t>
            </a:r>
            <a:r>
              <a:rPr lang="zh-CN" altLang="en-US" sz="3200" dirty="0" smtClean="0">
                <a:solidFill>
                  <a:schemeClr val="accent1"/>
                </a:solidFill>
                <a:latin typeface="黑体" panose="02010609060101010101" pitchFamily="49" charset="-122"/>
                <a:ea typeface="黑体" panose="02010609060101010101" pitchFamily="49" charset="-122"/>
              </a:rPr>
              <a:t>商家</a:t>
            </a:r>
            <a:r>
              <a:rPr lang="en-US" altLang="zh-CN" sz="3200" dirty="0" smtClean="0">
                <a:solidFill>
                  <a:schemeClr val="accent1"/>
                </a:solidFill>
                <a:latin typeface="黑体" panose="02010609060101010101" pitchFamily="49" charset="-122"/>
                <a:ea typeface="黑体" panose="02010609060101010101" pitchFamily="49" charset="-122"/>
              </a:rPr>
              <a:t>4</a:t>
            </a:r>
            <a:r>
              <a:rPr lang="zh-CN" altLang="en-US" sz="3200" dirty="0" smtClean="0">
                <a:solidFill>
                  <a:schemeClr val="accent1"/>
                </a:solidFill>
                <a:latin typeface="黑体" panose="02010609060101010101" pitchFamily="49" charset="-122"/>
                <a:ea typeface="黑体" panose="02010609060101010101" pitchFamily="49" charset="-122"/>
              </a:rPr>
              <a:t>月份</a:t>
            </a:r>
            <a:r>
              <a:rPr lang="zh-CN" altLang="en-US" sz="3200" dirty="0">
                <a:solidFill>
                  <a:schemeClr val="accent1"/>
                </a:solidFill>
                <a:latin typeface="黑体" panose="02010609060101010101" pitchFamily="49" charset="-122"/>
                <a:ea typeface="黑体" panose="02010609060101010101" pitchFamily="49" charset="-122"/>
              </a:rPr>
              <a:t>入仓，</a:t>
            </a:r>
            <a:r>
              <a:rPr lang="zh-CN" altLang="en-US" sz="3200" dirty="0" smtClean="0">
                <a:solidFill>
                  <a:schemeClr val="accent1"/>
                </a:solidFill>
                <a:latin typeface="黑体" panose="02010609060101010101" pitchFamily="49" charset="-122"/>
                <a:ea typeface="黑体" panose="02010609060101010101" pitchFamily="49" charset="-122"/>
              </a:rPr>
              <a:t>第二季度</a:t>
            </a:r>
            <a:r>
              <a:rPr lang="zh-CN" altLang="en-US" sz="3200" dirty="0">
                <a:solidFill>
                  <a:schemeClr val="accent1"/>
                </a:solidFill>
                <a:latin typeface="黑体" panose="02010609060101010101" pitchFamily="49" charset="-122"/>
                <a:ea typeface="黑体" panose="02010609060101010101" pitchFamily="49" charset="-122"/>
              </a:rPr>
              <a:t>周转天数为</a:t>
            </a:r>
            <a:r>
              <a:rPr lang="en-US" altLang="zh-CN" sz="3200" dirty="0">
                <a:solidFill>
                  <a:schemeClr val="accent1"/>
                </a:solidFill>
                <a:latin typeface="黑体" panose="02010609060101010101" pitchFamily="49" charset="-122"/>
                <a:ea typeface="黑体" panose="02010609060101010101" pitchFamily="49" charset="-122"/>
              </a:rPr>
              <a:t>100</a:t>
            </a:r>
            <a:r>
              <a:rPr lang="zh-CN" altLang="en-US" sz="3200" dirty="0">
                <a:solidFill>
                  <a:schemeClr val="accent1"/>
                </a:solidFill>
                <a:latin typeface="黑体" panose="02010609060101010101" pitchFamily="49" charset="-122"/>
                <a:ea typeface="黑体" panose="02010609060101010101" pitchFamily="49" charset="-122"/>
              </a:rPr>
              <a:t>天，免仓储服务天数</a:t>
            </a:r>
            <a:r>
              <a:rPr lang="en-US" altLang="zh-CN" sz="3200" dirty="0">
                <a:solidFill>
                  <a:schemeClr val="accent1"/>
                </a:solidFill>
                <a:latin typeface="黑体" panose="02010609060101010101" pitchFamily="49" charset="-122"/>
                <a:ea typeface="黑体" panose="02010609060101010101" pitchFamily="49" charset="-122"/>
              </a:rPr>
              <a:t>60</a:t>
            </a:r>
            <a:r>
              <a:rPr lang="zh-CN" altLang="en-US" sz="3200" dirty="0">
                <a:solidFill>
                  <a:schemeClr val="accent1"/>
                </a:solidFill>
                <a:latin typeface="黑体" panose="02010609060101010101" pitchFamily="49" charset="-122"/>
                <a:ea typeface="黑体" panose="02010609060101010101" pitchFamily="49" charset="-122"/>
              </a:rPr>
              <a:t>天</a:t>
            </a:r>
            <a:r>
              <a:rPr lang="zh-CN" altLang="en-US" sz="3200" dirty="0" smtClean="0">
                <a:solidFill>
                  <a:schemeClr val="accent1"/>
                </a:solidFill>
                <a:latin typeface="黑体" panose="02010609060101010101" pitchFamily="49" charset="-122"/>
                <a:ea typeface="黑体" panose="02010609060101010101" pitchFamily="49" charset="-122"/>
              </a:rPr>
              <a:t>，</a:t>
            </a:r>
            <a:endParaRPr lang="en-US" altLang="zh-CN" sz="3200" dirty="0" smtClean="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周转天数大于</a:t>
            </a:r>
            <a:r>
              <a:rPr lang="en-US" altLang="zh-CN" sz="3200" dirty="0" smtClean="0">
                <a:solidFill>
                  <a:schemeClr val="accent1"/>
                </a:solidFill>
                <a:latin typeface="黑体" panose="02010609060101010101" pitchFamily="49" charset="-122"/>
                <a:ea typeface="黑体" panose="02010609060101010101" pitchFamily="49" charset="-122"/>
              </a:rPr>
              <a:t>90</a:t>
            </a:r>
            <a:r>
              <a:rPr lang="zh-CN" altLang="en-US" sz="3200" dirty="0" smtClean="0">
                <a:solidFill>
                  <a:schemeClr val="accent1"/>
                </a:solidFill>
                <a:latin typeface="黑体" panose="02010609060101010101" pitchFamily="49" charset="-122"/>
                <a:ea typeface="黑体" panose="02010609060101010101" pitchFamily="49" charset="-122"/>
              </a:rPr>
              <a:t>天，则计费天数</a:t>
            </a:r>
            <a:r>
              <a:rPr lang="en-US" altLang="zh-CN" sz="3200" dirty="0" smtClean="0">
                <a:solidFill>
                  <a:schemeClr val="accent1"/>
                </a:solidFill>
                <a:latin typeface="黑体" panose="02010609060101010101" pitchFamily="49" charset="-122"/>
                <a:ea typeface="黑体" panose="02010609060101010101" pitchFamily="49" charset="-122"/>
              </a:rPr>
              <a:t>30</a:t>
            </a:r>
            <a:r>
              <a:rPr lang="zh-CN" altLang="en-US" sz="3200" dirty="0" smtClean="0">
                <a:solidFill>
                  <a:schemeClr val="accent1"/>
                </a:solidFill>
                <a:latin typeface="黑体" panose="02010609060101010101" pitchFamily="49" charset="-122"/>
                <a:ea typeface="黑体" panose="02010609060101010101" pitchFamily="49" charset="-122"/>
              </a:rPr>
              <a:t>天封顶</a:t>
            </a:r>
            <a:endParaRPr lang="en-US" altLang="zh-CN" sz="3200" dirty="0" smtClean="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rgbClr val="FF0000"/>
                </a:solidFill>
                <a:latin typeface="黑体" panose="02010609060101010101" pitchFamily="49" charset="-122"/>
                <a:ea typeface="黑体" panose="02010609060101010101" pitchFamily="49" charset="-122"/>
              </a:rPr>
              <a:t>则二季度仓储费</a:t>
            </a:r>
            <a:r>
              <a:rPr lang="en-US" altLang="zh-CN" sz="3200" dirty="0" smtClean="0">
                <a:solidFill>
                  <a:srgbClr val="FF0000"/>
                </a:solidFill>
                <a:latin typeface="黑体" panose="02010609060101010101" pitchFamily="49" charset="-122"/>
                <a:ea typeface="黑体" panose="02010609060101010101" pitchFamily="49" charset="-122"/>
              </a:rPr>
              <a:t>=30*2*xx</a:t>
            </a:r>
            <a:r>
              <a:rPr lang="zh-CN" altLang="en-US" sz="3200" dirty="0">
                <a:solidFill>
                  <a:srgbClr val="FF0000"/>
                </a:solidFill>
                <a:latin typeface="黑体" panose="02010609060101010101" pitchFamily="49" charset="-122"/>
                <a:ea typeface="黑体" panose="02010609060101010101" pitchFamily="49" charset="-122"/>
              </a:rPr>
              <a:t>立方*</a:t>
            </a:r>
            <a:r>
              <a:rPr lang="en-US" altLang="zh-CN" sz="3200" dirty="0">
                <a:solidFill>
                  <a:srgbClr val="FF0000"/>
                </a:solidFill>
                <a:latin typeface="黑体" panose="02010609060101010101" pitchFamily="49" charset="-122"/>
                <a:ea typeface="黑体" panose="02010609060101010101" pitchFamily="49" charset="-122"/>
              </a:rPr>
              <a:t>x</a:t>
            </a:r>
            <a:r>
              <a:rPr lang="zh-CN" altLang="en-US" sz="3200" dirty="0">
                <a:solidFill>
                  <a:srgbClr val="FF0000"/>
                </a:solidFill>
                <a:latin typeface="黑体" panose="02010609060101010101" pitchFamily="49" charset="-122"/>
                <a:ea typeface="黑体" panose="02010609060101010101" pitchFamily="49" charset="-122"/>
              </a:rPr>
              <a:t>元</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立方</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smtClean="0">
                <a:solidFill>
                  <a:srgbClr val="FF0000"/>
                </a:solidFill>
                <a:latin typeface="黑体" panose="02010609060101010101" pitchFamily="49" charset="-122"/>
                <a:ea typeface="黑体" panose="02010609060101010101" pitchFamily="49" charset="-122"/>
              </a:rPr>
              <a:t>天</a:t>
            </a:r>
            <a:endParaRPr lang="en-US" altLang="zh-CN" sz="3200" dirty="0" smtClean="0">
              <a:solidFill>
                <a:srgbClr val="FF0000"/>
              </a:solidFill>
              <a:latin typeface="黑体" panose="02010609060101010101" pitchFamily="49" charset="-122"/>
              <a:ea typeface="黑体" panose="02010609060101010101" pitchFamily="49" charset="-122"/>
            </a:endParaRPr>
          </a:p>
          <a:p>
            <a:pPr algn="l" fontAlgn="ctr"/>
            <a:endParaRPr lang="en-US" altLang="zh-CN" sz="3200" dirty="0">
              <a:solidFill>
                <a:srgbClr val="FF0000"/>
              </a:solidFill>
              <a:latin typeface="黑体" panose="02010609060101010101" pitchFamily="49" charset="-122"/>
              <a:ea typeface="黑体" panose="02010609060101010101" pitchFamily="49" charset="-122"/>
            </a:endParaRPr>
          </a:p>
          <a:p>
            <a:pPr algn="l" fontAlgn="ctr"/>
            <a:r>
              <a:rPr lang="zh-CN" altLang="en-US" sz="3200" dirty="0" smtClean="0">
                <a:solidFill>
                  <a:srgbClr val="FF0000"/>
                </a:solidFill>
                <a:latin typeface="黑体" panose="02010609060101010101" pitchFamily="49" charset="-122"/>
                <a:ea typeface="黑体" panose="02010609060101010101" pitchFamily="49" charset="-122"/>
              </a:rPr>
              <a:t>例三：</a:t>
            </a:r>
            <a:endParaRPr lang="en-US" altLang="zh-CN" sz="3200" dirty="0">
              <a:solidFill>
                <a:schemeClr val="accent1"/>
              </a:solidFill>
              <a:latin typeface="黑体" panose="02010609060101010101" pitchFamily="49" charset="-122"/>
              <a:ea typeface="黑体" panose="02010609060101010101" pitchFamily="49" charset="-122"/>
            </a:endParaRPr>
          </a:p>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6" name="图片 5" descr="C:\Program Files (x86)\AliWangWang\profiles\cntaobao菜鸟物流商家服务hb=海耳\temp\阿里旺旺图片20170728101737.jpg"/>
          <p:cNvPicPr/>
          <p:nvPr/>
        </p:nvPicPr>
        <p:blipFill>
          <a:blip r:embed="rId2">
            <a:extLst>
              <a:ext uri="{28A0092B-C50C-407E-A947-70E740481C1C}">
                <a14:useLocalDpi xmlns:a14="http://schemas.microsoft.com/office/drawing/2010/main" val="0"/>
              </a:ext>
            </a:extLst>
          </a:blip>
          <a:srcRect/>
          <a:stretch>
            <a:fillRect/>
          </a:stretch>
        </p:blipFill>
        <p:spPr bwMode="auto">
          <a:xfrm>
            <a:off x="1353312" y="6942010"/>
            <a:ext cx="16715232" cy="3591878"/>
          </a:xfrm>
          <a:prstGeom prst="rect">
            <a:avLst/>
          </a:prstGeom>
          <a:noFill/>
          <a:ln>
            <a:noFill/>
          </a:ln>
        </p:spPr>
      </p:pic>
      <p:sp>
        <p:nvSpPr>
          <p:cNvPr id="3" name="文本框 2"/>
          <p:cNvSpPr txBox="1"/>
          <p:nvPr/>
        </p:nvSpPr>
        <p:spPr>
          <a:xfrm>
            <a:off x="1353312" y="10230806"/>
            <a:ext cx="17666208"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ctr"/>
            <a:r>
              <a:rPr lang="zh-CN" altLang="en-US" sz="3200" dirty="0">
                <a:solidFill>
                  <a:schemeClr val="accent1"/>
                </a:solidFill>
                <a:latin typeface="黑体" panose="02010609060101010101" pitchFamily="49" charset="-122"/>
                <a:ea typeface="黑体" panose="02010609060101010101" pitchFamily="49" charset="-122"/>
              </a:rPr>
              <a:t>如上图显示：该商家是</a:t>
            </a:r>
            <a:r>
              <a:rPr lang="en-US" altLang="zh-CN" sz="3200" dirty="0">
                <a:solidFill>
                  <a:schemeClr val="accent1"/>
                </a:solidFill>
                <a:latin typeface="黑体" panose="02010609060101010101" pitchFamily="49" charset="-122"/>
                <a:ea typeface="黑体" panose="02010609060101010101" pitchFamily="49" charset="-122"/>
              </a:rPr>
              <a:t>2017</a:t>
            </a:r>
            <a:r>
              <a:rPr lang="zh-CN" altLang="en-US" sz="3200" dirty="0">
                <a:solidFill>
                  <a:schemeClr val="accent1"/>
                </a:solidFill>
                <a:latin typeface="黑体" panose="02010609060101010101" pitchFamily="49" charset="-122"/>
                <a:ea typeface="黑体" panose="02010609060101010101" pitchFamily="49" charset="-122"/>
              </a:rPr>
              <a:t>年</a:t>
            </a:r>
            <a:r>
              <a:rPr lang="en-US" altLang="zh-CN" sz="3200" dirty="0">
                <a:solidFill>
                  <a:schemeClr val="accent1"/>
                </a:solidFill>
                <a:latin typeface="黑体" panose="02010609060101010101" pitchFamily="49" charset="-122"/>
                <a:ea typeface="黑体" panose="02010609060101010101" pitchFamily="49" charset="-122"/>
              </a:rPr>
              <a:t>1</a:t>
            </a:r>
            <a:r>
              <a:rPr lang="zh-CN" altLang="en-US" sz="3200" dirty="0">
                <a:solidFill>
                  <a:schemeClr val="accent1"/>
                </a:solidFill>
                <a:latin typeface="黑体" panose="02010609060101010101" pitchFamily="49" charset="-122"/>
                <a:ea typeface="黑体" panose="02010609060101010101" pitchFamily="49" charset="-122"/>
              </a:rPr>
              <a:t>月</a:t>
            </a:r>
            <a:r>
              <a:rPr lang="en-US" altLang="zh-CN" sz="3200" dirty="0">
                <a:solidFill>
                  <a:schemeClr val="accent1"/>
                </a:solidFill>
                <a:latin typeface="黑体" panose="02010609060101010101" pitchFamily="49" charset="-122"/>
                <a:ea typeface="黑体" panose="02010609060101010101" pitchFamily="49" charset="-122"/>
              </a:rPr>
              <a:t>20</a:t>
            </a:r>
            <a:r>
              <a:rPr lang="zh-CN" altLang="en-US" sz="3200" dirty="0">
                <a:solidFill>
                  <a:schemeClr val="accent1"/>
                </a:solidFill>
                <a:latin typeface="黑体" panose="02010609060101010101" pitchFamily="49" charset="-122"/>
                <a:ea typeface="黑体" panose="02010609060101010101" pitchFamily="49" charset="-122"/>
              </a:rPr>
              <a:t>日首次入仓</a:t>
            </a:r>
            <a:r>
              <a:rPr lang="zh-CN" altLang="en-US" sz="3200" dirty="0" smtClean="0">
                <a:solidFill>
                  <a:schemeClr val="accent1"/>
                </a:solidFill>
                <a:latin typeface="黑体" panose="02010609060101010101" pitchFamily="49" charset="-122"/>
                <a:ea typeface="黑体" panose="02010609060101010101" pitchFamily="49" charset="-122"/>
              </a:rPr>
              <a:t>，故第二季度</a:t>
            </a:r>
            <a:r>
              <a:rPr lang="zh-CN" altLang="en-US" sz="3200" dirty="0" smtClean="0">
                <a:solidFill>
                  <a:srgbClr val="FF0000"/>
                </a:solidFill>
                <a:latin typeface="黑体" panose="02010609060101010101" pitchFamily="49" charset="-122"/>
                <a:ea typeface="黑体" panose="02010609060101010101" pitchFamily="49" charset="-122"/>
              </a:rPr>
              <a:t>仓储费计费月份为</a:t>
            </a:r>
            <a:r>
              <a:rPr lang="en-US" altLang="zh-CN" sz="3200" dirty="0" smtClean="0">
                <a:solidFill>
                  <a:srgbClr val="FF0000"/>
                </a:solidFill>
                <a:latin typeface="黑体" panose="02010609060101010101" pitchFamily="49" charset="-122"/>
                <a:ea typeface="黑体" panose="02010609060101010101" pitchFamily="49" charset="-122"/>
              </a:rPr>
              <a:t>3</a:t>
            </a:r>
            <a:r>
              <a:rPr lang="zh-CN" altLang="en-US" sz="3200" dirty="0" smtClean="0">
                <a:solidFill>
                  <a:schemeClr val="accent1"/>
                </a:solidFill>
                <a:latin typeface="黑体" panose="02010609060101010101" pitchFamily="49" charset="-122"/>
                <a:ea typeface="黑体" panose="02010609060101010101" pitchFamily="49" charset="-122"/>
              </a:rPr>
              <a:t>，如图</a:t>
            </a:r>
            <a:r>
              <a:rPr lang="zh-CN" altLang="en-US" sz="3200" dirty="0" smtClean="0">
                <a:solidFill>
                  <a:srgbClr val="FF0000"/>
                </a:solidFill>
                <a:latin typeface="黑体" panose="02010609060101010101" pitchFamily="49" charset="-122"/>
                <a:ea typeface="黑体" panose="02010609060101010101" pitchFamily="49" charset="-122"/>
              </a:rPr>
              <a:t>周转</a:t>
            </a:r>
            <a:r>
              <a:rPr lang="zh-CN" altLang="en-US" sz="3200" dirty="0">
                <a:solidFill>
                  <a:srgbClr val="FF0000"/>
                </a:solidFill>
                <a:latin typeface="黑体" panose="02010609060101010101" pitchFamily="49" charset="-122"/>
                <a:ea typeface="黑体" panose="02010609060101010101" pitchFamily="49" charset="-122"/>
              </a:rPr>
              <a:t>天数为</a:t>
            </a:r>
            <a:r>
              <a:rPr lang="en-US" altLang="zh-CN" sz="3200" dirty="0">
                <a:solidFill>
                  <a:srgbClr val="FF0000"/>
                </a:solidFill>
                <a:latin typeface="黑体" panose="02010609060101010101" pitchFamily="49" charset="-122"/>
                <a:ea typeface="黑体" panose="02010609060101010101" pitchFamily="49" charset="-122"/>
              </a:rPr>
              <a:t>40.000036</a:t>
            </a:r>
            <a:r>
              <a:rPr lang="zh-CN" altLang="en-US" sz="3200" dirty="0">
                <a:solidFill>
                  <a:srgbClr val="FF0000"/>
                </a:solidFill>
                <a:latin typeface="黑体" panose="02010609060101010101" pitchFamily="49" charset="-122"/>
                <a:ea typeface="黑体" panose="02010609060101010101" pitchFamily="49" charset="-122"/>
              </a:rPr>
              <a:t>，周转天数小于</a:t>
            </a:r>
            <a:r>
              <a:rPr lang="en-US" altLang="zh-CN" sz="3200" dirty="0">
                <a:solidFill>
                  <a:srgbClr val="FF0000"/>
                </a:solidFill>
                <a:latin typeface="黑体" panose="02010609060101010101" pitchFamily="49" charset="-122"/>
                <a:ea typeface="黑体" panose="02010609060101010101" pitchFamily="49" charset="-122"/>
              </a:rPr>
              <a:t>60</a:t>
            </a:r>
            <a:r>
              <a:rPr lang="zh-CN" altLang="en-US" sz="3200" dirty="0">
                <a:solidFill>
                  <a:srgbClr val="FF0000"/>
                </a:solidFill>
                <a:latin typeface="黑体" panose="02010609060101010101" pitchFamily="49" charset="-122"/>
                <a:ea typeface="黑体" panose="02010609060101010101" pitchFamily="49" charset="-122"/>
              </a:rPr>
              <a:t>天</a:t>
            </a:r>
            <a:r>
              <a:rPr lang="zh-CN" altLang="en-US" sz="3200" dirty="0" smtClean="0">
                <a:solidFill>
                  <a:schemeClr val="accent1"/>
                </a:solidFill>
                <a:latin typeface="黑体" panose="02010609060101010101" pitchFamily="49" charset="-122"/>
                <a:ea typeface="黑体" panose="02010609060101010101" pitchFamily="49" charset="-122"/>
              </a:rPr>
              <a:t>，故仓储费为</a:t>
            </a:r>
            <a:r>
              <a:rPr lang="en-US" altLang="zh-CN" sz="3200" dirty="0" smtClean="0">
                <a:solidFill>
                  <a:schemeClr val="accent1"/>
                </a:solidFill>
                <a:latin typeface="黑体" panose="02010609060101010101" pitchFamily="49" charset="-122"/>
                <a:ea typeface="黑体" panose="02010609060101010101" pitchFamily="49" charset="-122"/>
              </a:rPr>
              <a:t>0</a:t>
            </a: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仓储费</a:t>
            </a:r>
            <a:r>
              <a:rPr lang="en-US" altLang="zh-CN" sz="3200" dirty="0" smtClean="0">
                <a:solidFill>
                  <a:schemeClr val="accent1"/>
                </a:solidFill>
                <a:latin typeface="黑体" panose="02010609060101010101" pitchFamily="49" charset="-122"/>
                <a:ea typeface="黑体" panose="02010609060101010101" pitchFamily="49" charset="-122"/>
              </a:rPr>
              <a:t>=</a:t>
            </a:r>
            <a:r>
              <a:rPr lang="zh-CN" altLang="en-US" sz="3200" dirty="0" smtClean="0">
                <a:solidFill>
                  <a:schemeClr val="accent1"/>
                </a:solidFill>
                <a:latin typeface="黑体" panose="02010609060101010101" pitchFamily="49" charset="-122"/>
                <a:ea typeface="黑体" panose="02010609060101010101" pitchFamily="49" charset="-122"/>
              </a:rPr>
              <a:t>计费月份*计费天数*日均库存体积*单价</a:t>
            </a:r>
            <a:endParaRPr lang="en-US" altLang="zh-CN" sz="3200" dirty="0" smtClean="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仓储费</a:t>
            </a:r>
            <a:r>
              <a:rPr lang="en-US" altLang="zh-CN" sz="3200" dirty="0" smtClean="0">
                <a:solidFill>
                  <a:schemeClr val="accent1"/>
                </a:solidFill>
                <a:latin typeface="黑体" panose="02010609060101010101" pitchFamily="49" charset="-122"/>
                <a:ea typeface="黑体" panose="02010609060101010101" pitchFamily="49" charset="-122"/>
              </a:rPr>
              <a:t>=3</a:t>
            </a:r>
            <a:r>
              <a:rPr lang="zh-CN" altLang="en-US" sz="3200" dirty="0" smtClean="0">
                <a:solidFill>
                  <a:schemeClr val="accent1"/>
                </a:solidFill>
                <a:latin typeface="黑体" panose="02010609060101010101" pitchFamily="49" charset="-122"/>
                <a:ea typeface="黑体" panose="02010609060101010101" pitchFamily="49" charset="-122"/>
              </a:rPr>
              <a:t>*（</a:t>
            </a:r>
            <a:r>
              <a:rPr lang="en-US" altLang="zh-CN" sz="3200" dirty="0" smtClean="0">
                <a:solidFill>
                  <a:schemeClr val="accent1"/>
                </a:solidFill>
                <a:latin typeface="黑体" panose="02010609060101010101" pitchFamily="49" charset="-122"/>
                <a:ea typeface="黑体" panose="02010609060101010101" pitchFamily="49" charset="-122"/>
              </a:rPr>
              <a:t>40-60</a:t>
            </a:r>
            <a:r>
              <a:rPr lang="zh-CN" altLang="en-US" sz="3200" dirty="0" smtClean="0">
                <a:solidFill>
                  <a:schemeClr val="accent1"/>
                </a:solidFill>
                <a:latin typeface="黑体" panose="02010609060101010101" pitchFamily="49" charset="-122"/>
                <a:ea typeface="黑体" panose="02010609060101010101" pitchFamily="49" charset="-122"/>
              </a:rPr>
              <a:t>）*</a:t>
            </a:r>
            <a:r>
              <a:rPr lang="en-US" altLang="zh-CN" sz="3200" dirty="0" smtClean="0">
                <a:solidFill>
                  <a:schemeClr val="accent1"/>
                </a:solidFill>
                <a:latin typeface="黑体" panose="02010609060101010101" pitchFamily="49" charset="-122"/>
                <a:ea typeface="黑体" panose="02010609060101010101" pitchFamily="49" charset="-122"/>
              </a:rPr>
              <a:t>9765432100/1000000000*</a:t>
            </a:r>
            <a:r>
              <a:rPr lang="zh-CN" altLang="en-US" sz="3200" dirty="0" smtClean="0">
                <a:solidFill>
                  <a:schemeClr val="accent1"/>
                </a:solidFill>
                <a:latin typeface="黑体" panose="02010609060101010101" pitchFamily="49" charset="-122"/>
                <a:ea typeface="黑体" panose="02010609060101010101" pitchFamily="49" charset="-122"/>
              </a:rPr>
              <a:t>单价</a:t>
            </a:r>
            <a:r>
              <a:rPr lang="en-US" altLang="zh-CN" sz="3200" dirty="0" smtClean="0">
                <a:solidFill>
                  <a:schemeClr val="accent1"/>
                </a:solidFill>
                <a:latin typeface="黑体" panose="02010609060101010101" pitchFamily="49" charset="-122"/>
                <a:ea typeface="黑体" panose="02010609060101010101" pitchFamily="49" charset="-122"/>
              </a:rPr>
              <a:t>=0</a:t>
            </a: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周转天数</a:t>
            </a:r>
            <a:r>
              <a:rPr lang="en-US" altLang="zh-CN" sz="3200" dirty="0" smtClean="0">
                <a:solidFill>
                  <a:schemeClr val="accent1"/>
                </a:solidFill>
                <a:latin typeface="黑体" panose="02010609060101010101" pitchFamily="49" charset="-122"/>
                <a:ea typeface="黑体" panose="02010609060101010101" pitchFamily="49" charset="-122"/>
              </a:rPr>
              <a:t>=</a:t>
            </a:r>
            <a:r>
              <a:rPr lang="zh-CN" altLang="en-US" sz="3200" dirty="0" smtClean="0">
                <a:solidFill>
                  <a:schemeClr val="accent1"/>
                </a:solidFill>
                <a:latin typeface="黑体" panose="02010609060101010101" pitchFamily="49" charset="-122"/>
                <a:ea typeface="黑体" panose="02010609060101010101" pitchFamily="49" charset="-122"/>
              </a:rPr>
              <a:t>季度普通货品和赠品总库存数</a:t>
            </a:r>
            <a:r>
              <a:rPr lang="en-US" altLang="zh-CN" sz="3200" dirty="0" smtClean="0">
                <a:solidFill>
                  <a:schemeClr val="accent1"/>
                </a:solidFill>
                <a:latin typeface="黑体" panose="02010609060101010101" pitchFamily="49" charset="-122"/>
                <a:ea typeface="黑体" panose="02010609060101010101" pitchFamily="49" charset="-122"/>
              </a:rPr>
              <a:t>/</a:t>
            </a:r>
            <a:r>
              <a:rPr lang="zh-CN" altLang="en-US" sz="3200" dirty="0" smtClean="0">
                <a:solidFill>
                  <a:schemeClr val="accent1"/>
                </a:solidFill>
                <a:latin typeface="黑体" panose="02010609060101010101" pitchFamily="49" charset="-122"/>
                <a:ea typeface="黑体" panose="02010609060101010101" pitchFamily="49" charset="-122"/>
              </a:rPr>
              <a:t>季度普通货品和赠品销售出库数</a:t>
            </a:r>
            <a:endParaRPr lang="en-US" altLang="zh-CN" sz="3200" dirty="0" smtClean="0">
              <a:solidFill>
                <a:schemeClr val="accent1"/>
              </a:solidFill>
              <a:latin typeface="黑体" panose="02010609060101010101" pitchFamily="49" charset="-122"/>
              <a:ea typeface="黑体" panose="02010609060101010101" pitchFamily="49" charset="-122"/>
            </a:endParaRPr>
          </a:p>
          <a:p>
            <a:pPr algn="l" fontAlgn="ctr"/>
            <a:r>
              <a:rPr lang="zh-CN" altLang="en-US" sz="3200" dirty="0" smtClean="0">
                <a:solidFill>
                  <a:schemeClr val="accent1"/>
                </a:solidFill>
                <a:latin typeface="黑体" panose="02010609060101010101" pitchFamily="49" charset="-122"/>
                <a:ea typeface="黑体" panose="02010609060101010101" pitchFamily="49" charset="-122"/>
              </a:rPr>
              <a:t>周转天数</a:t>
            </a:r>
            <a:r>
              <a:rPr lang="en-US" altLang="zh-CN" sz="3200" smtClean="0">
                <a:solidFill>
                  <a:schemeClr val="accent1"/>
                </a:solidFill>
                <a:latin typeface="黑体" panose="02010609060101010101" pitchFamily="49" charset="-122"/>
                <a:ea typeface="黑体" panose="02010609060101010101" pitchFamily="49" charset="-122"/>
              </a:rPr>
              <a:t>=(8888888/91)/(222222/91)=40.000036</a:t>
            </a:r>
            <a:endParaRPr lang="zh-CN" altLang="en-US" sz="3200" dirty="0">
              <a:solidFill>
                <a:schemeClr val="accent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275043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仓储费</a:t>
            </a:r>
            <a:r>
              <a:rPr lang="en-US" altLang="zh-CN" sz="3000" dirty="0" smtClean="0">
                <a:latin typeface="黑体"/>
                <a:ea typeface="黑体"/>
                <a:cs typeface="黑体"/>
              </a:rPr>
              <a:t>-</a:t>
            </a:r>
            <a:r>
              <a:rPr lang="zh-CN" altLang="en-US" sz="3000" dirty="0" smtClean="0">
                <a:latin typeface="黑体"/>
                <a:ea typeface="黑体"/>
                <a:cs typeface="黑体"/>
              </a:rPr>
              <a:t>库存周转查询</a:t>
            </a:r>
            <a:endParaRPr sz="3000" dirty="0">
              <a:latin typeface="黑体"/>
              <a:ea typeface="黑体"/>
              <a:cs typeface="黑体"/>
            </a:endParaRPr>
          </a:p>
        </p:txBody>
      </p:sp>
      <p:sp>
        <p:nvSpPr>
          <p:cNvPr id="2" name="矩形 1"/>
          <p:cNvSpPr/>
          <p:nvPr/>
        </p:nvSpPr>
        <p:spPr>
          <a:xfrm>
            <a:off x="1542288" y="11685532"/>
            <a:ext cx="18545287" cy="1727974"/>
          </a:xfrm>
          <a:prstGeom prst="rect">
            <a:avLst/>
          </a:prstGeom>
        </p:spPr>
        <p:txBody>
          <a:bodyPr wrap="square">
            <a:spAutoFit/>
          </a:bodyPr>
          <a:lstStyle/>
          <a:p>
            <a:pPr algn="l">
              <a:lnSpc>
                <a:spcPct val="130000"/>
              </a:lnSpc>
            </a:pPr>
            <a:r>
              <a:rPr lang="zh-CN" altLang="en-US" sz="4400" b="1" dirty="0">
                <a:solidFill>
                  <a:srgbClr val="EB1B0B"/>
                </a:solidFill>
                <a:latin typeface="黑体" panose="02010609060101010101" pitchFamily="49" charset="-122"/>
                <a:ea typeface="黑体" panose="02010609060101010101" pitchFamily="49" charset="-122"/>
              </a:rPr>
              <a:t>*因仓储费的收费是根据商家的周转天数来确定，所以商家的运营或财务务必要定期关注周转天数，尽量控制在免仓天数内！！！</a:t>
            </a:r>
          </a:p>
        </p:txBody>
      </p:sp>
      <p:sp>
        <p:nvSpPr>
          <p:cNvPr id="3" name="矩形 2"/>
          <p:cNvSpPr/>
          <p:nvPr/>
        </p:nvSpPr>
        <p:spPr>
          <a:xfrm>
            <a:off x="1542288" y="2200808"/>
            <a:ext cx="16215360" cy="707886"/>
          </a:xfrm>
          <a:prstGeom prst="rect">
            <a:avLst/>
          </a:prstGeom>
        </p:spPr>
        <p:txBody>
          <a:bodyPr wrap="square">
            <a:spAutoFit/>
          </a:bodyPr>
          <a:lstStyle/>
          <a:p>
            <a:pPr algn="l"/>
            <a:r>
              <a:rPr lang="zh-CN"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路径：</a:t>
            </a:r>
            <a:r>
              <a:rPr lang="en-US"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BMS-</a:t>
            </a:r>
            <a:r>
              <a:rPr lang="zh-CN"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智能供应链</a:t>
            </a:r>
            <a:r>
              <a:rPr lang="en-US"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库存健康</a:t>
            </a:r>
            <a:r>
              <a:rPr lang="en-US" altLang="zh-CN" sz="40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0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智库宝</a:t>
            </a:r>
            <a:r>
              <a:rPr lang="zh-CN" altLang="zh-CN" sz="40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40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679829" y="3054096"/>
            <a:ext cx="17659350" cy="8449056"/>
          </a:xfrm>
          <a:prstGeom prst="rect">
            <a:avLst/>
          </a:prstGeom>
        </p:spPr>
      </p:pic>
    </p:spTree>
    <p:extLst>
      <p:ext uri="{BB962C8B-B14F-4D97-AF65-F5344CB8AC3E}">
        <p14:creationId xmlns:p14="http://schemas.microsoft.com/office/powerpoint/2010/main" val="28677987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关键费用项详解</a:t>
            </a:r>
            <a:r>
              <a:rPr lang="en-US" altLang="zh-CN" sz="3000" dirty="0" smtClean="0">
                <a:latin typeface="黑体"/>
                <a:ea typeface="黑体"/>
                <a:cs typeface="黑体"/>
              </a:rPr>
              <a:t>-</a:t>
            </a:r>
            <a:r>
              <a:rPr lang="zh-CN" altLang="en-US" sz="3000" dirty="0" smtClean="0">
                <a:latin typeface="黑体"/>
                <a:ea typeface="黑体"/>
                <a:cs typeface="黑体"/>
              </a:rPr>
              <a:t>增值服务费</a:t>
            </a:r>
            <a:endParaRPr sz="3000" dirty="0">
              <a:latin typeface="黑体"/>
              <a:ea typeface="黑体"/>
              <a:cs typeface="黑体"/>
            </a:endParaRPr>
          </a:p>
        </p:txBody>
      </p:sp>
      <p:sp>
        <p:nvSpPr>
          <p:cNvPr id="4" name="矩形 3"/>
          <p:cNvSpPr/>
          <p:nvPr/>
        </p:nvSpPr>
        <p:spPr>
          <a:xfrm>
            <a:off x="1476842" y="2271359"/>
            <a:ext cx="19225174" cy="3108543"/>
          </a:xfrm>
          <a:prstGeom prst="rect">
            <a:avLst/>
          </a:prstGeom>
        </p:spPr>
        <p:txBody>
          <a:bodyPr wrap="square">
            <a:spAutoFit/>
          </a:bodyPr>
          <a:lstStyle/>
          <a:p>
            <a:pPr algn="l" fontAlgn="ctr">
              <a:spcBef>
                <a:spcPts val="0"/>
              </a:spcBef>
              <a:spcAft>
                <a:spcPts val="0"/>
              </a:spcAft>
            </a:pPr>
            <a:r>
              <a:rPr lang="zh-CN" altLang="en-US" sz="3200" dirty="0">
                <a:latin typeface="黑体" panose="02010609060101010101" pitchFamily="49" charset="-122"/>
                <a:ea typeface="黑体" panose="02010609060101010101" pitchFamily="49" charset="-122"/>
              </a:rPr>
              <a:t>增值服务费用项</a:t>
            </a:r>
            <a:r>
              <a:rPr lang="zh-CN" altLang="en-US" sz="3200" dirty="0" smtClean="0">
                <a:latin typeface="黑体" panose="02010609060101010101" pitchFamily="49" charset="-122"/>
                <a:ea typeface="黑体" panose="02010609060101010101" pitchFamily="49" charset="-122"/>
              </a:rPr>
              <a:t>：更换包装、</a:t>
            </a:r>
            <a:r>
              <a:rPr lang="zh-CN" altLang="zh-CN" sz="3200" dirty="0">
                <a:latin typeface="黑体" panose="02010609060101010101" pitchFamily="49" charset="-122"/>
                <a:ea typeface="黑体" panose="02010609060101010101" pitchFamily="49" charset="-122"/>
              </a:rPr>
              <a:t>代贴条码费</a:t>
            </a:r>
            <a:r>
              <a:rPr lang="zh-CN" altLang="en-US" sz="3200" dirty="0">
                <a:latin typeface="黑体" panose="02010609060101010101" pitchFamily="49" charset="-122"/>
                <a:ea typeface="黑体" panose="02010609060101010101" pitchFamily="49" charset="-122"/>
              </a:rPr>
              <a:t>、二次理货费、</a:t>
            </a:r>
            <a:r>
              <a:rPr lang="zh-CN" altLang="en-US" sz="3200" dirty="0" smtClean="0">
                <a:latin typeface="黑体" panose="02010609060101010101" pitchFamily="49" charset="-122"/>
                <a:ea typeface="黑体" panose="02010609060101010101" pitchFamily="49" charset="-122"/>
              </a:rPr>
              <a:t>货物装卸费等。</a:t>
            </a:r>
            <a:endParaRPr lang="en-US" altLang="zh-CN" sz="3200" dirty="0" smtClean="0">
              <a:latin typeface="黑体" panose="02010609060101010101" pitchFamily="49" charset="-122"/>
              <a:ea typeface="黑体" panose="02010609060101010101" pitchFamily="49" charset="-122"/>
            </a:endParaRPr>
          </a:p>
          <a:p>
            <a:pPr algn="l" fontAlgn="ctr">
              <a:spcBef>
                <a:spcPts val="0"/>
              </a:spcBef>
              <a:spcAft>
                <a:spcPts val="0"/>
              </a:spcAft>
            </a:pPr>
            <a:endParaRPr lang="en-US" altLang="zh-CN" sz="3200" dirty="0">
              <a:latin typeface="黑体" panose="02010609060101010101" pitchFamily="49" charset="-122"/>
              <a:ea typeface="黑体" panose="02010609060101010101" pitchFamily="49" charset="-122"/>
            </a:endParaRPr>
          </a:p>
          <a:p>
            <a:pPr algn="l" fontAlgn="ctr"/>
            <a:r>
              <a:rPr lang="zh-CN" altLang="en-US" sz="3200" dirty="0" smtClean="0">
                <a:latin typeface="黑体" panose="02010609060101010101" pitchFamily="49" charset="-122"/>
                <a:ea typeface="黑体" panose="02010609060101010101" pitchFamily="49" charset="-122"/>
              </a:rPr>
              <a:t>线上：使用</a:t>
            </a:r>
            <a:r>
              <a:rPr lang="en-US" altLang="zh-CN" sz="3200" dirty="0" smtClean="0">
                <a:latin typeface="黑体" panose="02010609060101010101" pitchFamily="49" charset="-122"/>
                <a:ea typeface="黑体" panose="02010609060101010101" pitchFamily="49" charset="-122"/>
              </a:rPr>
              <a:t>BMS</a:t>
            </a:r>
            <a:r>
              <a:rPr lang="zh-CN" altLang="en-US" sz="3200" dirty="0" smtClean="0">
                <a:latin typeface="黑体" panose="02010609060101010101" pitchFamily="49" charset="-122"/>
                <a:ea typeface="黑体" panose="02010609060101010101" pitchFamily="49" charset="-122"/>
              </a:rPr>
              <a:t>线</a:t>
            </a:r>
            <a:r>
              <a:rPr lang="zh-CN" altLang="en-US" sz="3200" dirty="0">
                <a:latin typeface="黑体" panose="02010609060101010101" pitchFamily="49" charset="-122"/>
                <a:ea typeface="黑体" panose="02010609060101010101" pitchFamily="49" charset="-122"/>
              </a:rPr>
              <a:t>上增值服务单据商家：运营在菜</a:t>
            </a:r>
            <a:r>
              <a:rPr lang="zh-CN" altLang="en-US" sz="3200" dirty="0" smtClean="0">
                <a:latin typeface="黑体" panose="02010609060101010101" pitchFamily="49" charset="-122"/>
                <a:ea typeface="黑体" panose="02010609060101010101" pitchFamily="49" charset="-122"/>
              </a:rPr>
              <a:t>鸟商家工作台下</a:t>
            </a:r>
            <a:r>
              <a:rPr lang="zh-CN" altLang="en-US" sz="3200" dirty="0">
                <a:latin typeface="黑体" panose="02010609060101010101" pitchFamily="49" charset="-122"/>
                <a:ea typeface="黑体" panose="02010609060101010101" pitchFamily="49" charset="-122"/>
              </a:rPr>
              <a:t>单，仓库操作</a:t>
            </a:r>
            <a:r>
              <a:rPr lang="zh-CN" altLang="en-US" sz="3200" dirty="0" smtClean="0">
                <a:latin typeface="黑体" panose="02010609060101010101" pitchFamily="49" charset="-122"/>
                <a:ea typeface="黑体" panose="02010609060101010101" pitchFamily="49" charset="-122"/>
              </a:rPr>
              <a:t>回传服务完成后</a:t>
            </a:r>
            <a:r>
              <a:rPr lang="zh-CN" altLang="en-US" sz="3200" dirty="0">
                <a:solidFill>
                  <a:srgbClr val="FF0000"/>
                </a:solidFill>
                <a:latin typeface="黑体" panose="02010609060101010101" pitchFamily="49" charset="-122"/>
                <a:ea typeface="黑体" panose="02010609060101010101" pitchFamily="49" charset="-122"/>
              </a:rPr>
              <a:t>实时扣</a:t>
            </a:r>
            <a:r>
              <a:rPr lang="zh-CN" altLang="en-US" sz="3200" dirty="0" smtClean="0">
                <a:solidFill>
                  <a:srgbClr val="FF0000"/>
                </a:solidFill>
                <a:latin typeface="黑体" panose="02010609060101010101" pitchFamily="49" charset="-122"/>
                <a:ea typeface="黑体" panose="02010609060101010101" pitchFamily="49" charset="-122"/>
              </a:rPr>
              <a:t>费</a:t>
            </a:r>
            <a:endParaRPr lang="en-US" altLang="zh-CN" sz="3200" dirty="0" smtClean="0">
              <a:solidFill>
                <a:srgbClr val="FF0000"/>
              </a:solidFill>
              <a:latin typeface="黑体" panose="02010609060101010101" pitchFamily="49" charset="-122"/>
              <a:ea typeface="黑体" panose="02010609060101010101" pitchFamily="49" charset="-122"/>
            </a:endParaRPr>
          </a:p>
          <a:p>
            <a:pPr algn="l" fontAlgn="ctr"/>
            <a:endParaRPr lang="en-US" altLang="zh-CN" sz="3200" dirty="0" smtClean="0">
              <a:solidFill>
                <a:srgbClr val="FF0000"/>
              </a:solidFill>
              <a:latin typeface="黑体" panose="02010609060101010101" pitchFamily="49" charset="-122"/>
              <a:ea typeface="黑体" panose="02010609060101010101" pitchFamily="49" charset="-122"/>
            </a:endParaRPr>
          </a:p>
          <a:p>
            <a:pPr algn="l" fontAlgn="ctr"/>
            <a:r>
              <a:rPr lang="zh-CN" altLang="en-US" sz="3200" dirty="0" smtClean="0">
                <a:solidFill>
                  <a:srgbClr val="FF0000"/>
                </a:solidFill>
                <a:latin typeface="黑体" panose="02010609060101010101" pitchFamily="49" charset="-122"/>
                <a:ea typeface="黑体" panose="02010609060101010101" pitchFamily="49" charset="-122"/>
              </a:rPr>
              <a:t>路径：</a:t>
            </a:r>
            <a:r>
              <a:rPr lang="en-US" altLang="zh-CN" sz="3200" dirty="0" smtClean="0">
                <a:solidFill>
                  <a:srgbClr val="FF0000"/>
                </a:solidFill>
                <a:latin typeface="黑体" panose="02010609060101010101" pitchFamily="49" charset="-122"/>
                <a:ea typeface="黑体" panose="02010609060101010101" pitchFamily="49" charset="-122"/>
              </a:rPr>
              <a:t>BMS-</a:t>
            </a:r>
            <a:r>
              <a:rPr lang="zh-CN" altLang="en-US" sz="3200" dirty="0" smtClean="0">
                <a:solidFill>
                  <a:srgbClr val="FF0000"/>
                </a:solidFill>
                <a:latin typeface="黑体" panose="02010609060101010101" pitchFamily="49" charset="-122"/>
                <a:ea typeface="黑体" panose="02010609060101010101" pitchFamily="49" charset="-122"/>
              </a:rPr>
              <a:t>操作中心</a:t>
            </a:r>
            <a:r>
              <a:rPr lang="en-US" altLang="zh-CN" sz="3200" dirty="0" smtClean="0">
                <a:solidFill>
                  <a:srgbClr val="FF0000"/>
                </a:solidFill>
                <a:latin typeface="黑体" panose="02010609060101010101" pitchFamily="49" charset="-122"/>
                <a:ea typeface="黑体" panose="02010609060101010101" pitchFamily="49" charset="-122"/>
              </a:rPr>
              <a:t>-</a:t>
            </a:r>
            <a:r>
              <a:rPr lang="zh-CN" altLang="en-US" sz="3200" dirty="0" smtClean="0">
                <a:solidFill>
                  <a:srgbClr val="FF0000"/>
                </a:solidFill>
                <a:latin typeface="黑体" panose="02010609060101010101" pitchFamily="49" charset="-122"/>
                <a:ea typeface="黑体" panose="02010609060101010101" pitchFamily="49" charset="-122"/>
              </a:rPr>
              <a:t>仓储管理</a:t>
            </a:r>
            <a:r>
              <a:rPr lang="en-US" altLang="zh-CN" sz="3200" dirty="0" smtClean="0">
                <a:solidFill>
                  <a:srgbClr val="FF0000"/>
                </a:solidFill>
                <a:latin typeface="黑体" panose="02010609060101010101" pitchFamily="49" charset="-122"/>
                <a:ea typeface="黑体" panose="02010609060101010101" pitchFamily="49" charset="-122"/>
              </a:rPr>
              <a:t>-</a:t>
            </a:r>
            <a:r>
              <a:rPr lang="zh-CN" altLang="en-US" sz="3200" dirty="0" smtClean="0">
                <a:solidFill>
                  <a:srgbClr val="FF0000"/>
                </a:solidFill>
                <a:latin typeface="黑体" panose="02010609060101010101" pitchFamily="49" charset="-122"/>
                <a:ea typeface="黑体" panose="02010609060101010101" pitchFamily="49" charset="-122"/>
              </a:rPr>
              <a:t>增值单管理</a:t>
            </a:r>
            <a:r>
              <a:rPr lang="en-US" altLang="zh-CN" sz="3200" dirty="0" smtClean="0">
                <a:solidFill>
                  <a:srgbClr val="FF0000"/>
                </a:solidFill>
                <a:latin typeface="黑体" panose="02010609060101010101" pitchFamily="49" charset="-122"/>
                <a:ea typeface="黑体" panose="02010609060101010101" pitchFamily="49" charset="-122"/>
              </a:rPr>
              <a:t>-</a:t>
            </a:r>
            <a:r>
              <a:rPr lang="zh-CN" altLang="en-US" sz="3200" dirty="0" smtClean="0">
                <a:solidFill>
                  <a:srgbClr val="FF0000"/>
                </a:solidFill>
                <a:latin typeface="黑体" panose="02010609060101010101" pitchFamily="49" charset="-122"/>
                <a:ea typeface="黑体" panose="02010609060101010101" pitchFamily="49" charset="-122"/>
              </a:rPr>
              <a:t>创建增值服务订单</a:t>
            </a:r>
            <a:endParaRPr lang="en-US" altLang="zh-CN" sz="3200" dirty="0" smtClean="0">
              <a:solidFill>
                <a:srgbClr val="FF0000"/>
              </a:solidFill>
              <a:latin typeface="黑体" panose="02010609060101010101" pitchFamily="49" charset="-122"/>
              <a:ea typeface="黑体" panose="02010609060101010101" pitchFamily="49" charset="-122"/>
            </a:endParaRPr>
          </a:p>
          <a:p>
            <a:pPr fontAlgn="ctr"/>
            <a:endParaRPr lang="en-US" altLang="zh-CN" sz="1200" dirty="0">
              <a:solidFill>
                <a:srgbClr val="FF0000"/>
              </a:solidFill>
              <a:latin typeface="+mj-ea"/>
              <a:ea typeface="+mj-ea"/>
            </a:endParaRPr>
          </a:p>
          <a:p>
            <a:pPr fontAlgn="ctr"/>
            <a:endParaRPr lang="en-US" altLang="zh-CN" sz="1200" dirty="0" smtClean="0">
              <a:solidFill>
                <a:srgbClr val="FF0000"/>
              </a:solidFill>
              <a:latin typeface="+mj-ea"/>
              <a:ea typeface="+mj-ea"/>
            </a:endParaRPr>
          </a:p>
          <a:p>
            <a:pPr fontAlgn="ctr"/>
            <a:endParaRPr lang="zh-CN" altLang="en-US" sz="1200" dirty="0">
              <a:solidFill>
                <a:srgbClr val="FF0000"/>
              </a:solidFill>
              <a:latin typeface="+mj-ea"/>
              <a:ea typeface="+mj-ea"/>
            </a:endParaRPr>
          </a:p>
        </p:txBody>
      </p:sp>
      <p:pic>
        <p:nvPicPr>
          <p:cNvPr id="5" name="图片 4"/>
          <p:cNvPicPr>
            <a:picLocks noChangeAspect="1"/>
          </p:cNvPicPr>
          <p:nvPr/>
        </p:nvPicPr>
        <p:blipFill>
          <a:blip r:embed="rId2"/>
          <a:stretch>
            <a:fillRect/>
          </a:stretch>
        </p:blipFill>
        <p:spPr>
          <a:xfrm>
            <a:off x="1476842" y="5379902"/>
            <a:ext cx="16591248" cy="8033099"/>
          </a:xfrm>
          <a:prstGeom prst="rect">
            <a:avLst/>
          </a:prstGeom>
        </p:spPr>
      </p:pic>
    </p:spTree>
    <p:extLst>
      <p:ext uri="{BB962C8B-B14F-4D97-AF65-F5344CB8AC3E}">
        <p14:creationId xmlns:p14="http://schemas.microsoft.com/office/powerpoint/2010/main" val="241407739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扣费模式</a:t>
            </a:r>
            <a:endParaRPr sz="6000" dirty="0">
              <a:latin typeface="黑体"/>
              <a:ea typeface="黑体"/>
              <a:cs typeface="黑体"/>
            </a:endParaRPr>
          </a:p>
        </p:txBody>
      </p:sp>
      <p:sp>
        <p:nvSpPr>
          <p:cNvPr id="4" name="矩形 3"/>
          <p:cNvSpPr/>
          <p:nvPr/>
        </p:nvSpPr>
        <p:spPr>
          <a:xfrm>
            <a:off x="1643040" y="2234790"/>
            <a:ext cx="17925120" cy="11187678"/>
          </a:xfrm>
          <a:prstGeom prst="rect">
            <a:avLst/>
          </a:prstGeom>
        </p:spPr>
        <p:txBody>
          <a:bodyPr wrap="square">
            <a:spAutoFit/>
          </a:bodyPr>
          <a:lstStyle/>
          <a:p>
            <a:pPr algn="l">
              <a:lnSpc>
                <a:spcPct val="150000"/>
              </a:lnSpc>
              <a:spcBef>
                <a:spcPts val="600"/>
              </a:spcBef>
              <a:spcAft>
                <a:spcPts val="600"/>
              </a:spcAft>
            </a:pPr>
            <a:r>
              <a:rPr lang="en-US" altLang="zh-CN" sz="4000" dirty="0" smtClean="0">
                <a:latin typeface="黑体" panose="02010609060101010101" pitchFamily="49" charset="-122"/>
                <a:ea typeface="黑体" panose="02010609060101010101" pitchFamily="49" charset="-122"/>
              </a:rPr>
              <a:t>1</a:t>
            </a:r>
            <a:r>
              <a:rPr lang="zh-CN" altLang="en-US" sz="4000" dirty="0" smtClean="0">
                <a:latin typeface="黑体" panose="02010609060101010101" pitchFamily="49" charset="-122"/>
                <a:ea typeface="黑体" panose="02010609060101010101" pitchFamily="49" charset="-122"/>
              </a:rPr>
              <a:t>、</a:t>
            </a:r>
            <a:r>
              <a:rPr lang="zh-CN" altLang="zh-CN" sz="4000" dirty="0" smtClean="0">
                <a:latin typeface="黑体" panose="02010609060101010101" pitchFamily="49" charset="-122"/>
                <a:ea typeface="黑体" panose="02010609060101010101" pitchFamily="49" charset="-122"/>
              </a:rPr>
              <a:t>通过</a:t>
            </a:r>
            <a:r>
              <a:rPr lang="zh-CN" altLang="zh-CN" sz="4000" u="sng" dirty="0">
                <a:solidFill>
                  <a:srgbClr val="FF0000"/>
                </a:solidFill>
                <a:latin typeface="黑体" panose="02010609060101010101" pitchFamily="49" charset="-122"/>
                <a:ea typeface="黑体" panose="02010609060101010101" pitchFamily="49" charset="-122"/>
              </a:rPr>
              <a:t>支付宝</a:t>
            </a:r>
            <a:r>
              <a:rPr lang="zh-CN" altLang="zh-CN" sz="4000" dirty="0">
                <a:latin typeface="黑体" panose="02010609060101010101" pitchFamily="49" charset="-122"/>
                <a:ea typeface="黑体" panose="02010609060101010101" pitchFamily="49" charset="-122"/>
              </a:rPr>
              <a:t>账户余额</a:t>
            </a:r>
            <a:r>
              <a:rPr lang="zh-CN" altLang="zh-CN" sz="4000" u="sng" dirty="0">
                <a:solidFill>
                  <a:srgbClr val="FF0000"/>
                </a:solidFill>
                <a:latin typeface="黑体" panose="02010609060101010101" pitchFamily="49" charset="-122"/>
                <a:ea typeface="黑体" panose="02010609060101010101" pitchFamily="49" charset="-122"/>
              </a:rPr>
              <a:t>实</a:t>
            </a:r>
            <a:r>
              <a:rPr lang="zh-CN" altLang="en-US" sz="4000" u="sng" dirty="0">
                <a:solidFill>
                  <a:srgbClr val="FF0000"/>
                </a:solidFill>
                <a:latin typeface="黑体" panose="02010609060101010101" pitchFamily="49" charset="-122"/>
                <a:ea typeface="黑体" panose="02010609060101010101" pitchFamily="49" charset="-122"/>
              </a:rPr>
              <a:t>时</a:t>
            </a:r>
            <a:r>
              <a:rPr lang="zh-CN" altLang="zh-CN" sz="4000" dirty="0">
                <a:latin typeface="黑体" panose="02010609060101010101" pitchFamily="49" charset="-122"/>
                <a:ea typeface="黑体" panose="02010609060101010101" pitchFamily="49" charset="-122"/>
              </a:rPr>
              <a:t>划</a:t>
            </a:r>
            <a:r>
              <a:rPr lang="zh-CN" altLang="zh-CN" sz="4000" dirty="0" smtClean="0">
                <a:latin typeface="黑体" panose="02010609060101010101" pitchFamily="49" charset="-122"/>
                <a:ea typeface="黑体" panose="02010609060101010101" pitchFamily="49" charset="-122"/>
              </a:rPr>
              <a:t>扣</a:t>
            </a:r>
            <a:r>
              <a:rPr lang="zh-CN" altLang="en-US" sz="4000" dirty="0" smtClean="0">
                <a:latin typeface="黑体" panose="02010609060101010101" pitchFamily="49" charset="-122"/>
                <a:ea typeface="黑体" panose="02010609060101010101" pitchFamily="49" charset="-122"/>
              </a:rPr>
              <a:t>；</a:t>
            </a:r>
            <a:endParaRPr lang="en-US" altLang="zh-CN" sz="4000" dirty="0" smtClean="0">
              <a:latin typeface="黑体" panose="02010609060101010101" pitchFamily="49" charset="-122"/>
              <a:ea typeface="黑体" panose="02010609060101010101" pitchFamily="49" charset="-122"/>
            </a:endParaRPr>
          </a:p>
          <a:p>
            <a:pPr algn="l">
              <a:lnSpc>
                <a:spcPct val="150000"/>
              </a:lnSpc>
              <a:spcBef>
                <a:spcPts val="600"/>
              </a:spcBef>
              <a:spcAft>
                <a:spcPts val="600"/>
              </a:spcAft>
            </a:pPr>
            <a:r>
              <a:rPr lang="en-US" altLang="zh-CN" sz="4000" dirty="0" smtClean="0">
                <a:latin typeface="黑体" panose="02010609060101010101" pitchFamily="49" charset="-122"/>
                <a:ea typeface="黑体" panose="02010609060101010101" pitchFamily="49" charset="-122"/>
              </a:rPr>
              <a:t>2</a:t>
            </a:r>
            <a:r>
              <a:rPr lang="zh-CN" altLang="en-US" sz="4000" dirty="0" smtClean="0">
                <a:latin typeface="黑体" panose="02010609060101010101" pitchFamily="49" charset="-122"/>
                <a:ea typeface="黑体" panose="02010609060101010101" pitchFamily="49" charset="-122"/>
              </a:rPr>
              <a:t>、</a:t>
            </a:r>
            <a:r>
              <a:rPr lang="zh-CN" altLang="en-US" sz="4000" dirty="0">
                <a:latin typeface="黑体" panose="02010609060101010101" pitchFamily="49" charset="-122"/>
                <a:ea typeface="黑体" panose="02010609060101010101" pitchFamily="49" charset="-122"/>
              </a:rPr>
              <a:t>扣费时间节点：报价中每个费用项的计费</a:t>
            </a:r>
            <a:r>
              <a:rPr lang="zh-CN" altLang="en-US" sz="4000" dirty="0" smtClean="0">
                <a:latin typeface="黑体" panose="02010609060101010101" pitchFamily="49" charset="-122"/>
                <a:ea typeface="黑体" panose="02010609060101010101" pitchFamily="49" charset="-122"/>
              </a:rPr>
              <a:t>节点；</a:t>
            </a:r>
            <a:endParaRPr lang="en-US" altLang="zh-CN" sz="4000" dirty="0">
              <a:latin typeface="黑体" panose="02010609060101010101" pitchFamily="49" charset="-122"/>
              <a:ea typeface="黑体" panose="02010609060101010101" pitchFamily="49" charset="-122"/>
            </a:endParaRPr>
          </a:p>
          <a:p>
            <a:pPr algn="l">
              <a:lnSpc>
                <a:spcPct val="150000"/>
              </a:lnSpc>
              <a:spcBef>
                <a:spcPts val="600"/>
              </a:spcBef>
              <a:spcAft>
                <a:spcPts val="600"/>
              </a:spcAft>
            </a:pPr>
            <a:r>
              <a:rPr lang="en-US" altLang="zh-CN" sz="4000" dirty="0" smtClean="0">
                <a:latin typeface="黑体" panose="02010609060101010101" pitchFamily="49" charset="-122"/>
                <a:ea typeface="黑体" panose="02010609060101010101" pitchFamily="49" charset="-122"/>
              </a:rPr>
              <a:t>3</a:t>
            </a:r>
            <a:r>
              <a:rPr lang="zh-CN" altLang="en-US" sz="4000" dirty="0" smtClean="0">
                <a:latin typeface="黑体" panose="02010609060101010101" pitchFamily="49" charset="-122"/>
                <a:ea typeface="黑体" panose="02010609060101010101" pitchFamily="49" charset="-122"/>
              </a:rPr>
              <a:t>、</a:t>
            </a:r>
            <a:r>
              <a:rPr lang="zh-CN" altLang="en-US" sz="4000" dirty="0">
                <a:latin typeface="黑体" panose="02010609060101010101" pitchFamily="49" charset="-122"/>
                <a:ea typeface="黑体" panose="02010609060101010101" pitchFamily="49" charset="-122"/>
              </a:rPr>
              <a:t>账单核对：商家收到账单</a:t>
            </a:r>
            <a:r>
              <a:rPr lang="en-US" altLang="zh-CN" sz="4000" dirty="0">
                <a:latin typeface="黑体" panose="02010609060101010101" pitchFamily="49" charset="-122"/>
                <a:ea typeface="黑体" panose="02010609060101010101" pitchFamily="49" charset="-122"/>
              </a:rPr>
              <a:t>60</a:t>
            </a:r>
            <a:r>
              <a:rPr lang="zh-CN" altLang="zh-CN" sz="4000" dirty="0">
                <a:latin typeface="黑体" panose="02010609060101010101" pitchFamily="49" charset="-122"/>
                <a:ea typeface="黑体" panose="02010609060101010101" pitchFamily="49" charset="-122"/>
              </a:rPr>
              <a:t>天内对于存在异议</a:t>
            </a:r>
            <a:r>
              <a:rPr lang="zh-CN" altLang="zh-CN" sz="4000" dirty="0" smtClean="0">
                <a:latin typeface="黑体" panose="02010609060101010101" pitchFamily="49" charset="-122"/>
                <a:ea typeface="黑体" panose="02010609060101010101" pitchFamily="49" charset="-122"/>
              </a:rPr>
              <a:t>进行</a:t>
            </a:r>
            <a:r>
              <a:rPr lang="zh-CN" altLang="en-US" sz="4000" dirty="0" smtClean="0">
                <a:latin typeface="黑体" panose="02010609060101010101" pitchFamily="49" charset="-122"/>
                <a:ea typeface="黑体" panose="02010609060101010101" pitchFamily="49" charset="-122"/>
              </a:rPr>
              <a:t>咨询</a:t>
            </a:r>
            <a:r>
              <a:rPr lang="zh-CN" altLang="zh-CN" sz="4000" dirty="0" smtClean="0">
                <a:latin typeface="黑体" panose="02010609060101010101" pitchFamily="49" charset="-122"/>
                <a:ea typeface="黑体" panose="02010609060101010101" pitchFamily="49" charset="-122"/>
              </a:rPr>
              <a:t>投诉</a:t>
            </a:r>
            <a:r>
              <a:rPr lang="zh-CN" altLang="zh-CN" sz="4000" dirty="0">
                <a:latin typeface="黑体" panose="02010609060101010101" pitchFamily="49" charset="-122"/>
                <a:ea typeface="黑体" panose="02010609060101010101" pitchFamily="49" charset="-122"/>
              </a:rPr>
              <a:t>，</a:t>
            </a:r>
            <a:r>
              <a:rPr lang="en-US" altLang="zh-CN" sz="4000" dirty="0">
                <a:latin typeface="黑体" panose="02010609060101010101" pitchFamily="49" charset="-122"/>
                <a:ea typeface="黑体" panose="02010609060101010101" pitchFamily="49" charset="-122"/>
              </a:rPr>
              <a:t>2</a:t>
            </a:r>
            <a:r>
              <a:rPr lang="zh-CN" altLang="zh-CN" sz="4000" dirty="0">
                <a:latin typeface="黑体" panose="02010609060101010101" pitchFamily="49" charset="-122"/>
                <a:ea typeface="黑体" panose="02010609060101010101" pitchFamily="49" charset="-122"/>
              </a:rPr>
              <a:t>个月后，菜鸟物流将不再受理商家的对账要求，视为商家对菜鸟物流的收费</a:t>
            </a:r>
            <a:r>
              <a:rPr lang="zh-CN" altLang="zh-CN" sz="4000" dirty="0" smtClean="0">
                <a:latin typeface="黑体" panose="02010609060101010101" pitchFamily="49" charset="-122"/>
                <a:ea typeface="黑体" panose="02010609060101010101" pitchFamily="49" charset="-122"/>
              </a:rPr>
              <a:t>无异议</a:t>
            </a:r>
            <a:r>
              <a:rPr lang="zh-CN" altLang="en-US" sz="4000" dirty="0" smtClean="0">
                <a:latin typeface="黑体" panose="02010609060101010101" pitchFamily="49" charset="-122"/>
                <a:ea typeface="黑体" panose="02010609060101010101" pitchFamily="49" charset="-122"/>
              </a:rPr>
              <a:t>；</a:t>
            </a:r>
            <a:endParaRPr lang="zh-CN" altLang="zh-CN" sz="4000" dirty="0">
              <a:latin typeface="黑体" panose="02010609060101010101" pitchFamily="49" charset="-122"/>
              <a:ea typeface="黑体" panose="02010609060101010101" pitchFamily="49" charset="-122"/>
            </a:endParaRPr>
          </a:p>
          <a:p>
            <a:pPr algn="l">
              <a:lnSpc>
                <a:spcPct val="150000"/>
              </a:lnSpc>
              <a:spcBef>
                <a:spcPts val="600"/>
              </a:spcBef>
              <a:spcAft>
                <a:spcPts val="600"/>
              </a:spcAft>
            </a:pPr>
            <a:r>
              <a:rPr lang="en-US" altLang="zh-CN" sz="4000" dirty="0" smtClean="0">
                <a:latin typeface="黑体" panose="02010609060101010101" pitchFamily="49" charset="-122"/>
                <a:ea typeface="黑体" panose="02010609060101010101" pitchFamily="49" charset="-122"/>
              </a:rPr>
              <a:t>4</a:t>
            </a:r>
            <a:r>
              <a:rPr lang="zh-CN" altLang="en-US" sz="4000" dirty="0" smtClean="0">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注意</a:t>
            </a:r>
            <a:r>
              <a:rPr lang="zh-CN" altLang="en-US" sz="4000" dirty="0">
                <a:latin typeface="黑体" panose="02010609060101010101" pitchFamily="49" charset="-122"/>
                <a:ea typeface="黑体" panose="02010609060101010101" pitchFamily="49" charset="-122"/>
              </a:rPr>
              <a:t>：为确保扣费成功，请定期核实账户中余额是否充足。若逾期</a:t>
            </a:r>
            <a:r>
              <a:rPr lang="en-US" altLang="zh-CN" sz="4000" dirty="0">
                <a:solidFill>
                  <a:srgbClr val="FF0000"/>
                </a:solidFill>
                <a:latin typeface="黑体" panose="02010609060101010101" pitchFamily="49" charset="-122"/>
                <a:ea typeface="黑体" panose="02010609060101010101" pitchFamily="49" charset="-122"/>
              </a:rPr>
              <a:t>3</a:t>
            </a:r>
            <a:r>
              <a:rPr lang="zh-CN" altLang="en-US" sz="4000" dirty="0">
                <a:solidFill>
                  <a:srgbClr val="FF0000"/>
                </a:solidFill>
                <a:latin typeface="黑体" panose="02010609060101010101" pitchFamily="49" charset="-122"/>
                <a:ea typeface="黑体" panose="02010609060101010101" pitchFamily="49" charset="-122"/>
              </a:rPr>
              <a:t>个工作日</a:t>
            </a:r>
            <a:r>
              <a:rPr lang="zh-CN" altLang="en-US" sz="4000" dirty="0">
                <a:latin typeface="黑体" panose="02010609060101010101" pitchFamily="49" charset="-122"/>
                <a:ea typeface="黑体" panose="02010609060101010101" pitchFamily="49" charset="-122"/>
              </a:rPr>
              <a:t>无法扣费，会有</a:t>
            </a:r>
            <a:r>
              <a:rPr lang="zh-CN" altLang="en-US" sz="4000" dirty="0">
                <a:solidFill>
                  <a:srgbClr val="FF0000"/>
                </a:solidFill>
                <a:latin typeface="黑体" panose="02010609060101010101" pitchFamily="49" charset="-122"/>
                <a:ea typeface="黑体" panose="02010609060101010101" pitchFamily="49" charset="-122"/>
              </a:rPr>
              <a:t>停止发货</a:t>
            </a:r>
            <a:r>
              <a:rPr lang="zh-CN" altLang="en-US" sz="4000" dirty="0">
                <a:latin typeface="黑体" panose="02010609060101010101" pitchFamily="49" charset="-122"/>
                <a:ea typeface="黑体" panose="02010609060101010101" pitchFamily="49" charset="-122"/>
              </a:rPr>
              <a:t>风险</a:t>
            </a:r>
            <a:r>
              <a:rPr lang="zh-CN" altLang="en-US" sz="4000" dirty="0" smtClean="0">
                <a:latin typeface="黑体" panose="02010609060101010101" pitchFamily="49" charset="-122"/>
                <a:ea typeface="黑体" panose="02010609060101010101" pitchFamily="49" charset="-122"/>
              </a:rPr>
              <a:t>。</a:t>
            </a:r>
            <a:endParaRPr lang="en-US" altLang="zh-CN" sz="4000" dirty="0" smtClean="0">
              <a:latin typeface="黑体" panose="02010609060101010101" pitchFamily="49" charset="-122"/>
              <a:ea typeface="黑体" panose="02010609060101010101" pitchFamily="49" charset="-122"/>
            </a:endParaRPr>
          </a:p>
          <a:p>
            <a:pPr algn="l">
              <a:lnSpc>
                <a:spcPct val="150000"/>
              </a:lnSpc>
              <a:spcBef>
                <a:spcPts val="600"/>
              </a:spcBef>
              <a:spcAft>
                <a:spcPts val="600"/>
              </a:spcAft>
            </a:pPr>
            <a:endParaRPr lang="en-US" altLang="zh-CN" sz="4000" dirty="0" smtClean="0">
              <a:latin typeface="黑体" panose="02010609060101010101" pitchFamily="49" charset="-122"/>
              <a:ea typeface="黑体" panose="02010609060101010101" pitchFamily="49" charset="-122"/>
            </a:endParaRPr>
          </a:p>
          <a:p>
            <a:pPr algn="l" fontAlgn="ctr"/>
            <a:r>
              <a:rPr lang="zh-CN" altLang="en-US" sz="3200" b="1" dirty="0">
                <a:solidFill>
                  <a:schemeClr val="accent5">
                    <a:lumMod val="60000"/>
                    <a:lumOff val="40000"/>
                  </a:schemeClr>
                </a:solidFill>
                <a:latin typeface="黑体" panose="02010609060101010101" pitchFamily="49" charset="-122"/>
                <a:ea typeface="黑体" panose="02010609060101010101" pitchFamily="49" charset="-122"/>
              </a:rPr>
              <a:t>线下</a:t>
            </a:r>
            <a:r>
              <a:rPr lang="zh-CN" altLang="en-US" sz="3200" dirty="0">
                <a:latin typeface="黑体" panose="02010609060101010101" pitchFamily="49" charset="-122"/>
                <a:ea typeface="黑体" panose="02010609060101010101" pitchFamily="49" charset="-122"/>
                <a:sym typeface="Wingdings" panose="05000000000000000000" pitchFamily="2" charset="2"/>
              </a:rPr>
              <a:t>（目前二次包装中的</a:t>
            </a:r>
            <a:r>
              <a:rPr lang="zh-CN" altLang="en-US" sz="3200" dirty="0">
                <a:solidFill>
                  <a:schemeClr val="accent1"/>
                </a:solidFill>
                <a:latin typeface="黑体" panose="02010609060101010101" pitchFamily="49" charset="-122"/>
                <a:ea typeface="黑体" panose="02010609060101010101" pitchFamily="49" charset="-122"/>
                <a:sym typeface="Wingdings" panose="05000000000000000000" pitchFamily="2" charset="2"/>
              </a:rPr>
              <a:t>加工组套</a:t>
            </a:r>
            <a:r>
              <a:rPr lang="zh-CN" altLang="en-US" sz="3200" dirty="0">
                <a:latin typeface="黑体" panose="02010609060101010101" pitchFamily="49" charset="-122"/>
                <a:ea typeface="黑体" panose="02010609060101010101" pitchFamily="49" charset="-122"/>
                <a:sym typeface="Wingdings" panose="05000000000000000000" pitchFamily="2" charset="2"/>
              </a:rPr>
              <a:t>因涉及库存变化尚不能通过线上增值服务单下发</a:t>
            </a:r>
            <a:r>
              <a:rPr lang="zh-CN" altLang="en-US" sz="3200" dirty="0">
                <a:latin typeface="黑体" panose="02010609060101010101" pitchFamily="49" charset="-122"/>
                <a:ea typeface="黑体" panose="02010609060101010101" pitchFamily="49" charset="-122"/>
              </a:rPr>
              <a:t>）</a:t>
            </a:r>
            <a:endParaRPr lang="en-US" altLang="zh-CN" sz="3200" dirty="0">
              <a:latin typeface="黑体" panose="02010609060101010101" pitchFamily="49" charset="-122"/>
              <a:ea typeface="黑体" panose="02010609060101010101" pitchFamily="49" charset="-122"/>
            </a:endParaRPr>
          </a:p>
          <a:p>
            <a:pPr algn="l" fontAlgn="ctr"/>
            <a:r>
              <a:rPr lang="zh-CN" altLang="en-US" sz="3200" dirty="0">
                <a:latin typeface="黑体" panose="02010609060101010101" pitchFamily="49" charset="-122"/>
                <a:ea typeface="黑体" panose="02010609060101010101" pitchFamily="49" charset="-122"/>
              </a:rPr>
              <a:t>线下下发增值服务指令商家：</a:t>
            </a:r>
            <a:endParaRPr lang="en-US" altLang="zh-CN" sz="3200" dirty="0">
              <a:latin typeface="黑体" panose="02010609060101010101" pitchFamily="49" charset="-122"/>
              <a:ea typeface="黑体" panose="02010609060101010101" pitchFamily="49" charset="-122"/>
            </a:endParaRPr>
          </a:p>
          <a:p>
            <a:pPr algn="l" fontAlgn="ctr"/>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、商家邮件下发增值服务指令</a:t>
            </a:r>
            <a:endParaRPr lang="en-US" altLang="zh-CN" sz="3200" dirty="0">
              <a:latin typeface="黑体" panose="02010609060101010101" pitchFamily="49" charset="-122"/>
              <a:ea typeface="黑体" panose="02010609060101010101" pitchFamily="49" charset="-122"/>
            </a:endParaRPr>
          </a:p>
          <a:p>
            <a:pPr algn="l" fontAlgn="ctr"/>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、仓库跟据商家指令操作，按月汇总</a:t>
            </a:r>
            <a:endParaRPr lang="en-US" altLang="zh-CN" sz="3200" dirty="0">
              <a:latin typeface="黑体" panose="02010609060101010101" pitchFamily="49" charset="-122"/>
              <a:ea typeface="黑体" panose="02010609060101010101" pitchFamily="49" charset="-122"/>
            </a:endParaRPr>
          </a:p>
          <a:p>
            <a:pPr algn="l" fontAlgn="ctr"/>
            <a:r>
              <a:rPr lang="en-US" altLang="zh-CN" sz="3200" dirty="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、菜鸟结算次月按仓库汇总增值服务数量调账扣</a:t>
            </a:r>
            <a:r>
              <a:rPr lang="zh-CN" altLang="en-US" sz="3200" dirty="0" smtClean="0">
                <a:latin typeface="黑体" panose="02010609060101010101" pitchFamily="49" charset="-122"/>
                <a:ea typeface="黑体" panose="02010609060101010101" pitchFamily="49" charset="-122"/>
              </a:rPr>
              <a:t>费</a:t>
            </a:r>
            <a:endParaRPr lang="en-US" altLang="zh-CN" sz="3200" dirty="0" smtClean="0">
              <a:latin typeface="黑体" panose="02010609060101010101" pitchFamily="49" charset="-122"/>
              <a:ea typeface="黑体" panose="02010609060101010101" pitchFamily="49" charset="-122"/>
            </a:endParaRPr>
          </a:p>
          <a:p>
            <a:pPr algn="l" fontAlgn="ctr"/>
            <a:endParaRPr lang="en-US" altLang="zh-CN" sz="3200" dirty="0">
              <a:latin typeface="黑体" panose="02010609060101010101" pitchFamily="49" charset="-122"/>
              <a:ea typeface="黑体" panose="02010609060101010101" pitchFamily="49" charset="-122"/>
            </a:endParaRPr>
          </a:p>
          <a:p>
            <a:pPr algn="l" fontAlgn="ctr"/>
            <a:r>
              <a:rPr lang="zh-CN" altLang="en-US" sz="2800" dirty="0" smtClean="0">
                <a:latin typeface="黑体" panose="02010609060101010101" pitchFamily="49" charset="-122"/>
                <a:ea typeface="黑体" panose="02010609060101010101" pitchFamily="49" charset="-122"/>
              </a:rPr>
              <a:t>注：新入的</a:t>
            </a:r>
            <a:r>
              <a:rPr lang="en-US" altLang="zh-CN" sz="2800" dirty="0" smtClean="0">
                <a:latin typeface="黑体" panose="02010609060101010101" pitchFamily="49" charset="-122"/>
                <a:ea typeface="黑体" panose="02010609060101010101" pitchFamily="49" charset="-122"/>
              </a:rPr>
              <a:t>SKU</a:t>
            </a:r>
            <a:r>
              <a:rPr lang="zh-CN" altLang="en-US" sz="2800" dirty="0" smtClean="0">
                <a:latin typeface="黑体" panose="02010609060101010101" pitchFamily="49" charset="-122"/>
                <a:ea typeface="黑体" panose="02010609060101010101" pitchFamily="49" charset="-122"/>
              </a:rPr>
              <a:t>，需要商家确认</a:t>
            </a:r>
            <a:r>
              <a:rPr lang="en-US" altLang="zh-CN" sz="2800" dirty="0" smtClean="0">
                <a:latin typeface="黑体" panose="02010609060101010101" pitchFamily="49" charset="-122"/>
                <a:ea typeface="黑体" panose="02010609060101010101" pitchFamily="49" charset="-122"/>
              </a:rPr>
              <a:t>SKU</a:t>
            </a:r>
            <a:r>
              <a:rPr lang="zh-CN" altLang="en-US" sz="2800" dirty="0" smtClean="0">
                <a:latin typeface="黑体" panose="02010609060101010101" pitchFamily="49" charset="-122"/>
                <a:ea typeface="黑体" panose="02010609060101010101" pitchFamily="49" charset="-122"/>
              </a:rPr>
              <a:t>的体积、重量，一般需要有</a:t>
            </a:r>
            <a:r>
              <a:rPr lang="en-US" altLang="zh-CN" sz="2800" dirty="0" smtClean="0">
                <a:latin typeface="黑体" panose="02010609060101010101" pitchFamily="49" charset="-122"/>
                <a:ea typeface="黑体" panose="02010609060101010101" pitchFamily="49" charset="-122"/>
              </a:rPr>
              <a:t>4</a:t>
            </a:r>
            <a:r>
              <a:rPr lang="zh-CN" altLang="en-US" sz="2800" dirty="0" smtClean="0">
                <a:latin typeface="黑体" panose="02010609060101010101" pitchFamily="49" charset="-122"/>
                <a:ea typeface="黑体" panose="02010609060101010101" pitchFamily="49" charset="-122"/>
              </a:rPr>
              <a:t>个工作日，订单处理费、非销售出库、退货入仓使用的就是这个</a:t>
            </a:r>
            <a:r>
              <a:rPr lang="zh-CN" altLang="en-US" sz="2800" dirty="0" smtClean="0">
                <a:solidFill>
                  <a:srgbClr val="FF0000"/>
                </a:solidFill>
                <a:latin typeface="黑体" panose="02010609060101010101" pitchFamily="49" charset="-122"/>
                <a:ea typeface="黑体" panose="02010609060101010101" pitchFamily="49" charset="-122"/>
              </a:rPr>
              <a:t>菜鸟标准的体积、重量</a:t>
            </a:r>
            <a:r>
              <a:rPr lang="zh-CN" altLang="en-US" sz="2800" dirty="0" smtClean="0">
                <a:latin typeface="黑体" panose="02010609060101010101" pitchFamily="49" charset="-122"/>
                <a:ea typeface="黑体" panose="02010609060101010101" pitchFamily="49" charset="-122"/>
              </a:rPr>
              <a:t>，故会存在当月未计费，次月计费的情况，如影响商家对账，请商家体谅</a:t>
            </a:r>
            <a:endParaRPr lang="zh-CN" altLang="zh-CN"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3403867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8037019" y="5563497"/>
            <a:ext cx="8309968"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400">
                <a:solidFill>
                  <a:srgbClr val="373D41"/>
                </a:solidFill>
                <a:latin typeface="SimHei"/>
                <a:ea typeface="SimHei"/>
                <a:cs typeface="SimHei"/>
                <a:sym typeface="SimHei"/>
              </a:defRPr>
            </a:lvl1pPr>
          </a:lstStyle>
          <a:p>
            <a:r>
              <a:rPr lang="en-US" altLang="zh-CN" sz="8000" dirty="0" smtClean="0">
                <a:latin typeface="黑体"/>
                <a:ea typeface="黑体"/>
                <a:cs typeface="黑体"/>
              </a:rPr>
              <a:t>BMS</a:t>
            </a:r>
            <a:r>
              <a:rPr lang="zh-CN" altLang="en-US" sz="8000" dirty="0" smtClean="0">
                <a:latin typeface="黑体"/>
                <a:ea typeface="黑体"/>
                <a:cs typeface="黑体"/>
              </a:rPr>
              <a:t>使用</a:t>
            </a:r>
            <a:r>
              <a:rPr lang="en-US" altLang="zh-CN" sz="8000" dirty="0" smtClean="0">
                <a:latin typeface="黑体"/>
                <a:ea typeface="黑体"/>
                <a:cs typeface="黑体"/>
              </a:rPr>
              <a:t>&amp;</a:t>
            </a:r>
            <a:r>
              <a:rPr lang="zh-CN" altLang="en-US" sz="8000" dirty="0" smtClean="0">
                <a:latin typeface="黑体"/>
                <a:ea typeface="黑体"/>
                <a:cs typeface="黑体"/>
              </a:rPr>
              <a:t>欠费管理</a:t>
            </a:r>
            <a:endParaRPr sz="8000" dirty="0">
              <a:latin typeface="黑体"/>
              <a:ea typeface="黑体"/>
              <a:cs typeface="黑体"/>
            </a:endParaRPr>
          </a:p>
        </p:txBody>
      </p:sp>
      <p:sp>
        <p:nvSpPr>
          <p:cNvPr id="134" name="Shape 134"/>
          <p:cNvSpPr/>
          <p:nvPr/>
        </p:nvSpPr>
        <p:spPr>
          <a:xfrm>
            <a:off x="11428536" y="3936397"/>
            <a:ext cx="1529265"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0">
                <a:solidFill>
                  <a:srgbClr val="2E66FF"/>
                </a:solidFill>
                <a:latin typeface="Arial"/>
                <a:ea typeface="Arial"/>
                <a:cs typeface="Arial"/>
                <a:sym typeface="Arial"/>
              </a:defRPr>
            </a:lvl1pPr>
          </a:lstStyle>
          <a:p>
            <a:r>
              <a:rPr dirty="0" smtClean="0"/>
              <a:t>0</a:t>
            </a:r>
            <a:r>
              <a:rPr lang="en-US" dirty="0" smtClean="0"/>
              <a:t>2</a:t>
            </a:r>
            <a:endParaRPr dirty="0"/>
          </a:p>
        </p:txBody>
      </p:sp>
    </p:spTree>
    <p:extLst>
      <p:ext uri="{BB962C8B-B14F-4D97-AF65-F5344CB8AC3E}">
        <p14:creationId xmlns:p14="http://schemas.microsoft.com/office/powerpoint/2010/main" val="328930208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785616" y="4897167"/>
            <a:ext cx="1865376"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9600" b="0" i="0" u="none" strike="noStrike" cap="none" spc="0" normalizeH="0" baseline="0" dirty="0" smtClean="0">
                <a:ln>
                  <a:noFill/>
                </a:ln>
                <a:solidFill>
                  <a:srgbClr val="0066FF"/>
                </a:solidFill>
                <a:effectLst/>
                <a:uFillTx/>
                <a:latin typeface="黑体" panose="02010609060101010101" pitchFamily="49" charset="-122"/>
                <a:ea typeface="黑体" panose="02010609060101010101" pitchFamily="49" charset="-122"/>
                <a:sym typeface="Helvetica Light"/>
              </a:rPr>
              <a:t>目录</a:t>
            </a:r>
            <a:endParaRPr kumimoji="0" lang="zh-CN" altLang="en-US" sz="9600" b="0" i="0" u="none" strike="noStrike" cap="none" spc="0" normalizeH="0" baseline="0" dirty="0">
              <a:ln>
                <a:noFill/>
              </a:ln>
              <a:solidFill>
                <a:srgbClr val="0066FF"/>
              </a:solidFill>
              <a:effectLst/>
              <a:uFillTx/>
              <a:latin typeface="黑体" panose="02010609060101010101" pitchFamily="49" charset="-122"/>
              <a:ea typeface="黑体" panose="02010609060101010101" pitchFamily="49" charset="-122"/>
              <a:sym typeface="Helvetica Light"/>
            </a:endParaRPr>
          </a:p>
        </p:txBody>
      </p:sp>
      <p:sp>
        <p:nvSpPr>
          <p:cNvPr id="17" name="Shape 134"/>
          <p:cNvSpPr/>
          <p:nvPr/>
        </p:nvSpPr>
        <p:spPr>
          <a:xfrm>
            <a:off x="7966008" y="8641342"/>
            <a:ext cx="1128514"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0">
                <a:solidFill>
                  <a:srgbClr val="2E66FF"/>
                </a:solidFill>
                <a:latin typeface="Arial"/>
                <a:ea typeface="Arial"/>
                <a:cs typeface="Arial"/>
                <a:sym typeface="Arial"/>
              </a:defRPr>
            </a:lvl1pPr>
          </a:lstStyle>
          <a:p>
            <a:r>
              <a:rPr sz="7200" dirty="0" smtClean="0"/>
              <a:t>0</a:t>
            </a:r>
            <a:r>
              <a:rPr lang="en-US" sz="7200" dirty="0" smtClean="0"/>
              <a:t>3</a:t>
            </a:r>
            <a:endParaRPr sz="7200" dirty="0"/>
          </a:p>
        </p:txBody>
      </p:sp>
      <p:sp>
        <p:nvSpPr>
          <p:cNvPr id="18" name="Shape 134"/>
          <p:cNvSpPr/>
          <p:nvPr/>
        </p:nvSpPr>
        <p:spPr>
          <a:xfrm>
            <a:off x="7966008" y="5820498"/>
            <a:ext cx="1128514"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0">
                <a:solidFill>
                  <a:srgbClr val="2E66FF"/>
                </a:solidFill>
                <a:latin typeface="Arial"/>
                <a:ea typeface="Arial"/>
                <a:cs typeface="Arial"/>
                <a:sym typeface="Arial"/>
              </a:defRPr>
            </a:lvl1pPr>
          </a:lstStyle>
          <a:p>
            <a:r>
              <a:rPr sz="7200" dirty="0" smtClean="0"/>
              <a:t>0</a:t>
            </a:r>
            <a:r>
              <a:rPr lang="en-US" sz="7200" dirty="0" smtClean="0"/>
              <a:t>2</a:t>
            </a:r>
            <a:endParaRPr sz="7200" dirty="0"/>
          </a:p>
        </p:txBody>
      </p:sp>
      <p:sp>
        <p:nvSpPr>
          <p:cNvPr id="19" name="Shape 134"/>
          <p:cNvSpPr/>
          <p:nvPr/>
        </p:nvSpPr>
        <p:spPr>
          <a:xfrm>
            <a:off x="7966008" y="3146196"/>
            <a:ext cx="1128514"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0">
                <a:solidFill>
                  <a:srgbClr val="2E66FF"/>
                </a:solidFill>
                <a:latin typeface="Arial"/>
                <a:ea typeface="Arial"/>
                <a:cs typeface="Arial"/>
                <a:sym typeface="Arial"/>
              </a:defRPr>
            </a:lvl1pPr>
          </a:lstStyle>
          <a:p>
            <a:r>
              <a:rPr sz="7200" dirty="0"/>
              <a:t>01</a:t>
            </a:r>
          </a:p>
        </p:txBody>
      </p:sp>
      <p:sp>
        <p:nvSpPr>
          <p:cNvPr id="20" name="文本框 19"/>
          <p:cNvSpPr txBox="1"/>
          <p:nvPr/>
        </p:nvSpPr>
        <p:spPr>
          <a:xfrm>
            <a:off x="10725912" y="3284695"/>
            <a:ext cx="7552944"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zh-CN" altLang="en-US" sz="5400" b="0" i="0" u="none" strike="noStrike" cap="none" spc="0" normalizeH="0" baseline="0" dirty="0" smtClean="0">
                <a:ln>
                  <a:noFill/>
                </a:ln>
                <a:solidFill>
                  <a:srgbClr val="000000"/>
                </a:solidFill>
                <a:effectLst/>
                <a:uFillTx/>
                <a:latin typeface="黑体" panose="02010609060101010101" pitchFamily="49" charset="-122"/>
                <a:ea typeface="黑体" panose="02010609060101010101" pitchFamily="49" charset="-122"/>
                <a:sym typeface="Helvetica Light"/>
              </a:rPr>
              <a:t>费用介绍</a:t>
            </a:r>
            <a:r>
              <a:rPr kumimoji="0" lang="en-US" altLang="zh-CN" sz="5400" b="0" i="0" u="none" strike="noStrike" cap="none" spc="0" normalizeH="0" baseline="0" dirty="0" smtClean="0">
                <a:ln>
                  <a:noFill/>
                </a:ln>
                <a:solidFill>
                  <a:srgbClr val="000000"/>
                </a:solidFill>
                <a:effectLst/>
                <a:uFillTx/>
                <a:latin typeface="黑体" panose="02010609060101010101" pitchFamily="49" charset="-122"/>
                <a:ea typeface="黑体" panose="02010609060101010101" pitchFamily="49" charset="-122"/>
                <a:sym typeface="Helvetica Light"/>
              </a:rPr>
              <a:t>&amp;</a:t>
            </a:r>
            <a:r>
              <a:rPr kumimoji="0" lang="zh-CN" altLang="en-US" sz="5400" b="0" i="0" u="none" strike="noStrike" cap="none" spc="0" normalizeH="0" baseline="0" dirty="0" smtClean="0">
                <a:ln>
                  <a:noFill/>
                </a:ln>
                <a:solidFill>
                  <a:srgbClr val="000000"/>
                </a:solidFill>
                <a:effectLst/>
                <a:uFillTx/>
                <a:latin typeface="黑体" panose="02010609060101010101" pitchFamily="49" charset="-122"/>
                <a:ea typeface="黑体" panose="02010609060101010101" pitchFamily="49" charset="-122"/>
                <a:sym typeface="Helvetica Light"/>
              </a:rPr>
              <a:t>扣费模式</a:t>
            </a:r>
            <a:endParaRPr kumimoji="0" lang="zh-CN" altLang="en-US" sz="5400" b="0" i="0" u="none" strike="noStrike" cap="none" spc="0" normalizeH="0" baseline="0" dirty="0">
              <a:ln>
                <a:noFill/>
              </a:ln>
              <a:solidFill>
                <a:srgbClr val="000000"/>
              </a:solidFill>
              <a:effectLst/>
              <a:uFillTx/>
              <a:latin typeface="黑体" panose="02010609060101010101" pitchFamily="49" charset="-122"/>
              <a:ea typeface="黑体" panose="02010609060101010101" pitchFamily="49" charset="-122"/>
              <a:sym typeface="Helvetica Light"/>
            </a:endParaRPr>
          </a:p>
        </p:txBody>
      </p:sp>
      <p:sp>
        <p:nvSpPr>
          <p:cNvPr id="21" name="文本框 20"/>
          <p:cNvSpPr txBox="1"/>
          <p:nvPr/>
        </p:nvSpPr>
        <p:spPr>
          <a:xfrm>
            <a:off x="10725912" y="5958996"/>
            <a:ext cx="6318504"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sz="5400" dirty="0" smtClean="0">
                <a:latin typeface="黑体"/>
                <a:ea typeface="黑体"/>
                <a:cs typeface="黑体"/>
              </a:rPr>
              <a:t>BMS</a:t>
            </a:r>
            <a:r>
              <a:rPr lang="zh-CN" altLang="en-US" sz="5400" dirty="0" smtClean="0">
                <a:latin typeface="黑体"/>
                <a:ea typeface="黑体"/>
                <a:cs typeface="黑体"/>
              </a:rPr>
              <a:t>使用</a:t>
            </a:r>
            <a:r>
              <a:rPr lang="en-US" altLang="zh-CN" sz="5400" dirty="0" smtClean="0">
                <a:latin typeface="黑体"/>
                <a:ea typeface="黑体"/>
                <a:cs typeface="黑体"/>
              </a:rPr>
              <a:t>&amp;</a:t>
            </a:r>
            <a:r>
              <a:rPr lang="zh-CN" altLang="en-US" sz="5400" dirty="0">
                <a:latin typeface="黑体"/>
                <a:ea typeface="黑体"/>
                <a:cs typeface="黑体"/>
              </a:rPr>
              <a:t>欠</a:t>
            </a:r>
            <a:r>
              <a:rPr lang="zh-CN" altLang="en-US" sz="5400" dirty="0" smtClean="0">
                <a:latin typeface="黑体"/>
                <a:ea typeface="黑体"/>
                <a:cs typeface="黑体"/>
              </a:rPr>
              <a:t>费监控</a:t>
            </a:r>
            <a:endParaRPr lang="zh-CN" altLang="en-US" sz="5400" dirty="0">
              <a:latin typeface="黑体"/>
              <a:ea typeface="黑体"/>
              <a:cs typeface="黑体"/>
            </a:endParaRPr>
          </a:p>
        </p:txBody>
      </p:sp>
      <p:sp>
        <p:nvSpPr>
          <p:cNvPr id="22" name="文本框 21"/>
          <p:cNvSpPr txBox="1"/>
          <p:nvPr/>
        </p:nvSpPr>
        <p:spPr>
          <a:xfrm>
            <a:off x="10725912" y="8779841"/>
            <a:ext cx="7415784"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zh-CN" altLang="en-US" sz="5400" b="0" i="0" u="none" strike="noStrike" cap="none" spc="0" normalizeH="0" baseline="0" dirty="0" smtClean="0">
                <a:ln>
                  <a:noFill/>
                </a:ln>
                <a:solidFill>
                  <a:srgbClr val="000000"/>
                </a:solidFill>
                <a:effectLst/>
                <a:uFillTx/>
                <a:latin typeface="黑体" panose="02010609060101010101" pitchFamily="49" charset="-122"/>
                <a:ea typeface="黑体" panose="02010609060101010101" pitchFamily="49" charset="-122"/>
                <a:sym typeface="Helvetica Light"/>
              </a:rPr>
              <a:t>发票申请</a:t>
            </a:r>
            <a:r>
              <a:rPr kumimoji="0" lang="en-US" altLang="zh-CN" sz="5400" b="0" i="0" u="none" strike="noStrike" cap="none" spc="0" normalizeH="0" baseline="0" dirty="0" smtClean="0">
                <a:ln>
                  <a:noFill/>
                </a:ln>
                <a:solidFill>
                  <a:srgbClr val="000000"/>
                </a:solidFill>
                <a:effectLst/>
                <a:uFillTx/>
                <a:latin typeface="黑体" panose="02010609060101010101" pitchFamily="49" charset="-122"/>
                <a:ea typeface="黑体" panose="02010609060101010101" pitchFamily="49" charset="-122"/>
                <a:sym typeface="Helvetica Light"/>
              </a:rPr>
              <a:t>&amp;</a:t>
            </a:r>
            <a:r>
              <a:rPr kumimoji="0" lang="zh-CN" altLang="en-US" sz="5400" b="0" i="0" u="none" strike="noStrike" cap="none" spc="0" normalizeH="0" baseline="0" dirty="0" smtClean="0">
                <a:ln>
                  <a:noFill/>
                </a:ln>
                <a:solidFill>
                  <a:srgbClr val="000000"/>
                </a:solidFill>
                <a:effectLst/>
                <a:uFillTx/>
                <a:latin typeface="黑体" panose="02010609060101010101" pitchFamily="49" charset="-122"/>
                <a:ea typeface="黑体" panose="02010609060101010101" pitchFamily="49" charset="-122"/>
                <a:sym typeface="Helvetica Light"/>
              </a:rPr>
              <a:t>账单咨询</a:t>
            </a:r>
            <a:endParaRPr kumimoji="0" lang="zh-CN" altLang="en-US" sz="5400" b="0" i="0" u="none" strike="noStrike" cap="none" spc="0" normalizeH="0" baseline="0" dirty="0">
              <a:ln>
                <a:noFill/>
              </a:ln>
              <a:solidFill>
                <a:srgbClr val="000000"/>
              </a:solidFill>
              <a:effectLst/>
              <a:uFillTx/>
              <a:latin typeface="黑体" panose="02010609060101010101" pitchFamily="49" charset="-122"/>
              <a:ea typeface="黑体" panose="02010609060101010101" pitchFamily="49" charset="-122"/>
              <a:sym typeface="Helvetica Light"/>
            </a:endParaRPr>
          </a:p>
        </p:txBody>
      </p:sp>
    </p:spTree>
    <p:extLst>
      <p:ext uri="{BB962C8B-B14F-4D97-AF65-F5344CB8AC3E}">
        <p14:creationId xmlns:p14="http://schemas.microsoft.com/office/powerpoint/2010/main" val="135646688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793170" y="601782"/>
            <a:ext cx="2870017"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sz="6000" dirty="0" smtClean="0">
                <a:latin typeface="黑体"/>
                <a:ea typeface="黑体"/>
                <a:cs typeface="黑体"/>
              </a:rPr>
              <a:t>BMS</a:t>
            </a:r>
            <a:r>
              <a:rPr lang="zh-CN" altLang="en-US" sz="6000" dirty="0" smtClean="0">
                <a:latin typeface="黑体"/>
                <a:ea typeface="黑体"/>
                <a:cs typeface="黑体"/>
              </a:rPr>
              <a:t>使用</a:t>
            </a:r>
            <a:endParaRPr sz="6000" dirty="0">
              <a:latin typeface="黑体"/>
              <a:ea typeface="黑体"/>
              <a:cs typeface="黑体"/>
            </a:endParaRPr>
          </a:p>
        </p:txBody>
      </p:sp>
      <p:sp>
        <p:nvSpPr>
          <p:cNvPr id="11" name="矩形 10"/>
          <p:cNvSpPr/>
          <p:nvPr/>
        </p:nvSpPr>
        <p:spPr>
          <a:xfrm>
            <a:off x="1447700" y="3129713"/>
            <a:ext cx="17413056" cy="1754326"/>
          </a:xfrm>
          <a:prstGeom prst="rect">
            <a:avLst/>
          </a:prstGeom>
        </p:spPr>
        <p:txBody>
          <a:bodyPr wrap="square">
            <a:spAutoFit/>
          </a:bodyPr>
          <a:lstStyle/>
          <a:p>
            <a:pPr algn="l" fontAlgn="ctr">
              <a:spcBef>
                <a:spcPts val="0"/>
              </a:spcBef>
              <a:spcAft>
                <a:spcPts val="0"/>
              </a:spcAft>
            </a:pPr>
            <a:r>
              <a:rPr lang="en-US" altLang="zh-CN" sz="3600" dirty="0" smtClean="0">
                <a:solidFill>
                  <a:srgbClr val="EB1B0B"/>
                </a:solidFill>
                <a:latin typeface="黑体" panose="02010609060101010101" pitchFamily="49" charset="-122"/>
                <a:ea typeface="黑体" panose="02010609060101010101" pitchFamily="49" charset="-122"/>
              </a:rPr>
              <a:t>A</a:t>
            </a:r>
            <a:r>
              <a:rPr lang="zh-CN" altLang="en-US" sz="3600" dirty="0" smtClean="0">
                <a:solidFill>
                  <a:srgbClr val="EB1B0B"/>
                </a:solidFill>
                <a:latin typeface="黑体" panose="02010609060101010101" pitchFamily="49" charset="-122"/>
                <a:ea typeface="黑体" panose="02010609060101010101" pitchFamily="49" charset="-122"/>
              </a:rPr>
              <a:t>：</a:t>
            </a:r>
            <a:r>
              <a:rPr lang="en-US" altLang="zh-CN" sz="3600" dirty="0" smtClean="0">
                <a:solidFill>
                  <a:srgbClr val="EB1B0B"/>
                </a:solidFill>
                <a:latin typeface="黑体" panose="02010609060101010101" pitchFamily="49" charset="-122"/>
                <a:ea typeface="黑体" panose="02010609060101010101" pitchFamily="49" charset="-122"/>
              </a:rPr>
              <a:t>BMS-</a:t>
            </a:r>
            <a:r>
              <a:rPr lang="zh-CN" altLang="en-US" sz="3600" dirty="0" smtClean="0">
                <a:solidFill>
                  <a:srgbClr val="EB1B0B"/>
                </a:solidFill>
                <a:latin typeface="黑体" panose="02010609060101010101" pitchFamily="49" charset="-122"/>
                <a:ea typeface="黑体" panose="02010609060101010101" pitchFamily="49" charset="-122"/>
              </a:rPr>
              <a:t>操作中心</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账单管理</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汇总账单</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结算账期（选择您要查看的月份）</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点击柱状图（可查询到明细）</a:t>
            </a:r>
            <a:r>
              <a:rPr lang="zh-CN" altLang="en-US" sz="3600" dirty="0" smtClean="0">
                <a:latin typeface="黑体" panose="02010609060101010101" pitchFamily="49" charset="-122"/>
                <a:ea typeface="黑体" panose="02010609060101010101" pitchFamily="49" charset="-122"/>
              </a:rPr>
              <a:t>（若没有入口查询账单，可能是子账号登陆无权限。请联系主账号权限人员授权子账号）</a:t>
            </a:r>
            <a:endParaRPr lang="zh-CN" altLang="zh-CN" sz="3600" dirty="0">
              <a:latin typeface="黑体" panose="02010609060101010101" pitchFamily="49" charset="-122"/>
              <a:ea typeface="黑体" panose="02010609060101010101" pitchFamily="49" charset="-122"/>
            </a:endParaRPr>
          </a:p>
        </p:txBody>
      </p:sp>
      <p:pic>
        <p:nvPicPr>
          <p:cNvPr id="12" name="图片 11"/>
          <p:cNvPicPr>
            <a:picLocks noChangeAspect="1"/>
          </p:cNvPicPr>
          <p:nvPr/>
        </p:nvPicPr>
        <p:blipFill>
          <a:blip r:embed="rId2"/>
          <a:stretch>
            <a:fillRect/>
          </a:stretch>
        </p:blipFill>
        <p:spPr>
          <a:xfrm>
            <a:off x="1447700" y="5155727"/>
            <a:ext cx="17072215" cy="7956769"/>
          </a:xfrm>
          <a:prstGeom prst="rect">
            <a:avLst/>
          </a:prstGeom>
        </p:spPr>
      </p:pic>
      <p:sp>
        <p:nvSpPr>
          <p:cNvPr id="2" name="矩形 1"/>
          <p:cNvSpPr/>
          <p:nvPr/>
        </p:nvSpPr>
        <p:spPr>
          <a:xfrm>
            <a:off x="1447700" y="2127512"/>
            <a:ext cx="6210354" cy="646331"/>
          </a:xfrm>
          <a:prstGeom prst="rect">
            <a:avLst/>
          </a:prstGeom>
        </p:spPr>
        <p:txBody>
          <a:bodyPr wrap="none">
            <a:spAutoFit/>
          </a:bodyPr>
          <a:lstStyle/>
          <a:p>
            <a:pPr algn="l">
              <a:spcBef>
                <a:spcPct val="0"/>
              </a:spcBef>
              <a:defRPr/>
            </a:pPr>
            <a:r>
              <a:rPr lang="en-US" altLang="zh-CN" sz="3600" b="1" dirty="0" smtClean="0">
                <a:latin typeface="黑体" panose="02010609060101010101" pitchFamily="49" charset="-122"/>
                <a:ea typeface="黑体" panose="02010609060101010101" pitchFamily="49" charset="-122"/>
              </a:rPr>
              <a:t>Q:</a:t>
            </a:r>
            <a:r>
              <a:rPr lang="zh-CN" altLang="en-US" sz="3600" b="1" dirty="0" smtClean="0">
                <a:latin typeface="黑体" panose="02010609060101010101" pitchFamily="49" charset="-122"/>
                <a:ea typeface="黑体" panose="02010609060101010101" pitchFamily="49" charset="-122"/>
              </a:rPr>
              <a:t>账单</a:t>
            </a:r>
            <a:r>
              <a:rPr lang="zh-CN" altLang="en-US" sz="3600" b="1" dirty="0">
                <a:latin typeface="黑体" panose="02010609060101010101" pitchFamily="49" charset="-122"/>
                <a:ea typeface="黑体" panose="02010609060101010101" pitchFamily="49" charset="-122"/>
              </a:rPr>
              <a:t>在哪里</a:t>
            </a: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月汇总</a:t>
            </a:r>
            <a:r>
              <a:rPr lang="zh-CN" altLang="en-US" sz="3600" b="1" dirty="0" smtClean="0">
                <a:latin typeface="黑体" panose="02010609060101010101" pitchFamily="49" charset="-122"/>
                <a:ea typeface="黑体" panose="02010609060101010101" pitchFamily="49" charset="-122"/>
              </a:rPr>
              <a:t>账单？</a:t>
            </a:r>
            <a:endParaRPr lang="zh-CN" altLang="en-US" sz="3600" b="1" dirty="0">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793170" y="601782"/>
            <a:ext cx="2870017"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sz="6000" dirty="0" smtClean="0">
                <a:latin typeface="黑体"/>
                <a:ea typeface="黑体"/>
                <a:cs typeface="黑体"/>
              </a:rPr>
              <a:t>BMS</a:t>
            </a:r>
            <a:r>
              <a:rPr lang="zh-CN" altLang="en-US" sz="6000" dirty="0" smtClean="0">
                <a:latin typeface="黑体"/>
                <a:ea typeface="黑体"/>
                <a:cs typeface="黑体"/>
              </a:rPr>
              <a:t>使用</a:t>
            </a:r>
            <a:endParaRPr sz="6000" dirty="0">
              <a:latin typeface="黑体"/>
              <a:ea typeface="黑体"/>
              <a:cs typeface="黑体"/>
            </a:endParaRPr>
          </a:p>
        </p:txBody>
      </p:sp>
      <p:sp>
        <p:nvSpPr>
          <p:cNvPr id="3" name="矩形 2"/>
          <p:cNvSpPr/>
          <p:nvPr/>
        </p:nvSpPr>
        <p:spPr>
          <a:xfrm>
            <a:off x="1293961" y="2694294"/>
            <a:ext cx="16365328" cy="1200329"/>
          </a:xfrm>
          <a:prstGeom prst="rect">
            <a:avLst/>
          </a:prstGeom>
        </p:spPr>
        <p:txBody>
          <a:bodyPr wrap="square">
            <a:spAutoFit/>
          </a:bodyPr>
          <a:lstStyle/>
          <a:p>
            <a:pPr algn="l" fontAlgn="ctr">
              <a:spcBef>
                <a:spcPts val="0"/>
              </a:spcBef>
              <a:spcAft>
                <a:spcPts val="0"/>
              </a:spcAft>
            </a:pPr>
            <a:r>
              <a:rPr lang="zh-CN" altLang="en-US" sz="3600" dirty="0" smtClean="0">
                <a:latin typeface="黑体" panose="02010609060101010101" pitchFamily="49" charset="-122"/>
                <a:ea typeface="黑体" panose="02010609060101010101" pitchFamily="49" charset="-122"/>
              </a:rPr>
              <a:t>点击柱状图后进入如下页面，点击下载所有（主单）可进行账单明细下载（更新周期：每月月初）</a:t>
            </a:r>
            <a:endParaRPr lang="en-US" altLang="zh-CN" sz="3600" dirty="0" smtClean="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458553" y="4572658"/>
            <a:ext cx="16968833" cy="8247230"/>
          </a:xfrm>
          <a:prstGeom prst="rect">
            <a:avLst/>
          </a:prstGeom>
        </p:spPr>
      </p:pic>
    </p:spTree>
    <p:extLst>
      <p:ext uri="{BB962C8B-B14F-4D97-AF65-F5344CB8AC3E}">
        <p14:creationId xmlns:p14="http://schemas.microsoft.com/office/powerpoint/2010/main" val="202298707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793170" y="601782"/>
            <a:ext cx="2870017"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sz="6000" dirty="0" smtClean="0">
                <a:latin typeface="黑体"/>
                <a:ea typeface="黑体"/>
                <a:cs typeface="黑体"/>
              </a:rPr>
              <a:t>BMS</a:t>
            </a:r>
            <a:r>
              <a:rPr lang="zh-CN" altLang="en-US" sz="6000" dirty="0" smtClean="0">
                <a:latin typeface="黑体"/>
                <a:ea typeface="黑体"/>
                <a:cs typeface="黑体"/>
              </a:rPr>
              <a:t>使用</a:t>
            </a:r>
            <a:endParaRPr sz="6000" dirty="0">
              <a:latin typeface="黑体"/>
              <a:ea typeface="黑体"/>
              <a:cs typeface="黑体"/>
            </a:endParaRPr>
          </a:p>
        </p:txBody>
      </p:sp>
      <p:sp>
        <p:nvSpPr>
          <p:cNvPr id="3" name="矩形 2"/>
          <p:cNvSpPr/>
          <p:nvPr/>
        </p:nvSpPr>
        <p:spPr>
          <a:xfrm>
            <a:off x="1293961" y="2694294"/>
            <a:ext cx="16365328" cy="646331"/>
          </a:xfrm>
          <a:prstGeom prst="rect">
            <a:avLst/>
          </a:prstGeom>
        </p:spPr>
        <p:txBody>
          <a:bodyPr wrap="square">
            <a:spAutoFit/>
          </a:bodyPr>
          <a:lstStyle/>
          <a:p>
            <a:pPr algn="l" fontAlgn="ctr">
              <a:spcBef>
                <a:spcPts val="0"/>
              </a:spcBef>
              <a:spcAft>
                <a:spcPts val="0"/>
              </a:spcAft>
            </a:pPr>
            <a:r>
              <a:rPr lang="zh-CN" altLang="en-US" sz="3600" dirty="0">
                <a:latin typeface="黑体" panose="02010609060101010101" pitchFamily="49" charset="-122"/>
                <a:ea typeface="黑体" panose="02010609060101010101" pitchFamily="49" charset="-122"/>
              </a:rPr>
              <a:t>主</a:t>
            </a:r>
            <a:r>
              <a:rPr lang="zh-CN" altLang="en-US" sz="3600" dirty="0" smtClean="0">
                <a:latin typeface="黑体" panose="02010609060101010101" pitchFamily="49" charset="-122"/>
                <a:ea typeface="黑体" panose="02010609060101010101" pitchFamily="49" charset="-122"/>
              </a:rPr>
              <a:t>单账单如下：</a:t>
            </a:r>
            <a:endParaRPr lang="en-US" altLang="zh-CN" sz="3600" dirty="0" smtClean="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1293961" y="3896235"/>
            <a:ext cx="20523623" cy="2750919"/>
          </a:xfrm>
          <a:prstGeom prst="rect">
            <a:avLst/>
          </a:prstGeom>
        </p:spPr>
      </p:pic>
      <p:pic>
        <p:nvPicPr>
          <p:cNvPr id="6" name="图片 5"/>
          <p:cNvPicPr>
            <a:picLocks noChangeAspect="1"/>
          </p:cNvPicPr>
          <p:nvPr/>
        </p:nvPicPr>
        <p:blipFill>
          <a:blip r:embed="rId3"/>
          <a:stretch>
            <a:fillRect/>
          </a:stretch>
        </p:blipFill>
        <p:spPr>
          <a:xfrm>
            <a:off x="1293961" y="7202764"/>
            <a:ext cx="18800064" cy="2362622"/>
          </a:xfrm>
          <a:prstGeom prst="rect">
            <a:avLst/>
          </a:prstGeom>
        </p:spPr>
      </p:pic>
      <p:pic>
        <p:nvPicPr>
          <p:cNvPr id="7" name="图片 6"/>
          <p:cNvPicPr>
            <a:picLocks noChangeAspect="1"/>
          </p:cNvPicPr>
          <p:nvPr/>
        </p:nvPicPr>
        <p:blipFill>
          <a:blip r:embed="rId4"/>
          <a:stretch>
            <a:fillRect/>
          </a:stretch>
        </p:blipFill>
        <p:spPr>
          <a:xfrm>
            <a:off x="1293961" y="10120996"/>
            <a:ext cx="20743079" cy="2772044"/>
          </a:xfrm>
          <a:prstGeom prst="rect">
            <a:avLst/>
          </a:prstGeom>
        </p:spPr>
      </p:pic>
    </p:spTree>
    <p:extLst>
      <p:ext uri="{BB962C8B-B14F-4D97-AF65-F5344CB8AC3E}">
        <p14:creationId xmlns:p14="http://schemas.microsoft.com/office/powerpoint/2010/main" val="351764572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793170" y="601782"/>
            <a:ext cx="2870017"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sz="6000" dirty="0" smtClean="0">
                <a:latin typeface="黑体"/>
                <a:ea typeface="黑体"/>
                <a:cs typeface="黑体"/>
              </a:rPr>
              <a:t>BMS</a:t>
            </a:r>
            <a:r>
              <a:rPr lang="zh-CN" altLang="en-US" sz="6000" dirty="0" smtClean="0">
                <a:latin typeface="黑体"/>
                <a:ea typeface="黑体"/>
                <a:cs typeface="黑体"/>
              </a:rPr>
              <a:t>使用</a:t>
            </a:r>
            <a:endParaRPr sz="6000" dirty="0">
              <a:latin typeface="黑体"/>
              <a:ea typeface="黑体"/>
              <a:cs typeface="黑体"/>
            </a:endParaRPr>
          </a:p>
        </p:txBody>
      </p:sp>
      <p:sp>
        <p:nvSpPr>
          <p:cNvPr id="3" name="矩形 2"/>
          <p:cNvSpPr/>
          <p:nvPr/>
        </p:nvSpPr>
        <p:spPr>
          <a:xfrm>
            <a:off x="1476842" y="3243490"/>
            <a:ext cx="13830214" cy="646331"/>
          </a:xfrm>
          <a:prstGeom prst="rect">
            <a:avLst/>
          </a:prstGeom>
        </p:spPr>
        <p:txBody>
          <a:bodyPr wrap="square">
            <a:spAutoFit/>
          </a:bodyPr>
          <a:lstStyle/>
          <a:p>
            <a:pPr algn="l" fontAlgn="ctr"/>
            <a:r>
              <a:rPr lang="en-US" altLang="zh-CN" sz="3600" dirty="0" smtClean="0">
                <a:solidFill>
                  <a:srgbClr val="EB1B0B"/>
                </a:solidFill>
                <a:latin typeface="黑体" panose="02010609060101010101" pitchFamily="49" charset="-122"/>
                <a:ea typeface="黑体" panose="02010609060101010101" pitchFamily="49" charset="-122"/>
              </a:rPr>
              <a:t>A</a:t>
            </a:r>
            <a:r>
              <a:rPr lang="zh-CN" altLang="en-US" sz="3600" dirty="0" smtClean="0">
                <a:solidFill>
                  <a:srgbClr val="EB1B0B"/>
                </a:solidFill>
                <a:latin typeface="黑体" panose="02010609060101010101" pitchFamily="49" charset="-122"/>
                <a:ea typeface="黑体" panose="02010609060101010101" pitchFamily="49" charset="-122"/>
              </a:rPr>
              <a:t>：</a:t>
            </a:r>
            <a:r>
              <a:rPr lang="en-US" altLang="zh-CN" sz="3600" dirty="0" smtClean="0">
                <a:solidFill>
                  <a:srgbClr val="EB1B0B"/>
                </a:solidFill>
                <a:latin typeface="黑体" panose="02010609060101010101" pitchFamily="49" charset="-122"/>
                <a:ea typeface="黑体" panose="02010609060101010101" pitchFamily="49" charset="-122"/>
              </a:rPr>
              <a:t>BMS-</a:t>
            </a:r>
            <a:r>
              <a:rPr lang="zh-CN" altLang="en-US" sz="3600" dirty="0">
                <a:solidFill>
                  <a:srgbClr val="EB1B0B"/>
                </a:solidFill>
                <a:latin typeface="黑体" panose="02010609060101010101" pitchFamily="49" charset="-122"/>
                <a:ea typeface="黑体" panose="02010609060101010101" pitchFamily="49" charset="-122"/>
              </a:rPr>
              <a:t>操作中心</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a:solidFill>
                  <a:srgbClr val="EB1B0B"/>
                </a:solidFill>
                <a:latin typeface="黑体" panose="02010609060101010101" pitchFamily="49" charset="-122"/>
                <a:ea typeface="黑体" panose="02010609060101010101" pitchFamily="49" charset="-122"/>
              </a:rPr>
              <a:t>账单管理</a:t>
            </a:r>
            <a:r>
              <a:rPr lang="en-US" altLang="zh-CN" sz="3600" dirty="0">
                <a:solidFill>
                  <a:srgbClr val="EB1B0B"/>
                </a:solidFill>
                <a:latin typeface="黑体" panose="02010609060101010101" pitchFamily="49" charset="-122"/>
                <a:ea typeface="黑体" panose="02010609060101010101" pitchFamily="49" charset="-122"/>
              </a:rPr>
              <a:t>-</a:t>
            </a:r>
            <a:r>
              <a:rPr lang="zh-CN" altLang="en-US" sz="3600" dirty="0">
                <a:solidFill>
                  <a:srgbClr val="EB1B0B"/>
                </a:solidFill>
                <a:latin typeface="黑体" panose="02010609060101010101" pitchFamily="49" charset="-122"/>
                <a:ea typeface="黑体" panose="02010609060101010101" pitchFamily="49" charset="-122"/>
              </a:rPr>
              <a:t>实时</a:t>
            </a:r>
            <a:r>
              <a:rPr lang="zh-CN" altLang="en-US" sz="3600" dirty="0" smtClean="0">
                <a:solidFill>
                  <a:srgbClr val="EB1B0B"/>
                </a:solidFill>
                <a:latin typeface="黑体" panose="02010609060101010101" pitchFamily="49" charset="-122"/>
                <a:ea typeface="黑体" panose="02010609060101010101" pitchFamily="49" charset="-122"/>
              </a:rPr>
              <a:t>账单</a:t>
            </a:r>
            <a:endParaRPr lang="zh-CN" altLang="zh-CN" sz="3600" dirty="0">
              <a:latin typeface="黑体" panose="02010609060101010101" pitchFamily="49" charset="-122"/>
              <a:ea typeface="黑体" panose="02010609060101010101" pitchFamily="49" charset="-122"/>
            </a:endParaRPr>
          </a:p>
        </p:txBody>
      </p:sp>
      <p:sp>
        <p:nvSpPr>
          <p:cNvPr id="2" name="文本框 1"/>
          <p:cNvSpPr txBox="1"/>
          <p:nvPr/>
        </p:nvSpPr>
        <p:spPr>
          <a:xfrm>
            <a:off x="1476842" y="2371184"/>
            <a:ext cx="67482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chemeClr val="tx1"/>
                </a:solidFill>
                <a:effectLst/>
                <a:uFillTx/>
                <a:latin typeface="黑体" panose="02010609060101010101" pitchFamily="49" charset="-122"/>
                <a:ea typeface="黑体" panose="02010609060101010101" pitchFamily="49" charset="-122"/>
                <a:sym typeface="Helvetica Light"/>
              </a:rPr>
              <a:t>Q:</a:t>
            </a:r>
            <a:r>
              <a:rPr kumimoji="0" lang="zh-CN" altLang="en-US" sz="3600" b="0" i="0" u="none" strike="noStrike" cap="none" spc="0" normalizeH="0" baseline="0" dirty="0" smtClean="0">
                <a:ln>
                  <a:noFill/>
                </a:ln>
                <a:solidFill>
                  <a:schemeClr val="tx1"/>
                </a:solidFill>
                <a:effectLst/>
                <a:uFillTx/>
                <a:latin typeface="黑体" panose="02010609060101010101" pitchFamily="49" charset="-122"/>
                <a:ea typeface="黑体" panose="02010609060101010101" pitchFamily="49" charset="-122"/>
                <a:sym typeface="Helvetica Light"/>
              </a:rPr>
              <a:t>实时账单在哪里看？</a:t>
            </a:r>
            <a:endParaRPr kumimoji="0" lang="zh-CN" altLang="en-US" sz="3600" b="0" i="0" u="none" strike="noStrike" cap="none" spc="0" normalizeH="0" baseline="0" dirty="0">
              <a:ln>
                <a:noFill/>
              </a:ln>
              <a:solidFill>
                <a:schemeClr val="tx1"/>
              </a:solidFill>
              <a:effectLst/>
              <a:uFillTx/>
              <a:latin typeface="黑体" panose="02010609060101010101" pitchFamily="49" charset="-122"/>
              <a:ea typeface="黑体" panose="02010609060101010101" pitchFamily="49" charset="-122"/>
              <a:sym typeface="Helvetica Light"/>
            </a:endParaRPr>
          </a:p>
        </p:txBody>
      </p:sp>
      <p:pic>
        <p:nvPicPr>
          <p:cNvPr id="6" name="图片 5"/>
          <p:cNvPicPr>
            <a:picLocks noChangeAspect="1"/>
          </p:cNvPicPr>
          <p:nvPr/>
        </p:nvPicPr>
        <p:blipFill>
          <a:blip r:embed="rId2"/>
          <a:stretch>
            <a:fillRect/>
          </a:stretch>
        </p:blipFill>
        <p:spPr>
          <a:xfrm>
            <a:off x="1476842" y="4475535"/>
            <a:ext cx="17103766" cy="8252913"/>
          </a:xfrm>
          <a:prstGeom prst="rect">
            <a:avLst/>
          </a:prstGeom>
        </p:spPr>
      </p:pic>
    </p:spTree>
    <p:extLst>
      <p:ext uri="{BB962C8B-B14F-4D97-AF65-F5344CB8AC3E}">
        <p14:creationId xmlns:p14="http://schemas.microsoft.com/office/powerpoint/2010/main" val="372716832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欠费管理</a:t>
            </a:r>
            <a:endParaRPr sz="6000" dirty="0">
              <a:latin typeface="黑体"/>
              <a:ea typeface="黑体"/>
              <a:cs typeface="黑体"/>
            </a:endParaRPr>
          </a:p>
        </p:txBody>
      </p:sp>
      <p:sp>
        <p:nvSpPr>
          <p:cNvPr id="3" name="矩形 2"/>
          <p:cNvSpPr/>
          <p:nvPr/>
        </p:nvSpPr>
        <p:spPr>
          <a:xfrm>
            <a:off x="1604858" y="3243490"/>
            <a:ext cx="13830214" cy="646331"/>
          </a:xfrm>
          <a:prstGeom prst="rect">
            <a:avLst/>
          </a:prstGeom>
        </p:spPr>
        <p:txBody>
          <a:bodyPr wrap="square">
            <a:spAutoFit/>
          </a:bodyPr>
          <a:lstStyle/>
          <a:p>
            <a:pPr algn="l" fontAlgn="ctr">
              <a:spcBef>
                <a:spcPts val="0"/>
              </a:spcBef>
              <a:spcAft>
                <a:spcPts val="0"/>
              </a:spcAft>
            </a:pPr>
            <a:r>
              <a:rPr lang="en-US" altLang="zh-CN" sz="3600" dirty="0" smtClean="0">
                <a:solidFill>
                  <a:srgbClr val="EB1B0B"/>
                </a:solidFill>
                <a:latin typeface="黑体" panose="02010609060101010101" pitchFamily="49" charset="-122"/>
                <a:ea typeface="黑体" panose="02010609060101010101" pitchFamily="49" charset="-122"/>
              </a:rPr>
              <a:t>A</a:t>
            </a:r>
            <a:r>
              <a:rPr lang="zh-CN" altLang="en-US" sz="3600" dirty="0" smtClean="0">
                <a:solidFill>
                  <a:srgbClr val="EB1B0B"/>
                </a:solidFill>
                <a:latin typeface="黑体" panose="02010609060101010101" pitchFamily="49" charset="-122"/>
                <a:ea typeface="黑体" panose="02010609060101010101" pitchFamily="49" charset="-122"/>
              </a:rPr>
              <a:t>：</a:t>
            </a:r>
            <a:r>
              <a:rPr lang="en-US" altLang="zh-CN" sz="3600" dirty="0" smtClean="0">
                <a:solidFill>
                  <a:srgbClr val="EB1B0B"/>
                </a:solidFill>
                <a:latin typeface="黑体" panose="02010609060101010101" pitchFamily="49" charset="-122"/>
                <a:ea typeface="黑体" panose="02010609060101010101" pitchFamily="49" charset="-122"/>
              </a:rPr>
              <a:t>BMS-</a:t>
            </a:r>
            <a:r>
              <a:rPr lang="zh-CN" altLang="en-US" sz="3600" dirty="0">
                <a:solidFill>
                  <a:srgbClr val="EB1B0B"/>
                </a:solidFill>
                <a:latin typeface="黑体" panose="02010609060101010101" pitchFamily="49" charset="-122"/>
                <a:ea typeface="黑体" panose="02010609060101010101" pitchFamily="49" charset="-122"/>
              </a:rPr>
              <a:t>操作中心</a:t>
            </a:r>
            <a:r>
              <a:rPr lang="en-US" altLang="zh-CN" sz="3600" dirty="0">
                <a:solidFill>
                  <a:srgbClr val="EB1B0B"/>
                </a:solidFill>
                <a:latin typeface="黑体" panose="02010609060101010101" pitchFamily="49" charset="-122"/>
                <a:ea typeface="黑体" panose="02010609060101010101" pitchFamily="49" charset="-122"/>
              </a:rPr>
              <a:t>-</a:t>
            </a:r>
            <a:r>
              <a:rPr lang="zh-CN" altLang="en-US" sz="3600" dirty="0">
                <a:solidFill>
                  <a:srgbClr val="EB1B0B"/>
                </a:solidFill>
                <a:latin typeface="黑体" panose="02010609060101010101" pitchFamily="49" charset="-122"/>
                <a:ea typeface="黑体" panose="02010609060101010101" pitchFamily="49" charset="-122"/>
              </a:rPr>
              <a:t>账单管理</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应付未付账单（更新周期：实时）</a:t>
            </a:r>
            <a:endParaRPr lang="zh-CN" altLang="zh-CN" sz="36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604858" y="4406454"/>
            <a:ext cx="16489109" cy="8230554"/>
          </a:xfrm>
          <a:prstGeom prst="rect">
            <a:avLst/>
          </a:prstGeom>
        </p:spPr>
      </p:pic>
      <p:sp>
        <p:nvSpPr>
          <p:cNvPr id="2" name="文本框 1"/>
          <p:cNvSpPr txBox="1"/>
          <p:nvPr/>
        </p:nvSpPr>
        <p:spPr>
          <a:xfrm>
            <a:off x="201168" y="2328584"/>
            <a:ext cx="67482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Q:</a:t>
            </a:r>
            <a:r>
              <a:rPr kumimoji="0" lang="zh-CN" altLang="en-US" sz="36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欠费在哪里看？</a:t>
            </a:r>
            <a:endParaRPr kumimoji="0" lang="zh-CN" altLang="en-US" sz="3600" b="0" i="0" u="none" strike="noStrike" cap="none" spc="0" normalizeH="0" baseline="0" dirty="0">
              <a:ln>
                <a:noFill/>
              </a:ln>
              <a:solidFill>
                <a:srgbClr val="FF0000"/>
              </a:solidFill>
              <a:effectLst/>
              <a:uFillTx/>
              <a:latin typeface="黑体" panose="02010609060101010101" pitchFamily="49" charset="-122"/>
              <a:ea typeface="黑体" panose="02010609060101010101" pitchFamily="49" charset="-122"/>
              <a:sym typeface="Helvetica Light"/>
            </a:endParaRPr>
          </a:p>
        </p:txBody>
      </p:sp>
    </p:spTree>
    <p:extLst>
      <p:ext uri="{BB962C8B-B14F-4D97-AF65-F5344CB8AC3E}">
        <p14:creationId xmlns:p14="http://schemas.microsoft.com/office/powerpoint/2010/main" val="121457701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欠费管理</a:t>
            </a:r>
            <a:endParaRPr sz="6000" dirty="0">
              <a:latin typeface="黑体"/>
              <a:ea typeface="黑体"/>
              <a:cs typeface="黑体"/>
            </a:endParaRPr>
          </a:p>
        </p:txBody>
      </p:sp>
      <p:sp>
        <p:nvSpPr>
          <p:cNvPr id="3" name="矩形 2"/>
          <p:cNvSpPr/>
          <p:nvPr/>
        </p:nvSpPr>
        <p:spPr>
          <a:xfrm>
            <a:off x="1604858" y="3243490"/>
            <a:ext cx="13830214" cy="646331"/>
          </a:xfrm>
          <a:prstGeom prst="rect">
            <a:avLst/>
          </a:prstGeom>
        </p:spPr>
        <p:txBody>
          <a:bodyPr wrap="square">
            <a:spAutoFit/>
          </a:bodyPr>
          <a:lstStyle/>
          <a:p>
            <a:pPr algn="l" fontAlgn="ctr">
              <a:spcBef>
                <a:spcPts val="0"/>
              </a:spcBef>
              <a:spcAft>
                <a:spcPts val="0"/>
              </a:spcAft>
            </a:pPr>
            <a:r>
              <a:rPr lang="en-US" altLang="zh-CN" sz="3600" dirty="0" smtClean="0">
                <a:solidFill>
                  <a:srgbClr val="EB1B0B"/>
                </a:solidFill>
                <a:latin typeface="黑体" panose="02010609060101010101" pitchFamily="49" charset="-122"/>
                <a:ea typeface="黑体" panose="02010609060101010101" pitchFamily="49" charset="-122"/>
              </a:rPr>
              <a:t>A</a:t>
            </a:r>
            <a:r>
              <a:rPr lang="zh-CN" altLang="en-US" sz="3600" dirty="0" smtClean="0">
                <a:solidFill>
                  <a:srgbClr val="EB1B0B"/>
                </a:solidFill>
                <a:latin typeface="黑体" panose="02010609060101010101" pitchFamily="49" charset="-122"/>
                <a:ea typeface="黑体" panose="02010609060101010101" pitchFamily="49" charset="-122"/>
              </a:rPr>
              <a:t>：</a:t>
            </a:r>
            <a:r>
              <a:rPr lang="en-US" altLang="zh-CN" sz="3600" dirty="0" smtClean="0">
                <a:solidFill>
                  <a:srgbClr val="EB1B0B"/>
                </a:solidFill>
                <a:latin typeface="黑体" panose="02010609060101010101" pitchFamily="49" charset="-122"/>
                <a:ea typeface="黑体" panose="02010609060101010101" pitchFamily="49" charset="-122"/>
              </a:rPr>
              <a:t>BMS-</a:t>
            </a:r>
            <a:r>
              <a:rPr lang="zh-CN" altLang="en-US" sz="3600" dirty="0">
                <a:solidFill>
                  <a:srgbClr val="EB1B0B"/>
                </a:solidFill>
                <a:latin typeface="黑体" panose="02010609060101010101" pitchFamily="49" charset="-122"/>
                <a:ea typeface="黑体" panose="02010609060101010101" pitchFamily="49" charset="-122"/>
              </a:rPr>
              <a:t>操作中心</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商品中心</a:t>
            </a:r>
            <a:r>
              <a:rPr lang="en-US" altLang="zh-CN" sz="3600" dirty="0" smtClean="0">
                <a:solidFill>
                  <a:srgbClr val="EB1B0B"/>
                </a:solidFill>
                <a:latin typeface="黑体" panose="02010609060101010101" pitchFamily="49" charset="-122"/>
                <a:ea typeface="黑体" panose="02010609060101010101" pitchFamily="49" charset="-122"/>
              </a:rPr>
              <a:t>-</a:t>
            </a:r>
            <a:r>
              <a:rPr lang="zh-CN" altLang="en-US" sz="3600" dirty="0" smtClean="0">
                <a:solidFill>
                  <a:srgbClr val="EB1B0B"/>
                </a:solidFill>
                <a:latin typeface="黑体" panose="02010609060101010101" pitchFamily="49" charset="-122"/>
                <a:ea typeface="黑体" panose="02010609060101010101" pitchFamily="49" charset="-122"/>
              </a:rPr>
              <a:t>包材使用明细（上限</a:t>
            </a:r>
            <a:r>
              <a:rPr lang="en-US" altLang="zh-CN" sz="3600" dirty="0" smtClean="0">
                <a:solidFill>
                  <a:srgbClr val="EB1B0B"/>
                </a:solidFill>
                <a:latin typeface="黑体" panose="02010609060101010101" pitchFamily="49" charset="-122"/>
                <a:ea typeface="黑体" panose="02010609060101010101" pitchFamily="49" charset="-122"/>
              </a:rPr>
              <a:t>10</a:t>
            </a:r>
            <a:r>
              <a:rPr lang="zh-CN" altLang="en-US" sz="3600" dirty="0" smtClean="0">
                <a:solidFill>
                  <a:srgbClr val="EB1B0B"/>
                </a:solidFill>
                <a:latin typeface="黑体" panose="02010609060101010101" pitchFamily="49" charset="-122"/>
                <a:ea typeface="黑体" panose="02010609060101010101" pitchFamily="49" charset="-122"/>
              </a:rPr>
              <a:t>万条）</a:t>
            </a:r>
            <a:endParaRPr lang="zh-CN" altLang="zh-CN" sz="3600" dirty="0">
              <a:latin typeface="黑体" panose="02010609060101010101" pitchFamily="49" charset="-122"/>
              <a:ea typeface="黑体" panose="02010609060101010101" pitchFamily="49" charset="-122"/>
            </a:endParaRPr>
          </a:p>
        </p:txBody>
      </p:sp>
      <p:sp>
        <p:nvSpPr>
          <p:cNvPr id="2" name="文本框 1"/>
          <p:cNvSpPr txBox="1"/>
          <p:nvPr/>
        </p:nvSpPr>
        <p:spPr>
          <a:xfrm>
            <a:off x="640080" y="2316304"/>
            <a:ext cx="67482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Q:</a:t>
            </a:r>
            <a:r>
              <a:rPr kumimoji="0" lang="zh-CN" altLang="en-US" sz="3600" b="0" i="0" u="none" strike="noStrike" cap="none" spc="0" normalizeH="0" baseline="0" dirty="0" smtClean="0">
                <a:ln>
                  <a:noFill/>
                </a:ln>
                <a:solidFill>
                  <a:srgbClr val="FF0000"/>
                </a:solidFill>
                <a:effectLst/>
                <a:uFillTx/>
                <a:latin typeface="黑体" panose="02010609060101010101" pitchFamily="49" charset="-122"/>
                <a:ea typeface="黑体" panose="02010609060101010101" pitchFamily="49" charset="-122"/>
                <a:sym typeface="Helvetica Light"/>
              </a:rPr>
              <a:t>包材明细在哪里看？</a:t>
            </a:r>
            <a:endParaRPr kumimoji="0" lang="zh-CN" altLang="en-US" sz="3600" b="0" i="0" u="none" strike="noStrike" cap="none" spc="0" normalizeH="0" baseline="0" dirty="0">
              <a:ln>
                <a:noFill/>
              </a:ln>
              <a:solidFill>
                <a:srgbClr val="FF0000"/>
              </a:solidFill>
              <a:effectLst/>
              <a:uFillTx/>
              <a:latin typeface="黑体" panose="02010609060101010101" pitchFamily="49" charset="-122"/>
              <a:ea typeface="黑体" panose="02010609060101010101" pitchFamily="49" charset="-122"/>
              <a:sym typeface="Helvetica Light"/>
            </a:endParaRPr>
          </a:p>
        </p:txBody>
      </p:sp>
      <p:pic>
        <p:nvPicPr>
          <p:cNvPr id="5" name="图片 4"/>
          <p:cNvPicPr>
            <a:picLocks noChangeAspect="1"/>
          </p:cNvPicPr>
          <p:nvPr/>
        </p:nvPicPr>
        <p:blipFill>
          <a:blip r:embed="rId2"/>
          <a:stretch>
            <a:fillRect/>
          </a:stretch>
        </p:blipFill>
        <p:spPr>
          <a:xfrm>
            <a:off x="1604858" y="4381309"/>
            <a:ext cx="18021300" cy="8566595"/>
          </a:xfrm>
          <a:prstGeom prst="rect">
            <a:avLst/>
          </a:prstGeom>
        </p:spPr>
      </p:pic>
    </p:spTree>
    <p:extLst>
      <p:ext uri="{BB962C8B-B14F-4D97-AF65-F5344CB8AC3E}">
        <p14:creationId xmlns:p14="http://schemas.microsoft.com/office/powerpoint/2010/main" val="32529413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8037019" y="5563497"/>
            <a:ext cx="8822928"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400">
                <a:solidFill>
                  <a:srgbClr val="373D41"/>
                </a:solidFill>
                <a:latin typeface="SimHei"/>
                <a:ea typeface="SimHei"/>
                <a:cs typeface="SimHei"/>
                <a:sym typeface="SimHei"/>
              </a:defRPr>
            </a:lvl1pPr>
          </a:lstStyle>
          <a:p>
            <a:pPr algn="l"/>
            <a:r>
              <a:rPr lang="zh-CN" altLang="en-US" sz="8000" dirty="0">
                <a:solidFill>
                  <a:srgbClr val="000000"/>
                </a:solidFill>
                <a:latin typeface="黑体" panose="02010609060101010101" pitchFamily="49" charset="-122"/>
                <a:ea typeface="黑体" panose="02010609060101010101" pitchFamily="49" charset="-122"/>
                <a:sym typeface="Helvetica Light"/>
              </a:rPr>
              <a:t>发票申请</a:t>
            </a:r>
            <a:r>
              <a:rPr lang="en-US" altLang="zh-CN" sz="8000" dirty="0">
                <a:solidFill>
                  <a:srgbClr val="000000"/>
                </a:solidFill>
                <a:latin typeface="黑体" panose="02010609060101010101" pitchFamily="49" charset="-122"/>
                <a:ea typeface="黑体" panose="02010609060101010101" pitchFamily="49" charset="-122"/>
                <a:sym typeface="Helvetica Light"/>
              </a:rPr>
              <a:t>&amp;</a:t>
            </a:r>
            <a:r>
              <a:rPr lang="zh-CN" altLang="en-US" sz="8000" dirty="0">
                <a:solidFill>
                  <a:srgbClr val="000000"/>
                </a:solidFill>
                <a:latin typeface="黑体" panose="02010609060101010101" pitchFamily="49" charset="-122"/>
                <a:ea typeface="黑体" panose="02010609060101010101" pitchFamily="49" charset="-122"/>
                <a:sym typeface="Helvetica Light"/>
              </a:rPr>
              <a:t>账单咨询</a:t>
            </a:r>
          </a:p>
        </p:txBody>
      </p:sp>
      <p:sp>
        <p:nvSpPr>
          <p:cNvPr id="134" name="Shape 134"/>
          <p:cNvSpPr/>
          <p:nvPr/>
        </p:nvSpPr>
        <p:spPr>
          <a:xfrm>
            <a:off x="11428536" y="3936397"/>
            <a:ext cx="1529265"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0">
                <a:solidFill>
                  <a:srgbClr val="2E66FF"/>
                </a:solidFill>
                <a:latin typeface="Arial"/>
                <a:ea typeface="Arial"/>
                <a:cs typeface="Arial"/>
                <a:sym typeface="Arial"/>
              </a:defRPr>
            </a:lvl1pPr>
          </a:lstStyle>
          <a:p>
            <a:r>
              <a:rPr dirty="0" smtClean="0"/>
              <a:t>0</a:t>
            </a:r>
            <a:r>
              <a:rPr lang="en-US" dirty="0" smtClean="0"/>
              <a:t>3</a:t>
            </a:r>
            <a:endParaRPr dirty="0"/>
          </a:p>
        </p:txBody>
      </p:sp>
    </p:spTree>
    <p:extLst>
      <p:ext uri="{BB962C8B-B14F-4D97-AF65-F5344CB8AC3E}">
        <p14:creationId xmlns:p14="http://schemas.microsoft.com/office/powerpoint/2010/main" val="22761599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发票申请</a:t>
            </a:r>
            <a:endParaRPr sz="6000" dirty="0">
              <a:latin typeface="黑体"/>
              <a:ea typeface="黑体"/>
              <a:cs typeface="黑体"/>
            </a:endParaRPr>
          </a:p>
        </p:txBody>
      </p:sp>
      <p:sp>
        <p:nvSpPr>
          <p:cNvPr id="3" name="矩形 2"/>
          <p:cNvSpPr/>
          <p:nvPr/>
        </p:nvSpPr>
        <p:spPr>
          <a:xfrm>
            <a:off x="1197102" y="1913868"/>
            <a:ext cx="17200626" cy="3416320"/>
          </a:xfrm>
          <a:prstGeom prst="rect">
            <a:avLst/>
          </a:prstGeom>
        </p:spPr>
        <p:txBody>
          <a:bodyPr wrap="square">
            <a:spAutoFit/>
          </a:bodyPr>
          <a:lstStyle/>
          <a:p>
            <a:pPr algn="l" fontAlgn="ctr"/>
            <a:r>
              <a:rPr lang="zh-CN" altLang="en-US" sz="3600" b="1" dirty="0" smtClean="0">
                <a:solidFill>
                  <a:srgbClr val="FF0000"/>
                </a:solidFill>
                <a:latin typeface="黑体" panose="02010609060101010101" pitchFamily="49" charset="-122"/>
                <a:ea typeface="黑体" panose="02010609060101010101" pitchFamily="49" charset="-122"/>
              </a:rPr>
              <a:t>发票申请：</a:t>
            </a:r>
            <a:r>
              <a:rPr lang="zh-CN" altLang="zh-CN" sz="3600" dirty="0">
                <a:solidFill>
                  <a:srgbClr val="FF0000"/>
                </a:solidFill>
                <a:latin typeface="黑体" panose="02010609060101010101" pitchFamily="49" charset="-122"/>
                <a:ea typeface="黑体" panose="02010609060101010101" pitchFamily="49" charset="-122"/>
                <a:hlinkClick r:id="rId2"/>
              </a:rPr>
              <a:t>pay.taobao.com</a:t>
            </a:r>
            <a:endParaRPr lang="en-US" altLang="zh-CN" sz="3600" b="1" dirty="0">
              <a:solidFill>
                <a:srgbClr val="FF0000"/>
              </a:solidFill>
              <a:latin typeface="黑体" panose="02010609060101010101" pitchFamily="49" charset="-122"/>
              <a:ea typeface="黑体" panose="02010609060101010101" pitchFamily="49" charset="-122"/>
            </a:endParaRPr>
          </a:p>
          <a:p>
            <a:pPr algn="l" fontAlgn="ctr"/>
            <a:r>
              <a:rPr lang="zh-CN" altLang="en-US" sz="3600" dirty="0" smtClean="0">
                <a:solidFill>
                  <a:srgbClr val="FF0000"/>
                </a:solidFill>
                <a:latin typeface="黑体" panose="02010609060101010101" pitchFamily="49" charset="-122"/>
                <a:ea typeface="黑体" panose="02010609060101010101" pitchFamily="49" charset="-122"/>
              </a:rPr>
              <a:t>店铺</a:t>
            </a:r>
            <a:r>
              <a:rPr lang="zh-CN" altLang="en-US" sz="3600" dirty="0">
                <a:solidFill>
                  <a:srgbClr val="FF0000"/>
                </a:solidFill>
                <a:latin typeface="黑体" panose="02010609060101010101" pitchFamily="49" charset="-122"/>
                <a:ea typeface="黑体" panose="02010609060101010101" pitchFamily="49" charset="-122"/>
              </a:rPr>
              <a:t>账房</a:t>
            </a:r>
            <a:r>
              <a:rPr lang="en-US" altLang="zh-CN" sz="3600" dirty="0">
                <a:solidFill>
                  <a:srgbClr val="FF0000"/>
                </a:solidFill>
                <a:latin typeface="黑体" panose="02010609060101010101" pitchFamily="49" charset="-122"/>
                <a:ea typeface="黑体" panose="02010609060101010101" pitchFamily="49" charset="-122"/>
              </a:rPr>
              <a:t>-</a:t>
            </a:r>
            <a:r>
              <a:rPr lang="zh-CN" altLang="en-US" sz="3600" dirty="0">
                <a:solidFill>
                  <a:srgbClr val="FF0000"/>
                </a:solidFill>
                <a:latin typeface="黑体" panose="02010609060101010101" pitchFamily="49" charset="-122"/>
                <a:ea typeface="黑体" panose="02010609060101010101" pitchFamily="49" charset="-122"/>
              </a:rPr>
              <a:t>发票管理</a:t>
            </a:r>
            <a:r>
              <a:rPr lang="en-US" altLang="zh-CN" sz="3600" dirty="0" smtClean="0">
                <a:solidFill>
                  <a:srgbClr val="FF0000"/>
                </a:solidFill>
                <a:latin typeface="黑体" panose="02010609060101010101" pitchFamily="49" charset="-122"/>
                <a:ea typeface="黑体" panose="02010609060101010101" pitchFamily="49" charset="-122"/>
              </a:rPr>
              <a:t>-</a:t>
            </a:r>
            <a:r>
              <a:rPr lang="zh-CN" altLang="en-US" sz="3600" dirty="0" smtClean="0">
                <a:solidFill>
                  <a:srgbClr val="FF0000"/>
                </a:solidFill>
                <a:latin typeface="黑体" panose="02010609060101010101" pitchFamily="49" charset="-122"/>
                <a:ea typeface="黑体" panose="02010609060101010101" pitchFamily="49" charset="-122"/>
              </a:rPr>
              <a:t>申请发票（</a:t>
            </a:r>
            <a:r>
              <a:rPr lang="zh-CN" altLang="zh-CN" sz="3600" dirty="0" smtClean="0">
                <a:solidFill>
                  <a:srgbClr val="FF0000"/>
                </a:solidFill>
                <a:latin typeface="黑体" panose="02010609060101010101" pitchFamily="49" charset="-122"/>
                <a:ea typeface="黑体" panose="02010609060101010101" pitchFamily="49" charset="-122"/>
              </a:rPr>
              <a:t>新</a:t>
            </a:r>
            <a:r>
              <a:rPr lang="zh-CN" altLang="zh-CN" sz="3600" dirty="0">
                <a:solidFill>
                  <a:srgbClr val="FF0000"/>
                </a:solidFill>
                <a:latin typeface="黑体" panose="02010609060101010101" pitchFamily="49" charset="-122"/>
                <a:ea typeface="黑体" panose="02010609060101010101" pitchFamily="49" charset="-122"/>
              </a:rPr>
              <a:t>商家申请开票前先完成维护开票信息和邮寄地址</a:t>
            </a:r>
            <a:r>
              <a:rPr lang="zh-CN" altLang="en-US" sz="3600" dirty="0" smtClean="0">
                <a:solidFill>
                  <a:srgbClr val="FF0000"/>
                </a:solidFill>
                <a:latin typeface="黑体" panose="02010609060101010101" pitchFamily="49" charset="-122"/>
                <a:ea typeface="黑体" panose="02010609060101010101" pitchFamily="49" charset="-122"/>
              </a:rPr>
              <a:t>）</a:t>
            </a:r>
            <a:endParaRPr lang="en-US" altLang="zh-CN" sz="3600" dirty="0" smtClean="0">
              <a:solidFill>
                <a:srgbClr val="FF0000"/>
              </a:solidFill>
              <a:latin typeface="黑体" panose="02010609060101010101" pitchFamily="49" charset="-122"/>
              <a:ea typeface="黑体" panose="02010609060101010101" pitchFamily="49" charset="-122"/>
            </a:endParaRPr>
          </a:p>
          <a:p>
            <a:pPr algn="l" fontAlgn="ctr"/>
            <a:r>
              <a:rPr lang="zh-CN" altLang="en-US" sz="3600" b="1" dirty="0" smtClean="0">
                <a:latin typeface="黑体" panose="02010609060101010101" pitchFamily="49" charset="-122"/>
                <a:ea typeface="黑体" panose="02010609060101010101" pitchFamily="49" charset="-122"/>
              </a:rPr>
              <a:t>发票申请时间要求</a:t>
            </a:r>
            <a:r>
              <a:rPr lang="zh-CN" altLang="en-US" sz="3600" dirty="0" smtClean="0">
                <a:latin typeface="黑体" panose="02010609060101010101" pitchFamily="49" charset="-122"/>
                <a:ea typeface="黑体" panose="02010609060101010101" pitchFamily="49" charset="-122"/>
              </a:rPr>
              <a:t>：业务</a:t>
            </a:r>
            <a:r>
              <a:rPr lang="zh-CN" altLang="en-US" sz="3600" dirty="0">
                <a:latin typeface="黑体" panose="02010609060101010101" pitchFamily="49" charset="-122"/>
                <a:ea typeface="黑体" panose="02010609060101010101" pitchFamily="49" charset="-122"/>
              </a:rPr>
              <a:t>发生后每月</a:t>
            </a:r>
            <a:r>
              <a:rPr lang="en-US" altLang="zh-CN" sz="3600" dirty="0">
                <a:latin typeface="黑体" panose="02010609060101010101" pitchFamily="49" charset="-122"/>
                <a:ea typeface="黑体" panose="02010609060101010101" pitchFamily="49" charset="-122"/>
              </a:rPr>
              <a:t>10</a:t>
            </a:r>
            <a:r>
              <a:rPr lang="zh-CN" altLang="en-US" sz="3600" dirty="0">
                <a:latin typeface="黑体" panose="02010609060101010101" pitchFamily="49" charset="-122"/>
                <a:ea typeface="黑体" panose="02010609060101010101" pitchFamily="49" charset="-122"/>
              </a:rPr>
              <a:t>日之后申请上月发票</a:t>
            </a:r>
            <a:r>
              <a:rPr lang="zh-CN" altLang="en-US" sz="3600" dirty="0" smtClean="0">
                <a:latin typeface="黑体" panose="02010609060101010101" pitchFamily="49" charset="-122"/>
                <a:ea typeface="黑体" panose="02010609060101010101" pitchFamily="49" charset="-122"/>
              </a:rPr>
              <a:t>。</a:t>
            </a:r>
            <a:r>
              <a:rPr lang="zh-CN" altLang="en-US" sz="3600" dirty="0" smtClean="0">
                <a:solidFill>
                  <a:srgbClr val="FF0000"/>
                </a:solidFill>
                <a:latin typeface="黑体" panose="02010609060101010101" pitchFamily="49" charset="-122"/>
                <a:ea typeface="黑体" panose="02010609060101010101" pitchFamily="49" charset="-122"/>
              </a:rPr>
              <a:t>（</a:t>
            </a:r>
            <a:r>
              <a:rPr lang="zh-CN" altLang="en-US" sz="3600" dirty="0">
                <a:solidFill>
                  <a:srgbClr val="FF0000"/>
                </a:solidFill>
                <a:latin typeface="黑体" panose="02010609060101010101" pitchFamily="49" charset="-122"/>
                <a:ea typeface="黑体" panose="02010609060101010101" pitchFamily="49" charset="-122"/>
              </a:rPr>
              <a:t>发票金额</a:t>
            </a:r>
            <a:r>
              <a:rPr lang="en-US" altLang="zh-CN" sz="3600" dirty="0">
                <a:solidFill>
                  <a:srgbClr val="FF0000"/>
                </a:solidFill>
                <a:latin typeface="黑体" panose="02010609060101010101" pitchFamily="49" charset="-122"/>
                <a:ea typeface="黑体" panose="02010609060101010101" pitchFamily="49" charset="-122"/>
              </a:rPr>
              <a:t>=</a:t>
            </a:r>
            <a:r>
              <a:rPr lang="zh-CN" altLang="en-US" sz="3600" dirty="0">
                <a:solidFill>
                  <a:srgbClr val="FF0000"/>
                </a:solidFill>
                <a:latin typeface="黑体" panose="02010609060101010101" pitchFamily="49" charset="-122"/>
                <a:ea typeface="黑体" panose="02010609060101010101" pitchFamily="49" charset="-122"/>
              </a:rPr>
              <a:t>物流费用</a:t>
            </a:r>
            <a:r>
              <a:rPr lang="en-US" altLang="zh-CN" sz="3600" dirty="0">
                <a:solidFill>
                  <a:srgbClr val="FF0000"/>
                </a:solidFill>
                <a:latin typeface="黑体" panose="02010609060101010101" pitchFamily="49" charset="-122"/>
                <a:ea typeface="黑体" panose="02010609060101010101" pitchFamily="49" charset="-122"/>
              </a:rPr>
              <a:t>-</a:t>
            </a:r>
            <a:r>
              <a:rPr lang="zh-CN" altLang="en-US" sz="3600" dirty="0">
                <a:solidFill>
                  <a:srgbClr val="FF0000"/>
                </a:solidFill>
                <a:latin typeface="黑体" panose="02010609060101010101" pitchFamily="49" charset="-122"/>
                <a:ea typeface="黑体" panose="02010609060101010101" pitchFamily="49" charset="-122"/>
              </a:rPr>
              <a:t>货值赔付</a:t>
            </a:r>
            <a:r>
              <a:rPr lang="zh-CN" altLang="en-US" sz="3600" dirty="0" smtClean="0">
                <a:solidFill>
                  <a:srgbClr val="FF0000"/>
                </a:solidFill>
                <a:latin typeface="黑体" panose="02010609060101010101" pitchFamily="49" charset="-122"/>
                <a:ea typeface="黑体" panose="02010609060101010101" pitchFamily="49" charset="-122"/>
              </a:rPr>
              <a:t>金额）</a:t>
            </a:r>
            <a:endParaRPr lang="en-US" altLang="zh-CN" sz="3600" dirty="0" smtClean="0">
              <a:solidFill>
                <a:srgbClr val="FF0000"/>
              </a:solidFill>
              <a:latin typeface="黑体" panose="02010609060101010101" pitchFamily="49" charset="-122"/>
              <a:ea typeface="黑体" panose="02010609060101010101" pitchFamily="49" charset="-122"/>
            </a:endParaRPr>
          </a:p>
          <a:p>
            <a:pPr algn="l" fontAlgn="ctr"/>
            <a:endParaRPr lang="zh-CN" altLang="en-US" sz="3600" dirty="0">
              <a:solidFill>
                <a:srgbClr val="FF0000"/>
              </a:solidFill>
              <a:latin typeface="黑体" panose="02010609060101010101" pitchFamily="49" charset="-122"/>
              <a:ea typeface="黑体" panose="02010609060101010101" pitchFamily="49" charset="-122"/>
            </a:endParaRPr>
          </a:p>
          <a:p>
            <a:pPr algn="l">
              <a:defRPr/>
            </a:pPr>
            <a:endParaRPr lang="en-US" altLang="zh-CN"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3"/>
          <a:stretch>
            <a:fillRect/>
          </a:stretch>
        </p:blipFill>
        <p:spPr>
          <a:xfrm>
            <a:off x="1361694" y="4825096"/>
            <a:ext cx="16414242" cy="8509244"/>
          </a:xfrm>
          <a:prstGeom prst="rect">
            <a:avLst/>
          </a:prstGeom>
        </p:spPr>
      </p:pic>
    </p:spTree>
    <p:extLst>
      <p:ext uri="{BB962C8B-B14F-4D97-AF65-F5344CB8AC3E}">
        <p14:creationId xmlns:p14="http://schemas.microsoft.com/office/powerpoint/2010/main" val="403163123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账单咨询</a:t>
            </a:r>
            <a:endParaRPr sz="6000" dirty="0">
              <a:latin typeface="黑体"/>
              <a:ea typeface="黑体"/>
              <a:cs typeface="黑体"/>
            </a:endParaRPr>
          </a:p>
        </p:txBody>
      </p:sp>
      <p:sp>
        <p:nvSpPr>
          <p:cNvPr id="3" name="TextBox 9"/>
          <p:cNvSpPr txBox="1"/>
          <p:nvPr/>
        </p:nvSpPr>
        <p:spPr>
          <a:xfrm>
            <a:off x="1178928" y="2016088"/>
            <a:ext cx="17529696" cy="2308324"/>
          </a:xfrm>
          <a:prstGeom prst="rect">
            <a:avLst/>
          </a:prstGeom>
          <a:noFill/>
        </p:spPr>
        <p:txBody>
          <a:bodyPr wrap="square">
            <a:spAutoFit/>
          </a:bodyPr>
          <a:lstStyle/>
          <a:p>
            <a:pPr algn="l"/>
            <a:r>
              <a:rPr lang="zh-CN" altLang="en-US" sz="3600" b="1" dirty="0" smtClean="0">
                <a:latin typeface="黑体" panose="02010609060101010101" pitchFamily="49" charset="-122"/>
                <a:ea typeface="黑体" panose="02010609060101010101" pitchFamily="49" charset="-122"/>
              </a:rPr>
              <a:t>账单咨询时间</a:t>
            </a:r>
            <a:r>
              <a:rPr lang="zh-CN" altLang="en-US" sz="3600" dirty="0" smtClean="0">
                <a:latin typeface="黑体" panose="02010609060101010101" pitchFamily="49" charset="-122"/>
                <a:ea typeface="黑体" panose="02010609060101010101" pitchFamily="49" charset="-122"/>
              </a:rPr>
              <a:t>：</a:t>
            </a:r>
            <a:r>
              <a:rPr lang="zh-CN" altLang="zh-CN" sz="3600" dirty="0" smtClean="0">
                <a:latin typeface="黑体" panose="02010609060101010101" pitchFamily="49" charset="-122"/>
                <a:ea typeface="黑体" panose="02010609060101010101" pitchFamily="49" charset="-122"/>
              </a:rPr>
              <a:t>商家</a:t>
            </a:r>
            <a:r>
              <a:rPr lang="zh-CN" altLang="zh-CN" sz="3600" dirty="0">
                <a:latin typeface="黑体" panose="02010609060101010101" pitchFamily="49" charset="-122"/>
                <a:ea typeface="黑体" panose="02010609060101010101" pitchFamily="49" charset="-122"/>
              </a:rPr>
              <a:t>在账单生成</a:t>
            </a:r>
            <a:r>
              <a:rPr lang="en-US" altLang="zh-CN" sz="3600" dirty="0">
                <a:latin typeface="黑体" panose="02010609060101010101" pitchFamily="49" charset="-122"/>
                <a:ea typeface="黑体" panose="02010609060101010101" pitchFamily="49" charset="-122"/>
              </a:rPr>
              <a:t>60</a:t>
            </a:r>
            <a:r>
              <a:rPr lang="zh-CN" altLang="zh-CN" sz="3600" dirty="0">
                <a:latin typeface="黑体" panose="02010609060101010101" pitchFamily="49" charset="-122"/>
                <a:ea typeface="黑体" panose="02010609060101010101" pitchFamily="49" charset="-122"/>
              </a:rPr>
              <a:t>天</a:t>
            </a:r>
            <a:r>
              <a:rPr lang="zh-CN" altLang="zh-CN" sz="3600" dirty="0" smtClean="0">
                <a:latin typeface="黑体" panose="02010609060101010101" pitchFamily="49" charset="-122"/>
                <a:ea typeface="黑体" panose="02010609060101010101" pitchFamily="49" charset="-122"/>
              </a:rPr>
              <a:t>内</a:t>
            </a:r>
            <a:endParaRPr lang="en-US" altLang="zh-CN" sz="3600" dirty="0">
              <a:latin typeface="黑体" panose="02010609060101010101" pitchFamily="49" charset="-122"/>
              <a:ea typeface="黑体" panose="02010609060101010101" pitchFamily="49" charset="-122"/>
            </a:endParaRPr>
          </a:p>
          <a:p>
            <a:pPr algn="l"/>
            <a:r>
              <a:rPr lang="zh-CN" altLang="en-US" sz="3600" b="1" dirty="0">
                <a:latin typeface="黑体" panose="02010609060101010101" pitchFamily="49" charset="-122"/>
                <a:ea typeface="黑体" panose="02010609060101010101" pitchFamily="49" charset="-122"/>
              </a:rPr>
              <a:t>咨询</a:t>
            </a:r>
            <a:r>
              <a:rPr lang="zh-CN" altLang="en-US" sz="3600" b="1" dirty="0" smtClean="0">
                <a:latin typeface="黑体" panose="02010609060101010101" pitchFamily="49" charset="-122"/>
                <a:ea typeface="黑体" panose="02010609060101010101" pitchFamily="49" charset="-122"/>
              </a:rPr>
              <a:t>平台</a:t>
            </a:r>
            <a:r>
              <a:rPr lang="zh-CN" altLang="en-US" sz="3600" dirty="0" smtClean="0">
                <a:latin typeface="黑体" panose="02010609060101010101" pitchFamily="49" charset="-122"/>
                <a:ea typeface="黑体" panose="02010609060101010101" pitchFamily="49" charset="-122"/>
              </a:rPr>
              <a:t>：</a:t>
            </a:r>
            <a:r>
              <a:rPr lang="en-US" altLang="zh-CN" sz="3600" dirty="0" smtClean="0">
                <a:solidFill>
                  <a:srgbClr val="CC0000"/>
                </a:solidFill>
                <a:latin typeface="黑体" panose="02010609060101010101" pitchFamily="49" charset="-122"/>
                <a:ea typeface="黑体" panose="02010609060101010101" pitchFamily="49" charset="-122"/>
              </a:rPr>
              <a:t>BMS</a:t>
            </a:r>
            <a:r>
              <a:rPr lang="zh-CN" altLang="en-US" sz="3600" dirty="0" smtClean="0">
                <a:solidFill>
                  <a:srgbClr val="CC0000"/>
                </a:solidFill>
                <a:latin typeface="黑体" panose="02010609060101010101" pitchFamily="49" charset="-122"/>
                <a:ea typeface="黑体" panose="02010609060101010101" pitchFamily="49" charset="-122"/>
              </a:rPr>
              <a:t>发起咨询工单</a:t>
            </a:r>
            <a:endParaRPr lang="en-US" altLang="zh-CN" sz="3600" dirty="0">
              <a:latin typeface="黑体" panose="02010609060101010101" pitchFamily="49" charset="-122"/>
              <a:ea typeface="黑体" panose="02010609060101010101" pitchFamily="49" charset="-122"/>
            </a:endParaRPr>
          </a:p>
          <a:p>
            <a:pPr algn="l"/>
            <a:r>
              <a:rPr lang="zh-CN" altLang="en-US" sz="3600" b="1" dirty="0">
                <a:latin typeface="黑体" panose="02010609060101010101" pitchFamily="49" charset="-122"/>
                <a:ea typeface="黑体" panose="02010609060101010101" pitchFamily="49" charset="-122"/>
              </a:rPr>
              <a:t>调</a:t>
            </a:r>
            <a:r>
              <a:rPr lang="zh-CN" altLang="en-US" sz="3600" b="1" dirty="0" smtClean="0">
                <a:latin typeface="黑体" panose="02010609060101010101" pitchFamily="49" charset="-122"/>
                <a:ea typeface="黑体" panose="02010609060101010101" pitchFamily="49" charset="-122"/>
              </a:rPr>
              <a:t>账金额退还</a:t>
            </a:r>
            <a:r>
              <a:rPr lang="zh-CN" altLang="en-US" sz="3600" dirty="0" smtClean="0">
                <a:latin typeface="黑体" panose="02010609060101010101" pitchFamily="49" charset="-122"/>
                <a:ea typeface="黑体" panose="02010609060101010101" pitchFamily="49" charset="-122"/>
              </a:rPr>
              <a:t>：对于</a:t>
            </a:r>
            <a:r>
              <a:rPr lang="zh-CN" altLang="en-US" sz="3600" dirty="0">
                <a:latin typeface="黑体" panose="02010609060101010101" pitchFamily="49" charset="-122"/>
                <a:ea typeface="黑体" panose="02010609060101010101" pitchFamily="49" charset="-122"/>
              </a:rPr>
              <a:t>双方确认的账单差异，会在</a:t>
            </a:r>
            <a:r>
              <a:rPr lang="zh-CN" altLang="en-US" sz="3600" dirty="0" smtClean="0">
                <a:latin typeface="黑体" panose="02010609060101010101" pitchFamily="49" charset="-122"/>
                <a:ea typeface="黑体" panose="02010609060101010101" pitchFamily="49" charset="-122"/>
              </a:rPr>
              <a:t>完成咨询工单流程</a:t>
            </a:r>
            <a:r>
              <a:rPr lang="zh-CN" altLang="en-US" sz="3600" dirty="0">
                <a:latin typeface="黑体" panose="02010609060101010101" pitchFamily="49" charset="-122"/>
                <a:ea typeface="黑体" panose="02010609060101010101" pitchFamily="49" charset="-122"/>
              </a:rPr>
              <a:t>后实时将调账金额归还到商家支付宝</a:t>
            </a:r>
            <a:r>
              <a:rPr lang="zh-CN" altLang="en-US" sz="3600" dirty="0" smtClean="0">
                <a:latin typeface="黑体" panose="02010609060101010101" pitchFamily="49" charset="-122"/>
                <a:ea typeface="黑体" panose="02010609060101010101" pitchFamily="49" charset="-122"/>
              </a:rPr>
              <a:t>账户</a:t>
            </a:r>
            <a:endParaRPr lang="en-US" altLang="zh-CN" sz="3600" dirty="0" smtClean="0">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2"/>
          <a:stretch>
            <a:fillRect/>
          </a:stretch>
        </p:blipFill>
        <p:spPr>
          <a:xfrm>
            <a:off x="1316736" y="4754128"/>
            <a:ext cx="16589520" cy="8729272"/>
          </a:xfrm>
          <a:prstGeom prst="rect">
            <a:avLst/>
          </a:prstGeom>
        </p:spPr>
      </p:pic>
    </p:spTree>
    <p:extLst>
      <p:ext uri="{BB962C8B-B14F-4D97-AF65-F5344CB8AC3E}">
        <p14:creationId xmlns:p14="http://schemas.microsoft.com/office/powerpoint/2010/main" val="251610088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装饰图形.png"/>
          <p:cNvPicPr>
            <a:picLocks noChangeAspect="1"/>
          </p:cNvPicPr>
          <p:nvPr/>
        </p:nvPicPr>
        <p:blipFill>
          <a:blip r:embed="rId2">
            <a:extLst/>
          </a:blip>
          <a:stretch>
            <a:fillRect/>
          </a:stretch>
        </p:blipFill>
        <p:spPr>
          <a:xfrm>
            <a:off x="2350" y="0"/>
            <a:ext cx="24379299" cy="13716001"/>
          </a:xfrm>
          <a:prstGeom prst="rect">
            <a:avLst/>
          </a:prstGeom>
          <a:ln w="12700">
            <a:miter lim="400000"/>
          </a:ln>
        </p:spPr>
      </p:pic>
      <p:sp>
        <p:nvSpPr>
          <p:cNvPr id="166" name="Shape 166"/>
          <p:cNvSpPr/>
          <p:nvPr/>
        </p:nvSpPr>
        <p:spPr>
          <a:xfrm>
            <a:off x="3219284" y="5351892"/>
            <a:ext cx="5418015" cy="152055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20000"/>
              </a:lnSpc>
              <a:defRPr sz="10000" spc="200">
                <a:solidFill>
                  <a:srgbClr val="FFFFFF"/>
                </a:solidFill>
                <a:latin typeface="Arial"/>
                <a:ea typeface="Arial"/>
                <a:cs typeface="Arial"/>
                <a:sym typeface="Arial"/>
              </a:defRPr>
            </a:lvl1pPr>
          </a:lstStyle>
          <a:p>
            <a:r>
              <a:rPr dirty="0"/>
              <a:t>THANKS</a:t>
            </a:r>
          </a:p>
        </p:txBody>
      </p:sp>
      <p:pic>
        <p:nvPicPr>
          <p:cNvPr id="5" name="pasted-image.pdf"/>
          <p:cNvPicPr>
            <a:picLocks noChangeAspect="1"/>
          </p:cNvPicPr>
          <p:nvPr/>
        </p:nvPicPr>
        <p:blipFill>
          <a:blip r:embed="rId3">
            <a:extLst/>
          </a:blip>
          <a:srcRect/>
          <a:stretch>
            <a:fillRect/>
          </a:stretch>
        </p:blipFill>
        <p:spPr>
          <a:xfrm>
            <a:off x="905267" y="885845"/>
            <a:ext cx="2745980" cy="95532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10088860" y="5563497"/>
            <a:ext cx="4206281"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400">
                <a:solidFill>
                  <a:srgbClr val="373D41"/>
                </a:solidFill>
                <a:latin typeface="SimHei"/>
                <a:ea typeface="SimHei"/>
                <a:cs typeface="SimHei"/>
                <a:sym typeface="SimHei"/>
              </a:defRPr>
            </a:lvl1pPr>
          </a:lstStyle>
          <a:p>
            <a:r>
              <a:rPr lang="zh-CN" altLang="en-US" sz="8000" dirty="0" smtClean="0">
                <a:latin typeface="黑体"/>
                <a:ea typeface="黑体"/>
                <a:cs typeface="黑体"/>
              </a:rPr>
              <a:t>费用介绍</a:t>
            </a:r>
            <a:endParaRPr sz="8000" dirty="0">
              <a:latin typeface="黑体"/>
              <a:ea typeface="黑体"/>
              <a:cs typeface="黑体"/>
            </a:endParaRPr>
          </a:p>
        </p:txBody>
      </p:sp>
      <p:sp>
        <p:nvSpPr>
          <p:cNvPr id="134" name="Shape 134"/>
          <p:cNvSpPr/>
          <p:nvPr/>
        </p:nvSpPr>
        <p:spPr>
          <a:xfrm>
            <a:off x="11428536" y="3996857"/>
            <a:ext cx="1526928" cy="152055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0000">
                <a:solidFill>
                  <a:srgbClr val="2E66FF"/>
                </a:solidFill>
                <a:latin typeface="Arial"/>
                <a:ea typeface="Arial"/>
                <a:cs typeface="Arial"/>
                <a:sym typeface="Arial"/>
              </a:defRPr>
            </a:lvl1pPr>
          </a:lstStyle>
          <a:p>
            <a:r>
              <a:rPr dirty="0"/>
              <a:t>01</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142" name="Shape 142"/>
          <p:cNvSpPr/>
          <p:nvPr/>
        </p:nvSpPr>
        <p:spPr>
          <a:xfrm>
            <a:off x="854840" y="1751596"/>
            <a:ext cx="22801321" cy="583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en-US" altLang="zh-CN" sz="3000" dirty="0" smtClean="0">
                <a:latin typeface="黑体"/>
                <a:ea typeface="黑体"/>
                <a:cs typeface="黑体"/>
              </a:rPr>
              <a:t>1.</a:t>
            </a:r>
            <a:r>
              <a:rPr lang="zh-CN" altLang="en-US" sz="3000" dirty="0" smtClean="0">
                <a:latin typeface="黑体"/>
                <a:ea typeface="黑体"/>
                <a:cs typeface="黑体"/>
              </a:rPr>
              <a:t>费用类型</a:t>
            </a:r>
            <a:endParaRPr sz="3000" dirty="0">
              <a:latin typeface="黑体"/>
              <a:ea typeface="黑体"/>
              <a:cs typeface="黑体"/>
            </a:endParaRPr>
          </a:p>
        </p:txBody>
      </p:sp>
      <p:sp>
        <p:nvSpPr>
          <p:cNvPr id="4" name="文本框 3"/>
          <p:cNvSpPr txBox="1"/>
          <p:nvPr/>
        </p:nvSpPr>
        <p:spPr>
          <a:xfrm>
            <a:off x="-310896" y="2011475"/>
            <a:ext cx="15489936" cy="646331"/>
          </a:xfrm>
          <a:prstGeom prst="rect">
            <a:avLst/>
          </a:prstGeom>
          <a:noFill/>
        </p:spPr>
        <p:txBody>
          <a:bodyPr wrap="square" rtlCol="0">
            <a:spAutoFit/>
          </a:bodyPr>
          <a:lstStyle/>
          <a:p>
            <a:pPr lvl="8" algn="l" eaLnBrk="0" fontAlgn="base">
              <a:spcBef>
                <a:spcPct val="0"/>
              </a:spcBef>
              <a:spcAft>
                <a:spcPct val="0"/>
              </a:spcAft>
            </a:pPr>
            <a:r>
              <a:rPr lang="zh-CN" altLang="en-US" sz="3600" dirty="0">
                <a:solidFill>
                  <a:srgbClr val="FF0000"/>
                </a:solidFill>
                <a:latin typeface="黑体" panose="02010609060101010101" pitchFamily="49" charset="-122"/>
                <a:ea typeface="黑体" panose="02010609060101010101" pitchFamily="49" charset="-122"/>
              </a:rPr>
              <a:t>新财年合同的</a:t>
            </a:r>
            <a:r>
              <a:rPr lang="zh-CN" altLang="en-US" sz="3600" dirty="0" smtClean="0">
                <a:solidFill>
                  <a:srgbClr val="FF0000"/>
                </a:solidFill>
                <a:latin typeface="黑体" panose="02010609060101010101" pitchFamily="49" charset="-122"/>
                <a:ea typeface="黑体" panose="02010609060101010101" pitchFamily="49" charset="-122"/>
              </a:rPr>
              <a:t>费用有</a:t>
            </a:r>
            <a:r>
              <a:rPr lang="en-US" altLang="zh-CN" sz="3600" dirty="0" smtClean="0">
                <a:solidFill>
                  <a:srgbClr val="FF0000"/>
                </a:solidFill>
                <a:latin typeface="黑体" panose="02010609060101010101" pitchFamily="49" charset="-122"/>
                <a:ea typeface="黑体" panose="02010609060101010101" pitchFamily="49" charset="-122"/>
              </a:rPr>
              <a:t>23</a:t>
            </a:r>
            <a:r>
              <a:rPr lang="zh-CN" altLang="en-US" sz="3600" dirty="0" smtClean="0">
                <a:solidFill>
                  <a:srgbClr val="FF0000"/>
                </a:solidFill>
                <a:latin typeface="黑体" panose="02010609060101010101" pitchFamily="49" charset="-122"/>
                <a:ea typeface="黑体" panose="02010609060101010101" pitchFamily="49" charset="-122"/>
              </a:rPr>
              <a:t>种</a:t>
            </a:r>
            <a:endParaRPr lang="en-US" altLang="zh-CN" sz="3600" dirty="0">
              <a:solidFill>
                <a:srgbClr val="FF0000"/>
              </a:solidFill>
              <a:latin typeface="黑体" panose="02010609060101010101" pitchFamily="49" charset="-122"/>
              <a:ea typeface="黑体" panose="02010609060101010101" pitchFamily="49" charset="-122"/>
            </a:endParaRPr>
          </a:p>
        </p:txBody>
      </p:sp>
      <p:sp>
        <p:nvSpPr>
          <p:cNvPr id="5" name="圆角矩形 4"/>
          <p:cNvSpPr/>
          <p:nvPr/>
        </p:nvSpPr>
        <p:spPr>
          <a:xfrm>
            <a:off x="1413216" y="7272930"/>
            <a:ext cx="18502416" cy="4142730"/>
          </a:xfrm>
          <a:prstGeom prst="roundRect">
            <a:avLst/>
          </a:prstGeom>
          <a:solidFill>
            <a:schemeClr val="bg1">
              <a:lumMod val="95000"/>
              <a:alpha val="9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l"/>
            <a:r>
              <a:rPr lang="zh-CN" altLang="en-US" sz="2800" b="1" dirty="0">
                <a:solidFill>
                  <a:schemeClr val="tx1"/>
                </a:solidFill>
                <a:latin typeface="黑体" panose="02010609060101010101" pitchFamily="49" charset="-122"/>
                <a:ea typeface="黑体" panose="02010609060101010101" pitchFamily="49" charset="-122"/>
              </a:rPr>
              <a:t>固定</a:t>
            </a:r>
            <a:r>
              <a:rPr lang="zh-CN" altLang="en-US" sz="2800" b="1" dirty="0" smtClean="0">
                <a:solidFill>
                  <a:schemeClr val="tx1"/>
                </a:solidFill>
                <a:latin typeface="黑体" panose="02010609060101010101" pitchFamily="49" charset="-122"/>
                <a:ea typeface="黑体" panose="02010609060101010101" pitchFamily="49" charset="-122"/>
              </a:rPr>
              <a:t>费项</a:t>
            </a:r>
            <a:endParaRPr lang="en-US" altLang="zh-CN" sz="2800" b="1" dirty="0" smtClean="0">
              <a:solidFill>
                <a:schemeClr val="tx1"/>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订单处理费：</a:t>
            </a:r>
            <a:r>
              <a:rPr lang="zh-CN" altLang="en-US" sz="2800" dirty="0">
                <a:solidFill>
                  <a:srgbClr val="0070C0"/>
                </a:solidFill>
                <a:latin typeface="黑体" panose="02010609060101010101" pitchFamily="49" charset="-122"/>
                <a:ea typeface="黑体" panose="02010609060101010101" pitchFamily="49" charset="-122"/>
              </a:rPr>
              <a:t>商家下发销售订单，仓库进行库内操作所产生的费用（包含：打印面单、拣货等一系列操作</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正向配送</a:t>
            </a:r>
            <a:r>
              <a:rPr lang="zh-CN" altLang="en-US" sz="2800" b="1" dirty="0">
                <a:solidFill>
                  <a:srgbClr val="0070C0"/>
                </a:solidFill>
                <a:latin typeface="黑体" panose="02010609060101010101" pitchFamily="49" charset="-122"/>
                <a:ea typeface="黑体" panose="02010609060101010101" pitchFamily="49" charset="-122"/>
              </a:rPr>
              <a:t>费：</a:t>
            </a:r>
            <a:r>
              <a:rPr lang="zh-CN" altLang="en-US" sz="2800" dirty="0">
                <a:solidFill>
                  <a:srgbClr val="0070C0"/>
                </a:solidFill>
                <a:latin typeface="黑体" panose="02010609060101010101" pitchFamily="49" charset="-122"/>
                <a:ea typeface="黑体" panose="02010609060101010101" pitchFamily="49" charset="-122"/>
              </a:rPr>
              <a:t>销售订单商品出库寄送至收件人，所产生的快递</a:t>
            </a:r>
            <a:r>
              <a:rPr lang="zh-CN" altLang="en-US" sz="2800" dirty="0" smtClean="0">
                <a:solidFill>
                  <a:srgbClr val="0070C0"/>
                </a:solidFill>
                <a:latin typeface="黑体" panose="02010609060101010101" pitchFamily="49" charset="-122"/>
                <a:ea typeface="黑体" panose="02010609060101010101" pitchFamily="49" charset="-122"/>
              </a:rPr>
              <a:t>费用</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zh-CN" altLang="en-US" sz="2800" dirty="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退货入仓费：</a:t>
            </a:r>
            <a:r>
              <a:rPr lang="zh-CN" altLang="en-US" sz="2800" dirty="0">
                <a:solidFill>
                  <a:srgbClr val="0070C0"/>
                </a:solidFill>
                <a:latin typeface="黑体" panose="02010609060101010101" pitchFamily="49" charset="-122"/>
                <a:ea typeface="黑体" panose="02010609060101010101" pitchFamily="49" charset="-122"/>
              </a:rPr>
              <a:t>已出库商品退回仓库时的操作</a:t>
            </a:r>
            <a:r>
              <a:rPr lang="zh-CN" altLang="en-US" sz="2800" dirty="0" smtClean="0">
                <a:solidFill>
                  <a:srgbClr val="0070C0"/>
                </a:solidFill>
                <a:latin typeface="黑体" panose="02010609060101010101" pitchFamily="49" charset="-122"/>
                <a:ea typeface="黑体" panose="02010609060101010101" pitchFamily="49" charset="-122"/>
              </a:rPr>
              <a:t>费用</a:t>
            </a:r>
            <a:r>
              <a:rPr lang="en-US" altLang="zh-CN" sz="2800" dirty="0" smtClean="0">
                <a:solidFill>
                  <a:srgbClr val="0070C0"/>
                </a:solidFill>
                <a:latin typeface="黑体" panose="02010609060101010101" pitchFamily="49" charset="-122"/>
                <a:ea typeface="黑体" panose="02010609060101010101" pitchFamily="49" charset="-122"/>
              </a:rPr>
              <a:t>（</a:t>
            </a:r>
            <a:r>
              <a:rPr lang="zh-CN" altLang="en-US" sz="2800" dirty="0" smtClean="0">
                <a:solidFill>
                  <a:srgbClr val="0070C0"/>
                </a:solidFill>
                <a:latin typeface="黑体" panose="02010609060101010101" pitchFamily="49" charset="-122"/>
                <a:ea typeface="黑体" panose="02010609060101010101" pitchFamily="49" charset="-122"/>
              </a:rPr>
              <a:t>包含：检查、二</a:t>
            </a:r>
            <a:r>
              <a:rPr lang="zh-CN" altLang="en-US" sz="2800" dirty="0">
                <a:solidFill>
                  <a:srgbClr val="0070C0"/>
                </a:solidFill>
                <a:latin typeface="黑体" panose="02010609060101010101" pitchFamily="49" charset="-122"/>
                <a:ea typeface="黑体" panose="02010609060101010101" pitchFamily="49" charset="-122"/>
              </a:rPr>
              <a:t>次上</a:t>
            </a:r>
            <a:r>
              <a:rPr lang="zh-CN" altLang="en-US" sz="2800" dirty="0" smtClean="0">
                <a:solidFill>
                  <a:srgbClr val="0070C0"/>
                </a:solidFill>
                <a:latin typeface="黑体" panose="02010609060101010101" pitchFamily="49" charset="-122"/>
                <a:ea typeface="黑体" panose="02010609060101010101" pitchFamily="49" charset="-122"/>
              </a:rPr>
              <a:t>架</a:t>
            </a:r>
            <a:r>
              <a:rPr lang="zh-CN" altLang="en-US" sz="2800" dirty="0">
                <a:solidFill>
                  <a:srgbClr val="0070C0"/>
                </a:solidFill>
                <a:latin typeface="黑体" panose="02010609060101010101" pitchFamily="49" charset="-122"/>
                <a:ea typeface="黑体" panose="02010609060101010101" pitchFamily="49" charset="-122"/>
              </a:rPr>
              <a:t>等一系列</a:t>
            </a:r>
            <a:r>
              <a:rPr lang="zh-CN" altLang="en-US" sz="2800" dirty="0" smtClean="0">
                <a:solidFill>
                  <a:srgbClr val="0070C0"/>
                </a:solidFill>
                <a:latin typeface="黑体" panose="02010609060101010101" pitchFamily="49" charset="-122"/>
                <a:ea typeface="黑体" panose="02010609060101010101" pitchFamily="49" charset="-122"/>
              </a:rPr>
              <a:t>操作）</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a:solidFill>
                  <a:srgbClr val="0070C0"/>
                </a:solidFill>
                <a:latin typeface="黑体" panose="02010609060101010101" pitchFamily="49" charset="-122"/>
                <a:ea typeface="黑体" panose="02010609060101010101" pitchFamily="49" charset="-122"/>
              </a:rPr>
              <a:t>非</a:t>
            </a:r>
            <a:r>
              <a:rPr lang="zh-CN" altLang="en-US" sz="2800" b="1" dirty="0" smtClean="0">
                <a:solidFill>
                  <a:srgbClr val="0070C0"/>
                </a:solidFill>
                <a:latin typeface="黑体" panose="02010609060101010101" pitchFamily="49" charset="-122"/>
                <a:ea typeface="黑体" panose="02010609060101010101" pitchFamily="49" charset="-122"/>
              </a:rPr>
              <a:t>销售出库费：</a:t>
            </a:r>
            <a:r>
              <a:rPr lang="zh-CN" altLang="en-US" sz="2800" dirty="0" smtClean="0">
                <a:solidFill>
                  <a:srgbClr val="0070C0"/>
                </a:solidFill>
                <a:latin typeface="黑体" panose="02010609060101010101" pitchFamily="49" charset="-122"/>
                <a:ea typeface="黑体" panose="02010609060101010101" pitchFamily="49" charset="-122"/>
              </a:rPr>
              <a:t>商家下发退仓单、调拨出库单，仓库为其进行出库搬运操作及系统维护所产生的费用</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en-US" altLang="zh-CN" sz="2800" b="1" dirty="0">
                <a:solidFill>
                  <a:srgbClr val="0070C0"/>
                </a:solidFill>
                <a:latin typeface="黑体" panose="02010609060101010101" pitchFamily="49" charset="-122"/>
                <a:ea typeface="黑体" panose="02010609060101010101" pitchFamily="49" charset="-122"/>
              </a:rPr>
              <a:t>B2B</a:t>
            </a:r>
            <a:r>
              <a:rPr lang="zh-CN" altLang="en-US" sz="2800" b="1" dirty="0">
                <a:solidFill>
                  <a:srgbClr val="0070C0"/>
                </a:solidFill>
                <a:latin typeface="黑体" panose="02010609060101010101" pitchFamily="49" charset="-122"/>
                <a:ea typeface="黑体" panose="02010609060101010101" pitchFamily="49" charset="-122"/>
              </a:rPr>
              <a:t>发货费：</a:t>
            </a:r>
            <a:r>
              <a:rPr lang="zh-CN" altLang="en-US" sz="2800" dirty="0" smtClean="0">
                <a:solidFill>
                  <a:srgbClr val="0070C0"/>
                </a:solidFill>
                <a:latin typeface="黑体" panose="02010609060101010101" pitchFamily="49" charset="-122"/>
                <a:ea typeface="黑体" panose="02010609060101010101" pitchFamily="49" charset="-122"/>
              </a:rPr>
              <a:t>按照商家</a:t>
            </a:r>
            <a:r>
              <a:rPr lang="zh-CN" altLang="en-US" sz="2800" dirty="0">
                <a:solidFill>
                  <a:srgbClr val="0070C0"/>
                </a:solidFill>
                <a:latin typeface="黑体" panose="02010609060101010101" pitchFamily="49" charset="-122"/>
                <a:ea typeface="黑体" panose="02010609060101010101" pitchFamily="49" charset="-122"/>
              </a:rPr>
              <a:t>的要求，将在库货品，根据订单要求进行拣货，打包后等待装车的服务</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a:solidFill>
                  <a:srgbClr val="0070C0"/>
                </a:solidFill>
                <a:latin typeface="黑体" panose="02010609060101010101" pitchFamily="49" charset="-122"/>
                <a:ea typeface="黑体" panose="02010609060101010101" pitchFamily="49" charset="-122"/>
              </a:rPr>
              <a:t>非统一包材存储费：</a:t>
            </a:r>
            <a:r>
              <a:rPr lang="zh-CN" altLang="en-US" sz="2800" dirty="0" smtClean="0">
                <a:solidFill>
                  <a:srgbClr val="0070C0"/>
                </a:solidFill>
                <a:latin typeface="黑体" panose="02010609060101010101" pitchFamily="49" charset="-122"/>
                <a:ea typeface="黑体" panose="02010609060101010101" pitchFamily="49" charset="-122"/>
              </a:rPr>
              <a:t>根据商家</a:t>
            </a:r>
            <a:r>
              <a:rPr lang="zh-CN" altLang="en-US" sz="2800" dirty="0">
                <a:solidFill>
                  <a:srgbClr val="0070C0"/>
                </a:solidFill>
                <a:latin typeface="黑体" panose="02010609060101010101" pitchFamily="49" charset="-122"/>
                <a:ea typeface="黑体" panose="02010609060101010101" pitchFamily="49" charset="-122"/>
              </a:rPr>
              <a:t>的要求，在菜鸟仓</a:t>
            </a:r>
            <a:r>
              <a:rPr lang="zh-CN" altLang="en-US" sz="2800" dirty="0" smtClean="0">
                <a:solidFill>
                  <a:srgbClr val="0070C0"/>
                </a:solidFill>
                <a:latin typeface="黑体" panose="02010609060101010101" pitchFamily="49" charset="-122"/>
                <a:ea typeface="黑体" panose="02010609060101010101" pitchFamily="49" charset="-122"/>
              </a:rPr>
              <a:t>为商家</a:t>
            </a:r>
            <a:r>
              <a:rPr lang="zh-CN" altLang="en-US" sz="2800" dirty="0">
                <a:solidFill>
                  <a:srgbClr val="0070C0"/>
                </a:solidFill>
                <a:latin typeface="黑体" panose="02010609060101010101" pitchFamily="49" charset="-122"/>
                <a:ea typeface="黑体" panose="02010609060101010101" pitchFamily="49" charset="-122"/>
              </a:rPr>
              <a:t>提供一定数量</a:t>
            </a:r>
            <a:r>
              <a:rPr lang="zh-CN" altLang="en-US" sz="2800" dirty="0" smtClean="0">
                <a:solidFill>
                  <a:srgbClr val="0070C0"/>
                </a:solidFill>
                <a:latin typeface="黑体" panose="02010609060101010101" pitchFamily="49" charset="-122"/>
                <a:ea typeface="黑体" panose="02010609060101010101" pitchFamily="49" charset="-122"/>
              </a:rPr>
              <a:t>的商家家</a:t>
            </a:r>
            <a:r>
              <a:rPr lang="zh-CN" altLang="en-US" sz="2800" dirty="0">
                <a:solidFill>
                  <a:srgbClr val="0070C0"/>
                </a:solidFill>
                <a:latin typeface="黑体" panose="02010609060101010101" pitchFamily="49" charset="-122"/>
                <a:ea typeface="黑体" panose="02010609060101010101" pitchFamily="49" charset="-122"/>
              </a:rPr>
              <a:t>自有包材存储服务</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a:solidFill>
                <a:srgbClr val="0070C0"/>
              </a:solidFill>
              <a:latin typeface="黑体" panose="02010609060101010101" pitchFamily="49" charset="-122"/>
              <a:ea typeface="黑体" panose="02010609060101010101" pitchFamily="49" charset="-122"/>
            </a:endParaRPr>
          </a:p>
          <a:p>
            <a:pPr algn="l"/>
            <a:r>
              <a:rPr lang="zh-CN" altLang="en-US" sz="2800" dirty="0" smtClean="0">
                <a:solidFill>
                  <a:schemeClr val="tx1"/>
                </a:solidFill>
                <a:latin typeface="黑体" panose="02010609060101010101" pitchFamily="49" charset="-122"/>
                <a:ea typeface="黑体" panose="02010609060101010101" pitchFamily="49" charset="-122"/>
              </a:rPr>
              <a:t>增值费项（根据商家需求而产生）</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代</a:t>
            </a:r>
            <a:r>
              <a:rPr lang="zh-CN" altLang="en-US" sz="2800" b="1" dirty="0">
                <a:solidFill>
                  <a:srgbClr val="0070C0"/>
                </a:solidFill>
                <a:latin typeface="黑体" panose="02010609060101010101" pitchFamily="49" charset="-122"/>
                <a:ea typeface="黑体" panose="02010609060101010101" pitchFamily="49" charset="-122"/>
              </a:rPr>
              <a:t>贴条码费</a:t>
            </a:r>
            <a:r>
              <a:rPr lang="zh-CN" altLang="en-US" sz="2800" dirty="0" smtClean="0">
                <a:solidFill>
                  <a:srgbClr val="0070C0"/>
                </a:solidFill>
                <a:latin typeface="黑体" panose="02010609060101010101" pitchFamily="49" charset="-122"/>
                <a:ea typeface="黑体" panose="02010609060101010101" pitchFamily="49" charset="-122"/>
              </a:rPr>
              <a:t>：</a:t>
            </a:r>
            <a:r>
              <a:rPr lang="zh-CN" altLang="zh-CN" sz="2800" dirty="0" smtClean="0">
                <a:solidFill>
                  <a:srgbClr val="0070C0"/>
                </a:solidFill>
                <a:latin typeface="黑体" panose="02010609060101010101" pitchFamily="49" charset="-122"/>
                <a:ea typeface="黑体" panose="02010609060101010101" pitchFamily="49" charset="-122"/>
              </a:rPr>
              <a:t>指</a:t>
            </a:r>
            <a:r>
              <a:rPr lang="zh-CN" altLang="en-US" sz="2800" dirty="0" smtClean="0">
                <a:solidFill>
                  <a:srgbClr val="0070C0"/>
                </a:solidFill>
                <a:latin typeface="黑体" panose="02010609060101010101" pitchFamily="49" charset="-122"/>
                <a:ea typeface="黑体" panose="02010609060101010101" pitchFamily="49" charset="-122"/>
              </a:rPr>
              <a:t>仓库</a:t>
            </a:r>
            <a:r>
              <a:rPr lang="zh-CN" altLang="zh-CN" sz="2800" dirty="0" smtClean="0">
                <a:solidFill>
                  <a:srgbClr val="0070C0"/>
                </a:solidFill>
                <a:latin typeface="黑体" panose="02010609060101010101" pitchFamily="49" charset="-122"/>
                <a:ea typeface="黑体" panose="02010609060101010101" pitchFamily="49" charset="-122"/>
              </a:rPr>
              <a:t>对商品</a:t>
            </a:r>
            <a:r>
              <a:rPr lang="zh-CN" altLang="zh-CN" sz="2800" dirty="0">
                <a:solidFill>
                  <a:srgbClr val="0070C0"/>
                </a:solidFill>
                <a:latin typeface="黑体" panose="02010609060101010101" pitchFamily="49" charset="-122"/>
                <a:ea typeface="黑体" panose="02010609060101010101" pitchFamily="49" charset="-122"/>
              </a:rPr>
              <a:t>条码缺失的商品进行代贴条码的</a:t>
            </a:r>
            <a:r>
              <a:rPr lang="zh-CN" altLang="zh-CN" sz="2800" dirty="0" smtClean="0">
                <a:solidFill>
                  <a:srgbClr val="0070C0"/>
                </a:solidFill>
                <a:latin typeface="黑体" panose="02010609060101010101" pitchFamily="49" charset="-122"/>
                <a:ea typeface="黑体" panose="02010609060101010101" pitchFamily="49" charset="-122"/>
              </a:rPr>
              <a:t>服务</a:t>
            </a:r>
            <a:r>
              <a:rPr lang="zh-CN" altLang="en-US" sz="2800" dirty="0" smtClean="0">
                <a:solidFill>
                  <a:srgbClr val="0070C0"/>
                </a:solidFill>
                <a:latin typeface="黑体" panose="02010609060101010101" pitchFamily="49" charset="-122"/>
                <a:ea typeface="黑体" panose="02010609060101010101" pitchFamily="49" charset="-122"/>
              </a:rPr>
              <a:t>时所产生的费用</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a:solidFill>
                  <a:srgbClr val="0070C0"/>
                </a:solidFill>
                <a:latin typeface="黑体" panose="02010609060101010101" pitchFamily="49" charset="-122"/>
                <a:ea typeface="黑体" panose="02010609060101010101" pitchFamily="49" charset="-122"/>
              </a:rPr>
              <a:t>二次理货费</a:t>
            </a:r>
            <a:r>
              <a:rPr lang="zh-CN" altLang="en-US" sz="2800" dirty="0">
                <a:solidFill>
                  <a:srgbClr val="0070C0"/>
                </a:solidFill>
                <a:latin typeface="黑体" panose="02010609060101010101" pitchFamily="49" charset="-122"/>
                <a:ea typeface="黑体" panose="02010609060101010101" pitchFamily="49" charset="-122"/>
              </a:rPr>
              <a:t>：</a:t>
            </a:r>
            <a:r>
              <a:rPr lang="zh-CN" altLang="zh-CN" sz="2800" dirty="0">
                <a:solidFill>
                  <a:srgbClr val="0070C0"/>
                </a:solidFill>
                <a:latin typeface="黑体" panose="02010609060101010101" pitchFamily="49" charset="-122"/>
                <a:ea typeface="黑体" panose="02010609060101010101" pitchFamily="49" charset="-122"/>
              </a:rPr>
              <a:t>尾箱</a:t>
            </a:r>
            <a:r>
              <a:rPr lang="en-US" altLang="zh-CN" sz="2800" dirty="0">
                <a:solidFill>
                  <a:srgbClr val="0070C0"/>
                </a:solidFill>
                <a:latin typeface="黑体" panose="02010609060101010101" pitchFamily="49" charset="-122"/>
                <a:ea typeface="黑体" panose="02010609060101010101" pitchFamily="49" charset="-122"/>
              </a:rPr>
              <a:t>SKU</a:t>
            </a:r>
            <a:r>
              <a:rPr lang="zh-CN" altLang="zh-CN" sz="2800" dirty="0">
                <a:solidFill>
                  <a:srgbClr val="0070C0"/>
                </a:solidFill>
                <a:latin typeface="黑体" panose="02010609060101010101" pitchFamily="49" charset="-122"/>
                <a:ea typeface="黑体" panose="02010609060101010101" pitchFamily="49" charset="-122"/>
              </a:rPr>
              <a:t>数不得</a:t>
            </a:r>
            <a:r>
              <a:rPr lang="zh-CN" altLang="zh-CN" sz="2800" dirty="0" smtClean="0">
                <a:solidFill>
                  <a:srgbClr val="0070C0"/>
                </a:solidFill>
                <a:latin typeface="黑体" panose="02010609060101010101" pitchFamily="49" charset="-122"/>
                <a:ea typeface="黑体" panose="02010609060101010101" pitchFamily="49" charset="-122"/>
              </a:rPr>
              <a:t>超过</a:t>
            </a:r>
            <a:r>
              <a:rPr lang="zh-CN" altLang="en-US" sz="2800" dirty="0" smtClean="0">
                <a:solidFill>
                  <a:srgbClr val="0070C0"/>
                </a:solidFill>
                <a:latin typeface="黑体" panose="02010609060101010101" pitchFamily="49" charset="-122"/>
                <a:ea typeface="黑体" panose="02010609060101010101" pitchFamily="49" charset="-122"/>
              </a:rPr>
              <a:t>标准数量或</a:t>
            </a:r>
            <a:r>
              <a:rPr lang="zh-CN" altLang="zh-CN" sz="2800" dirty="0">
                <a:solidFill>
                  <a:srgbClr val="0070C0"/>
                </a:solidFill>
                <a:latin typeface="黑体" panose="02010609060101010101" pitchFamily="49" charset="-122"/>
                <a:ea typeface="黑体" panose="02010609060101010101" pitchFamily="49" charset="-122"/>
              </a:rPr>
              <a:t>发生到货清单与货品对应混乱</a:t>
            </a:r>
            <a:r>
              <a:rPr lang="zh-CN" altLang="en-US" sz="2800" dirty="0" smtClean="0">
                <a:solidFill>
                  <a:srgbClr val="0070C0"/>
                </a:solidFill>
                <a:latin typeface="黑体" panose="02010609060101010101" pitchFamily="49" charset="-122"/>
                <a:ea typeface="黑体" panose="02010609060101010101" pitchFamily="49" charset="-122"/>
              </a:rPr>
              <a:t>等达不到</a:t>
            </a:r>
            <a:r>
              <a:rPr lang="zh-CN" altLang="en-US" sz="2800" dirty="0">
                <a:solidFill>
                  <a:srgbClr val="0070C0"/>
                </a:solidFill>
                <a:latin typeface="黑体" panose="02010609060101010101" pitchFamily="49" charset="-122"/>
                <a:ea typeface="黑体" panose="02010609060101010101" pitchFamily="49" charset="-122"/>
              </a:rPr>
              <a:t>收货标准需仓库理货的操作费用</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装卸搬运费</a:t>
            </a:r>
            <a:r>
              <a:rPr lang="zh-CN" altLang="en-US" sz="2800" dirty="0" smtClean="0">
                <a:solidFill>
                  <a:srgbClr val="0070C0"/>
                </a:solidFill>
                <a:latin typeface="黑体" panose="02010609060101010101" pitchFamily="49" charset="-122"/>
                <a:ea typeface="黑体" panose="02010609060101010101" pitchFamily="49" charset="-122"/>
              </a:rPr>
              <a:t>： 商家货品入库及出库时，提供</a:t>
            </a:r>
            <a:r>
              <a:rPr lang="zh-CN" altLang="en-US" sz="2800" dirty="0">
                <a:solidFill>
                  <a:srgbClr val="0070C0"/>
                </a:solidFill>
                <a:latin typeface="黑体" panose="02010609060101010101" pitchFamily="49" charset="-122"/>
                <a:ea typeface="黑体" panose="02010609060101010101" pitchFamily="49" charset="-122"/>
              </a:rPr>
              <a:t>的</a:t>
            </a:r>
            <a:r>
              <a:rPr lang="zh-CN" altLang="zh-CN" sz="2800" dirty="0">
                <a:solidFill>
                  <a:srgbClr val="0070C0"/>
                </a:solidFill>
                <a:latin typeface="黑体" panose="02010609060101010101" pitchFamily="49" charset="-122"/>
                <a:ea typeface="黑体" panose="02010609060101010101" pitchFamily="49" charset="-122"/>
              </a:rPr>
              <a:t>卸货搬运服务、装车搬运服务</a:t>
            </a:r>
            <a:r>
              <a:rPr lang="zh-CN" altLang="en-US" sz="2800" dirty="0">
                <a:solidFill>
                  <a:srgbClr val="0070C0"/>
                </a:solidFill>
                <a:latin typeface="黑体" panose="02010609060101010101" pitchFamily="49" charset="-122"/>
                <a:ea typeface="黑体" panose="02010609060101010101" pitchFamily="49" charset="-122"/>
              </a:rPr>
              <a:t>的操作费用</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endParaRPr lang="en-US" altLang="zh-CN" sz="1100" dirty="0" smtClean="0">
              <a:solidFill>
                <a:srgbClr val="0070C0"/>
              </a:solidFill>
              <a:latin typeface="+mj-ea"/>
              <a:ea typeface="+mj-ea"/>
            </a:endParaRPr>
          </a:p>
          <a:p>
            <a:endParaRPr lang="en-US" altLang="zh-CN" sz="1100" dirty="0" smtClean="0">
              <a:solidFill>
                <a:srgbClr val="0070C0"/>
              </a:solidFill>
              <a:latin typeface="+mj-ea"/>
              <a:ea typeface="+mj-ea"/>
            </a:endParaRPr>
          </a:p>
          <a:p>
            <a:pPr>
              <a:buFont typeface="Wingdings" pitchFamily="2" charset="2"/>
              <a:buChar char="u"/>
            </a:pPr>
            <a:endParaRPr lang="en-US" altLang="zh-CN" sz="1100" dirty="0" smtClean="0">
              <a:solidFill>
                <a:srgbClr val="0070C0"/>
              </a:solidFill>
              <a:latin typeface="+mj-ea"/>
              <a:ea typeface="+mj-ea"/>
            </a:endParaRPr>
          </a:p>
          <a:p>
            <a:pPr>
              <a:buFont typeface="Wingdings" pitchFamily="2" charset="2"/>
              <a:buChar char="u"/>
            </a:pPr>
            <a:endParaRPr lang="en-US" altLang="zh-CN" sz="1100" dirty="0" smtClean="0">
              <a:solidFill>
                <a:srgbClr val="0070C0"/>
              </a:solidFill>
              <a:latin typeface="+mj-ea"/>
              <a:ea typeface="+mj-ea"/>
            </a:endParaRPr>
          </a:p>
          <a:p>
            <a:pPr>
              <a:buFont typeface="Wingdings" pitchFamily="2" charset="2"/>
              <a:buChar char="u"/>
            </a:pPr>
            <a:endParaRPr lang="en-US" altLang="zh-CN" sz="1100" dirty="0" smtClean="0">
              <a:solidFill>
                <a:srgbClr val="0070C0"/>
              </a:solidFill>
              <a:latin typeface="+mj-ea"/>
              <a:ea typeface="+mj-ea"/>
            </a:endParaRPr>
          </a:p>
          <a:p>
            <a:endParaRPr lang="en-US" altLang="zh-CN" sz="1100" dirty="0">
              <a:solidFill>
                <a:srgbClr val="0070C0"/>
              </a:solidFill>
              <a:latin typeface="+mj-ea"/>
              <a:ea typeface="+mj-ea"/>
            </a:endParaRPr>
          </a:p>
        </p:txBody>
      </p:sp>
      <p:sp>
        <p:nvSpPr>
          <p:cNvPr id="6" name="文本框 5"/>
          <p:cNvSpPr txBox="1"/>
          <p:nvPr/>
        </p:nvSpPr>
        <p:spPr>
          <a:xfrm>
            <a:off x="1609344" y="2986263"/>
            <a:ext cx="1311249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zh-CN" altLang="en-US" sz="3600" dirty="0">
                <a:solidFill>
                  <a:srgbClr val="FF0000"/>
                </a:solidFill>
                <a:latin typeface="黑体" panose="02010609060101010101" pitchFamily="49" charset="-122"/>
                <a:ea typeface="黑体" panose="02010609060101010101" pitchFamily="49" charset="-122"/>
              </a:rPr>
              <a:t>注意</a:t>
            </a:r>
            <a:r>
              <a:rPr lang="zh-CN" altLang="en-US" sz="3600" dirty="0" smtClean="0">
                <a:solidFill>
                  <a:srgbClr val="FF0000"/>
                </a:solidFill>
                <a:latin typeface="黑体" panose="02010609060101010101" pitchFamily="49" charset="-122"/>
                <a:ea typeface="黑体" panose="02010609060101010101" pitchFamily="49" charset="-122"/>
              </a:rPr>
              <a:t>：具体</a:t>
            </a:r>
            <a:r>
              <a:rPr lang="zh-CN" altLang="en-US" sz="3600" dirty="0">
                <a:solidFill>
                  <a:srgbClr val="FF0000"/>
                </a:solidFill>
                <a:latin typeface="黑体" panose="02010609060101010101" pitchFamily="49" charset="-122"/>
                <a:ea typeface="黑体" panose="02010609060101010101" pitchFamily="49" charset="-122"/>
              </a:rPr>
              <a:t>费用</a:t>
            </a:r>
            <a:r>
              <a:rPr lang="zh-CN" altLang="en-US" sz="3600" dirty="0" smtClean="0">
                <a:solidFill>
                  <a:srgbClr val="FF0000"/>
                </a:solidFill>
                <a:latin typeface="黑体" panose="02010609060101010101" pitchFamily="49" charset="-122"/>
                <a:ea typeface="黑体" panose="02010609060101010101" pitchFamily="49" charset="-122"/>
              </a:rPr>
              <a:t>项各业务线不同，商家以各自签订</a:t>
            </a:r>
            <a:r>
              <a:rPr lang="zh-CN" altLang="en-US" sz="3600" dirty="0">
                <a:solidFill>
                  <a:srgbClr val="FF0000"/>
                </a:solidFill>
                <a:latin typeface="黑体" panose="02010609060101010101" pitchFamily="49" charset="-122"/>
                <a:ea typeface="黑体" panose="02010609060101010101" pitchFamily="49" charset="-122"/>
              </a:rPr>
              <a:t>的合同为</a:t>
            </a:r>
            <a:r>
              <a:rPr lang="zh-CN" altLang="en-US" sz="3600" dirty="0" smtClean="0">
                <a:solidFill>
                  <a:srgbClr val="FF0000"/>
                </a:solidFill>
                <a:latin typeface="黑体" panose="02010609060101010101" pitchFamily="49" charset="-122"/>
                <a:ea typeface="黑体" panose="02010609060101010101" pitchFamily="49" charset="-122"/>
              </a:rPr>
              <a:t>准</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142" name="Shape 142"/>
          <p:cNvSpPr/>
          <p:nvPr/>
        </p:nvSpPr>
        <p:spPr>
          <a:xfrm>
            <a:off x="854840" y="1688314"/>
            <a:ext cx="22801321" cy="583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en-US" altLang="zh-CN" sz="3000" dirty="0" smtClean="0">
                <a:latin typeface="黑体"/>
                <a:ea typeface="黑体"/>
                <a:cs typeface="黑体"/>
              </a:rPr>
              <a:t>1.</a:t>
            </a:r>
            <a:r>
              <a:rPr lang="zh-CN" altLang="en-US" sz="3000" dirty="0" smtClean="0">
                <a:latin typeface="黑体"/>
                <a:ea typeface="黑体"/>
                <a:cs typeface="黑体"/>
              </a:rPr>
              <a:t>费用类型</a:t>
            </a:r>
            <a:endParaRPr sz="3000" dirty="0">
              <a:latin typeface="黑体"/>
              <a:ea typeface="黑体"/>
              <a:cs typeface="黑体"/>
            </a:endParaRPr>
          </a:p>
        </p:txBody>
      </p:sp>
      <p:sp>
        <p:nvSpPr>
          <p:cNvPr id="6" name="圆角矩形 5"/>
          <p:cNvSpPr/>
          <p:nvPr/>
        </p:nvSpPr>
        <p:spPr>
          <a:xfrm>
            <a:off x="1522944" y="4357494"/>
            <a:ext cx="16691904" cy="5595750"/>
          </a:xfrm>
          <a:prstGeom prst="roundRect">
            <a:avLst/>
          </a:prstGeom>
          <a:solidFill>
            <a:schemeClr val="bg1">
              <a:lumMod val="95000"/>
              <a:alpha val="9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altLang="zh-CN" sz="1100" b="1" dirty="0" smtClean="0">
              <a:solidFill>
                <a:schemeClr val="tx1"/>
              </a:solidFill>
              <a:latin typeface="+mj-ea"/>
              <a:ea typeface="+mj-ea"/>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algn="l"/>
            <a:endParaRPr lang="en-US" altLang="zh-CN" sz="2800" b="1" dirty="0">
              <a:solidFill>
                <a:schemeClr val="tx1"/>
              </a:solidFill>
              <a:latin typeface="黑体" panose="02010609060101010101" pitchFamily="49" charset="-122"/>
              <a:ea typeface="黑体" panose="02010609060101010101" pitchFamily="49" charset="-122"/>
            </a:endParaRPr>
          </a:p>
          <a:p>
            <a:pPr algn="l"/>
            <a:r>
              <a:rPr lang="zh-CN" altLang="en-US" sz="2800" b="1" dirty="0">
                <a:solidFill>
                  <a:srgbClr val="0070C0"/>
                </a:solidFill>
                <a:latin typeface="黑体" panose="02010609060101010101" pitchFamily="49" charset="-122"/>
                <a:ea typeface="黑体" panose="02010609060101010101" pitchFamily="49" charset="-122"/>
              </a:rPr>
              <a:t>组套</a:t>
            </a:r>
            <a:r>
              <a:rPr lang="en-US" altLang="zh-CN" sz="2800" b="1" dirty="0">
                <a:solidFill>
                  <a:srgbClr val="0070C0"/>
                </a:solidFill>
                <a:latin typeface="黑体" panose="02010609060101010101" pitchFamily="49" charset="-122"/>
                <a:ea typeface="黑体" panose="02010609060101010101" pitchFamily="49" charset="-122"/>
              </a:rPr>
              <a:t>/</a:t>
            </a:r>
            <a:r>
              <a:rPr lang="zh-CN" altLang="en-US" sz="2800" b="1" dirty="0">
                <a:solidFill>
                  <a:srgbClr val="0070C0"/>
                </a:solidFill>
                <a:latin typeface="黑体" panose="02010609060101010101" pitchFamily="49" charset="-122"/>
                <a:ea typeface="黑体" panose="02010609060101010101" pitchFamily="49" charset="-122"/>
              </a:rPr>
              <a:t>拆套费</a:t>
            </a:r>
            <a:r>
              <a:rPr lang="zh-CN" altLang="en-US" sz="2800" dirty="0">
                <a:solidFill>
                  <a:srgbClr val="0070C0"/>
                </a:solidFill>
                <a:latin typeface="黑体" panose="02010609060101010101" pitchFamily="49" charset="-122"/>
                <a:ea typeface="黑体" panose="02010609060101010101" pitchFamily="49" charset="-122"/>
              </a:rPr>
              <a:t>：根据卖家的要求，将指定的某个</a:t>
            </a:r>
            <a:r>
              <a:rPr lang="en-US" altLang="zh-CN" sz="2800" dirty="0">
                <a:solidFill>
                  <a:srgbClr val="0070C0"/>
                </a:solidFill>
                <a:latin typeface="黑体" panose="02010609060101010101" pitchFamily="49" charset="-122"/>
                <a:ea typeface="黑体" panose="02010609060101010101" pitchFamily="49" charset="-122"/>
              </a:rPr>
              <a:t>SKU</a:t>
            </a:r>
            <a:r>
              <a:rPr lang="zh-CN" altLang="en-US" sz="2800" dirty="0">
                <a:solidFill>
                  <a:srgbClr val="0070C0"/>
                </a:solidFill>
                <a:latin typeface="黑体" panose="02010609060101010101" pitchFamily="49" charset="-122"/>
                <a:ea typeface="黑体" panose="02010609060101010101" pitchFamily="49" charset="-122"/>
              </a:rPr>
              <a:t>拆分为多个</a:t>
            </a:r>
            <a:r>
              <a:rPr lang="en-US" altLang="zh-CN" sz="2800" dirty="0">
                <a:solidFill>
                  <a:srgbClr val="0070C0"/>
                </a:solidFill>
                <a:latin typeface="黑体" panose="02010609060101010101" pitchFamily="49" charset="-122"/>
                <a:ea typeface="黑体" panose="02010609060101010101" pitchFamily="49" charset="-122"/>
              </a:rPr>
              <a:t>SKU</a:t>
            </a:r>
            <a:r>
              <a:rPr lang="zh-CN" altLang="en-US" sz="2800" dirty="0">
                <a:solidFill>
                  <a:srgbClr val="0070C0"/>
                </a:solidFill>
                <a:latin typeface="黑体" panose="02010609060101010101" pitchFamily="49" charset="-122"/>
                <a:ea typeface="黑体" panose="02010609060101010101" pitchFamily="49" charset="-122"/>
              </a:rPr>
              <a:t>，或者将多个</a:t>
            </a:r>
            <a:r>
              <a:rPr lang="en-US" altLang="zh-CN" sz="2800" dirty="0">
                <a:solidFill>
                  <a:srgbClr val="0070C0"/>
                </a:solidFill>
                <a:latin typeface="黑体" panose="02010609060101010101" pitchFamily="49" charset="-122"/>
                <a:ea typeface="黑体" panose="02010609060101010101" pitchFamily="49" charset="-122"/>
              </a:rPr>
              <a:t>SKU</a:t>
            </a:r>
            <a:r>
              <a:rPr lang="zh-CN" altLang="en-US" sz="2800" dirty="0">
                <a:solidFill>
                  <a:srgbClr val="0070C0"/>
                </a:solidFill>
                <a:latin typeface="黑体" panose="02010609060101010101" pitchFamily="49" charset="-122"/>
                <a:ea typeface="黑体" panose="02010609060101010101" pitchFamily="49" charset="-122"/>
              </a:rPr>
              <a:t>进行组套合并为一个</a:t>
            </a:r>
            <a:r>
              <a:rPr lang="en-US" altLang="zh-CN" sz="2800" dirty="0">
                <a:solidFill>
                  <a:srgbClr val="0070C0"/>
                </a:solidFill>
                <a:latin typeface="黑体" panose="02010609060101010101" pitchFamily="49" charset="-122"/>
                <a:ea typeface="黑体" panose="02010609060101010101" pitchFamily="49" charset="-122"/>
              </a:rPr>
              <a:t>SKU</a:t>
            </a:r>
            <a:r>
              <a:rPr lang="zh-CN" altLang="en-US" sz="2800" dirty="0">
                <a:solidFill>
                  <a:srgbClr val="0070C0"/>
                </a:solidFill>
                <a:latin typeface="黑体" panose="02010609060101010101" pitchFamily="49" charset="-122"/>
                <a:ea typeface="黑体" panose="02010609060101010101" pitchFamily="49" charset="-122"/>
              </a:rPr>
              <a:t>的服务</a:t>
            </a:r>
            <a:endParaRPr lang="en-US" altLang="zh-CN" sz="2800" b="1" dirty="0" smtClean="0">
              <a:solidFill>
                <a:schemeClr val="tx1"/>
              </a:solidFill>
              <a:latin typeface="黑体" panose="02010609060101010101" pitchFamily="49" charset="-122"/>
              <a:ea typeface="黑体" panose="02010609060101010101" pitchFamily="49" charset="-122"/>
            </a:endParaRPr>
          </a:p>
          <a:p>
            <a:pPr algn="l"/>
            <a:endParaRPr lang="en-US" altLang="zh-CN" sz="2800" b="1" dirty="0">
              <a:solidFill>
                <a:schemeClr val="tx1"/>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a:solidFill>
                  <a:srgbClr val="0070C0"/>
                </a:solidFill>
                <a:latin typeface="黑体" panose="02010609060101010101" pitchFamily="49" charset="-122"/>
                <a:ea typeface="黑体" panose="02010609060101010101" pitchFamily="49" charset="-122"/>
              </a:rPr>
              <a:t>货品更换包装费：</a:t>
            </a:r>
            <a:r>
              <a:rPr lang="zh-CN" altLang="en-US" sz="2800" dirty="0">
                <a:solidFill>
                  <a:srgbClr val="0070C0"/>
                </a:solidFill>
                <a:latin typeface="黑体" panose="02010609060101010101" pitchFamily="49" charset="-122"/>
                <a:ea typeface="黑体" panose="02010609060101010101" pitchFamily="49" charset="-122"/>
              </a:rPr>
              <a:t>根据卖家的要求，针对破损或者污损的包装进行重新更换的服务，或者针对裸露货品使用纸箱</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纸盒进行重新包装的服务。</a:t>
            </a:r>
            <a:endParaRPr lang="en-US" altLang="zh-CN" sz="2800" dirty="0">
              <a:solidFill>
                <a:srgbClr val="0070C0"/>
              </a:solidFill>
              <a:latin typeface="黑体" panose="02010609060101010101" pitchFamily="49" charset="-122"/>
              <a:ea typeface="黑体" panose="02010609060101010101" pitchFamily="49" charset="-122"/>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个性化礼品纸盒折叠费：</a:t>
            </a:r>
            <a:r>
              <a:rPr lang="zh-CN" altLang="en-US" sz="2800" dirty="0" smtClean="0">
                <a:solidFill>
                  <a:srgbClr val="0070C0"/>
                </a:solidFill>
                <a:latin typeface="黑体" panose="02010609060101010101" pitchFamily="49" charset="-122"/>
                <a:ea typeface="黑体" panose="02010609060101010101" pitchFamily="49" charset="-122"/>
              </a:rPr>
              <a:t>根据卖家的要求，针对卖家提供的指定</a:t>
            </a:r>
            <a:r>
              <a:rPr lang="en-US" altLang="zh-CN" sz="2800" dirty="0" smtClean="0">
                <a:solidFill>
                  <a:srgbClr val="0070C0"/>
                </a:solidFill>
                <a:latin typeface="黑体" panose="02010609060101010101" pitchFamily="49" charset="-122"/>
                <a:ea typeface="黑体" panose="02010609060101010101" pitchFamily="49" charset="-122"/>
              </a:rPr>
              <a:t>SKU</a:t>
            </a:r>
            <a:r>
              <a:rPr lang="zh-CN" altLang="en-US" sz="2800" dirty="0" smtClean="0">
                <a:solidFill>
                  <a:srgbClr val="0070C0"/>
                </a:solidFill>
                <a:latin typeface="黑体" panose="02010609060101010101" pitchFamily="49" charset="-122"/>
                <a:ea typeface="黑体" panose="02010609060101010101" pitchFamily="49" charset="-122"/>
              </a:rPr>
              <a:t>的礼盒、纸盒按照一定的标准进行折叠，并将指定的货品装入折叠好的礼盒、纸盒的服务。</a:t>
            </a:r>
            <a:endParaRPr lang="en-US" altLang="zh-CN" sz="2800" dirty="0" smtClean="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发票代打印费：</a:t>
            </a:r>
            <a:r>
              <a:rPr lang="zh-CN" altLang="en-US" sz="2800" dirty="0" smtClean="0">
                <a:solidFill>
                  <a:srgbClr val="0070C0"/>
                </a:solidFill>
                <a:latin typeface="黑体" panose="02010609060101010101" pitchFamily="49" charset="-122"/>
                <a:ea typeface="黑体" panose="02010609060101010101" pitchFamily="49" charset="-122"/>
              </a:rPr>
              <a:t>根据卖家的要求，按照卖家订单提供发票代打印、寄递服务。</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zh-CN" altLang="en-US"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线下礼袋、</a:t>
            </a:r>
            <a:r>
              <a:rPr lang="en-US" altLang="zh-CN" sz="2800" b="1" dirty="0" smtClean="0">
                <a:solidFill>
                  <a:srgbClr val="0070C0"/>
                </a:solidFill>
                <a:latin typeface="黑体" panose="02010609060101010101" pitchFamily="49" charset="-122"/>
                <a:ea typeface="黑体" panose="02010609060101010101" pitchFamily="49" charset="-122"/>
              </a:rPr>
              <a:t>DM</a:t>
            </a:r>
            <a:r>
              <a:rPr lang="zh-CN" altLang="en-US" sz="2800" b="1" dirty="0" smtClean="0">
                <a:solidFill>
                  <a:srgbClr val="0070C0"/>
                </a:solidFill>
                <a:latin typeface="黑体" panose="02010609060101010101" pitchFamily="49" charset="-122"/>
                <a:ea typeface="黑体" panose="02010609060101010101" pitchFamily="49" charset="-122"/>
              </a:rPr>
              <a:t>、礼品等添加费：</a:t>
            </a:r>
            <a:r>
              <a:rPr lang="zh-CN" altLang="en-US" sz="2800" dirty="0" smtClean="0">
                <a:solidFill>
                  <a:srgbClr val="0070C0"/>
                </a:solidFill>
                <a:latin typeface="黑体" panose="02010609060101010101" pitchFamily="49" charset="-122"/>
                <a:ea typeface="黑体" panose="02010609060101010101" pitchFamily="49" charset="-122"/>
              </a:rPr>
              <a:t>根据卖家的要求，将礼品袋、</a:t>
            </a:r>
            <a:r>
              <a:rPr lang="en-US" altLang="zh-CN" sz="2800" dirty="0" smtClean="0">
                <a:solidFill>
                  <a:srgbClr val="0070C0"/>
                </a:solidFill>
                <a:latin typeface="黑体" panose="02010609060101010101" pitchFamily="49" charset="-122"/>
                <a:ea typeface="黑体" panose="02010609060101010101" pitchFamily="49" charset="-122"/>
              </a:rPr>
              <a:t>DM</a:t>
            </a:r>
            <a:r>
              <a:rPr lang="zh-CN" altLang="en-US" sz="2800" dirty="0" smtClean="0">
                <a:solidFill>
                  <a:srgbClr val="0070C0"/>
                </a:solidFill>
                <a:latin typeface="黑体" panose="02010609060101010101" pitchFamily="49" charset="-122"/>
                <a:ea typeface="黑体" panose="02010609060101010101" pitchFamily="49" charset="-122"/>
              </a:rPr>
              <a:t>等，与主货品一同打包发货。</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其他平台发货费：</a:t>
            </a:r>
            <a:r>
              <a:rPr lang="zh-CN" altLang="en-US" sz="2800" dirty="0" smtClean="0">
                <a:solidFill>
                  <a:srgbClr val="0070C0"/>
                </a:solidFill>
                <a:latin typeface="黑体" panose="02010609060101010101" pitchFamily="49" charset="-122"/>
                <a:ea typeface="黑体" panose="02010609060101010101" pitchFamily="49" charset="-122"/>
              </a:rPr>
              <a:t>按照卖家的要求，对将一定数量的订单在规定时间内按照</a:t>
            </a:r>
            <a:r>
              <a:rPr lang="en-US" altLang="zh-CN" sz="2800" dirty="0" smtClean="0">
                <a:solidFill>
                  <a:srgbClr val="0070C0"/>
                </a:solidFill>
                <a:latin typeface="黑体" panose="02010609060101010101" pitchFamily="49" charset="-122"/>
                <a:ea typeface="黑体" panose="02010609060101010101" pitchFamily="49" charset="-122"/>
              </a:rPr>
              <a:t>SKU</a:t>
            </a:r>
            <a:r>
              <a:rPr lang="zh-CN" altLang="en-US" sz="2800" dirty="0" smtClean="0">
                <a:solidFill>
                  <a:srgbClr val="0070C0"/>
                </a:solidFill>
                <a:latin typeface="黑体" panose="02010609060101010101" pitchFamily="49" charset="-122"/>
                <a:ea typeface="黑体" panose="02010609060101010101" pitchFamily="49" charset="-122"/>
              </a:rPr>
              <a:t>进行汇总、拣货、质检、打包后等待装车的服务。</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套袋费：</a:t>
            </a:r>
            <a:r>
              <a:rPr lang="zh-CN" altLang="en-US" sz="2800" dirty="0" smtClean="0">
                <a:solidFill>
                  <a:srgbClr val="0070C0"/>
                </a:solidFill>
                <a:latin typeface="黑体" panose="02010609060101010101" pitchFamily="49" charset="-122"/>
                <a:ea typeface="黑体" panose="02010609060101010101" pitchFamily="49" charset="-122"/>
              </a:rPr>
              <a:t>根据卖家的要求，对裸露货品进行套包装袋的服务，包装袋由卖家提供。</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收货残品暂存费：</a:t>
            </a:r>
            <a:r>
              <a:rPr lang="zh-CN" altLang="en-US" sz="2800" dirty="0" smtClean="0">
                <a:solidFill>
                  <a:srgbClr val="0070C0"/>
                </a:solidFill>
                <a:latin typeface="黑体" panose="02010609060101010101" pitchFamily="49" charset="-122"/>
                <a:ea typeface="黑体" panose="02010609060101010101" pitchFamily="49" charset="-122"/>
              </a:rPr>
              <a:t>菜鸟对卖家在收货环节产生的残品提供存储保管的服务。</a:t>
            </a: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收货质检费</a:t>
            </a:r>
            <a:r>
              <a:rPr lang="zh-CN" altLang="en-US" sz="2800" dirty="0" smtClean="0">
                <a:solidFill>
                  <a:srgbClr val="0070C0"/>
                </a:solidFill>
                <a:latin typeface="黑体" panose="02010609060101010101" pitchFamily="49" charset="-122"/>
                <a:ea typeface="黑体" panose="02010609060101010101" pitchFamily="49" charset="-122"/>
              </a:rPr>
              <a:t>：菜鸟在接收货品后，根据双方在附件五</a:t>
            </a:r>
            <a:r>
              <a:rPr lang="en-US" altLang="zh-CN" sz="2800" dirty="0" smtClean="0">
                <a:solidFill>
                  <a:srgbClr val="0070C0"/>
                </a:solidFill>
                <a:latin typeface="黑体" panose="02010609060101010101" pitchFamily="49" charset="-122"/>
                <a:ea typeface="黑体" panose="02010609060101010101" pitchFamily="49" charset="-122"/>
              </a:rPr>
              <a:t>《</a:t>
            </a:r>
            <a:r>
              <a:rPr lang="zh-CN" altLang="en-US" sz="2800" dirty="0" smtClean="0">
                <a:solidFill>
                  <a:srgbClr val="0070C0"/>
                </a:solidFill>
                <a:latin typeface="黑体" panose="02010609060101010101" pitchFamily="49" charset="-122"/>
                <a:ea typeface="黑体" panose="02010609060101010101" pitchFamily="49" charset="-122"/>
              </a:rPr>
              <a:t>仓库收货标准</a:t>
            </a:r>
            <a:r>
              <a:rPr lang="en-US" altLang="zh-CN" sz="2800" dirty="0" smtClean="0">
                <a:solidFill>
                  <a:srgbClr val="0070C0"/>
                </a:solidFill>
                <a:latin typeface="黑体" panose="02010609060101010101" pitchFamily="49" charset="-122"/>
                <a:ea typeface="黑体" panose="02010609060101010101" pitchFamily="49" charset="-122"/>
              </a:rPr>
              <a:t>》</a:t>
            </a:r>
            <a:r>
              <a:rPr lang="zh-CN" altLang="en-US" sz="2800" dirty="0" smtClean="0">
                <a:solidFill>
                  <a:srgbClr val="0070C0"/>
                </a:solidFill>
                <a:latin typeface="黑体" panose="02010609060101010101" pitchFamily="49" charset="-122"/>
                <a:ea typeface="黑体" panose="02010609060101010101" pitchFamily="49" charset="-122"/>
              </a:rPr>
              <a:t>中约定的检验标准按</a:t>
            </a:r>
            <a:r>
              <a:rPr lang="en-US" altLang="zh-CN" sz="2800" dirty="0" smtClean="0">
                <a:solidFill>
                  <a:srgbClr val="0070C0"/>
                </a:solidFill>
                <a:latin typeface="黑体" panose="02010609060101010101" pitchFamily="49" charset="-122"/>
                <a:ea typeface="黑体" panose="02010609060101010101" pitchFamily="49" charset="-122"/>
              </a:rPr>
              <a:t>15%/SKU</a:t>
            </a:r>
            <a:r>
              <a:rPr lang="zh-CN" altLang="en-US" sz="2800" dirty="0" smtClean="0">
                <a:solidFill>
                  <a:srgbClr val="0070C0"/>
                </a:solidFill>
                <a:latin typeface="黑体" panose="02010609060101010101" pitchFamily="49" charset="-122"/>
                <a:ea typeface="黑体" panose="02010609060101010101" pitchFamily="49" charset="-122"/>
              </a:rPr>
              <a:t>（服装类按</a:t>
            </a:r>
            <a:r>
              <a:rPr lang="en-US" altLang="zh-CN" sz="2800" dirty="0" smtClean="0">
                <a:solidFill>
                  <a:srgbClr val="0070C0"/>
                </a:solidFill>
                <a:latin typeface="黑体" panose="02010609060101010101" pitchFamily="49" charset="-122"/>
                <a:ea typeface="黑体" panose="02010609060101010101" pitchFamily="49" charset="-122"/>
              </a:rPr>
              <a:t>30%/SKU</a:t>
            </a:r>
            <a:r>
              <a:rPr lang="zh-CN" altLang="en-US" sz="2800" dirty="0" smtClean="0">
                <a:solidFill>
                  <a:srgbClr val="0070C0"/>
                </a:solidFill>
                <a:latin typeface="黑体" panose="02010609060101010101" pitchFamily="49" charset="-122"/>
                <a:ea typeface="黑体" panose="02010609060101010101" pitchFamily="49" charset="-122"/>
              </a:rPr>
              <a:t>）的比例进行检验，如抽检出的残次品超过抽检数量的</a:t>
            </a:r>
            <a:r>
              <a:rPr lang="en-US" altLang="zh-CN" sz="2800" dirty="0" smtClean="0">
                <a:solidFill>
                  <a:srgbClr val="0070C0"/>
                </a:solidFill>
                <a:latin typeface="黑体" panose="02010609060101010101" pitchFamily="49" charset="-122"/>
                <a:ea typeface="黑体" panose="02010609060101010101" pitchFamily="49" charset="-122"/>
              </a:rPr>
              <a:t>1%</a:t>
            </a:r>
            <a:r>
              <a:rPr lang="zh-CN" altLang="en-US" sz="2800" dirty="0" smtClean="0">
                <a:solidFill>
                  <a:srgbClr val="0070C0"/>
                </a:solidFill>
                <a:latin typeface="黑体" panose="02010609060101010101" pitchFamily="49" charset="-122"/>
                <a:ea typeface="黑体" panose="02010609060101010101" pitchFamily="49" charset="-122"/>
              </a:rPr>
              <a:t>，则菜鸟将对该</a:t>
            </a:r>
            <a:r>
              <a:rPr lang="en-US" altLang="zh-CN" sz="2800" dirty="0" smtClean="0">
                <a:solidFill>
                  <a:srgbClr val="0070C0"/>
                </a:solidFill>
                <a:latin typeface="黑体" panose="02010609060101010101" pitchFamily="49" charset="-122"/>
                <a:ea typeface="黑体" panose="02010609060101010101" pitchFamily="49" charset="-122"/>
              </a:rPr>
              <a:t>SKU</a:t>
            </a:r>
            <a:r>
              <a:rPr lang="zh-CN" altLang="en-US" sz="2800" dirty="0" smtClean="0">
                <a:solidFill>
                  <a:srgbClr val="0070C0"/>
                </a:solidFill>
                <a:latin typeface="黑体" panose="02010609060101010101" pitchFamily="49" charset="-122"/>
                <a:ea typeface="黑体" panose="02010609060101010101" pitchFamily="49" charset="-122"/>
              </a:rPr>
              <a:t>进行全检，并针对剩余</a:t>
            </a:r>
            <a:r>
              <a:rPr lang="en-US" altLang="zh-CN" sz="2800" dirty="0" smtClean="0">
                <a:solidFill>
                  <a:srgbClr val="0070C0"/>
                </a:solidFill>
                <a:latin typeface="黑体" panose="02010609060101010101" pitchFamily="49" charset="-122"/>
                <a:ea typeface="黑体" panose="02010609060101010101" pitchFamily="49" charset="-122"/>
              </a:rPr>
              <a:t>85%</a:t>
            </a:r>
            <a:r>
              <a:rPr lang="zh-CN" altLang="en-US" sz="2800" dirty="0" smtClean="0">
                <a:solidFill>
                  <a:srgbClr val="0070C0"/>
                </a:solidFill>
                <a:latin typeface="黑体" panose="02010609060101010101" pitchFamily="49" charset="-122"/>
                <a:ea typeface="黑体" panose="02010609060101010101" pitchFamily="49" charset="-122"/>
              </a:rPr>
              <a:t>（服装类</a:t>
            </a:r>
            <a:r>
              <a:rPr lang="en-US" altLang="zh-CN" sz="2800" dirty="0" smtClean="0">
                <a:solidFill>
                  <a:srgbClr val="0070C0"/>
                </a:solidFill>
                <a:latin typeface="黑体" panose="02010609060101010101" pitchFamily="49" charset="-122"/>
                <a:ea typeface="黑体" panose="02010609060101010101" pitchFamily="49" charset="-122"/>
              </a:rPr>
              <a:t>70%</a:t>
            </a:r>
            <a:r>
              <a:rPr lang="zh-CN" altLang="en-US" sz="2800" dirty="0" smtClean="0">
                <a:solidFill>
                  <a:srgbClr val="0070C0"/>
                </a:solidFill>
                <a:latin typeface="黑体" panose="02010609060101010101" pitchFamily="49" charset="-122"/>
                <a:ea typeface="黑体" panose="02010609060101010101" pitchFamily="49" charset="-122"/>
              </a:rPr>
              <a:t>）的质检收取费用。</a:t>
            </a:r>
            <a:endParaRPr lang="en-US" altLang="zh-CN" sz="2800" dirty="0" smtClean="0">
              <a:solidFill>
                <a:srgbClr val="0070C0"/>
              </a:solidFill>
              <a:latin typeface="黑体" panose="02010609060101010101" pitchFamily="49" charset="-122"/>
              <a:ea typeface="黑体" panose="02010609060101010101" pitchFamily="49" charset="-122"/>
            </a:endParaRPr>
          </a:p>
          <a:p>
            <a:pPr algn="l">
              <a:buFont typeface="Wingdings" pitchFamily="2" charset="2"/>
              <a:buChar char="u"/>
            </a:pPr>
            <a:endParaRPr lang="en-US" altLang="zh-CN" sz="2800" dirty="0" smtClean="0">
              <a:solidFill>
                <a:srgbClr val="0070C0"/>
              </a:solidFill>
              <a:latin typeface="黑体" panose="02010609060101010101" pitchFamily="49" charset="-122"/>
              <a:ea typeface="黑体" panose="02010609060101010101" pitchFamily="49" charset="-122"/>
            </a:endParaRPr>
          </a:p>
          <a:p>
            <a:pPr>
              <a:buFont typeface="Wingdings" pitchFamily="2" charset="2"/>
              <a:buChar char="u"/>
            </a:pPr>
            <a:endParaRPr lang="en-US" altLang="zh-CN" sz="1100" dirty="0" smtClean="0">
              <a:solidFill>
                <a:srgbClr val="0070C0"/>
              </a:solidFill>
              <a:latin typeface="+mj-ea"/>
            </a:endParaRPr>
          </a:p>
          <a:p>
            <a:pPr>
              <a:buFont typeface="Wingdings" pitchFamily="2" charset="2"/>
              <a:buChar char="u"/>
            </a:pPr>
            <a:endParaRPr lang="zh-CN" altLang="en-US" sz="1100" dirty="0">
              <a:solidFill>
                <a:srgbClr val="0070C0"/>
              </a:solidFill>
              <a:latin typeface="+mj-ea"/>
            </a:endParaRPr>
          </a:p>
          <a:p>
            <a:pPr>
              <a:buFont typeface="Wingdings" pitchFamily="2" charset="2"/>
              <a:buChar char="u"/>
            </a:pPr>
            <a:endParaRPr lang="en-US" altLang="zh-CN" sz="1100" dirty="0" smtClean="0">
              <a:solidFill>
                <a:srgbClr val="0070C0"/>
              </a:solidFill>
              <a:latin typeface="+mj-ea"/>
            </a:endParaRPr>
          </a:p>
          <a:p>
            <a:endParaRPr lang="en-US" altLang="zh-CN" sz="1100" dirty="0" smtClean="0">
              <a:solidFill>
                <a:srgbClr val="0070C0"/>
              </a:solidFill>
              <a:latin typeface="+mj-ea"/>
            </a:endParaRPr>
          </a:p>
        </p:txBody>
      </p:sp>
    </p:spTree>
    <p:extLst>
      <p:ext uri="{BB962C8B-B14F-4D97-AF65-F5344CB8AC3E}">
        <p14:creationId xmlns:p14="http://schemas.microsoft.com/office/powerpoint/2010/main" val="310289563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142" name="Shape 142"/>
          <p:cNvSpPr/>
          <p:nvPr/>
        </p:nvSpPr>
        <p:spPr>
          <a:xfrm>
            <a:off x="854840" y="1688314"/>
            <a:ext cx="22801321" cy="583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en-US" altLang="zh-CN" sz="3000" dirty="0" smtClean="0">
                <a:latin typeface="黑体"/>
                <a:ea typeface="黑体"/>
                <a:cs typeface="黑体"/>
              </a:rPr>
              <a:t>1.</a:t>
            </a:r>
            <a:r>
              <a:rPr lang="zh-CN" altLang="en-US" sz="3000" dirty="0" smtClean="0">
                <a:latin typeface="黑体"/>
                <a:ea typeface="黑体"/>
                <a:cs typeface="黑体"/>
              </a:rPr>
              <a:t>费用类型</a:t>
            </a:r>
            <a:endParaRPr sz="3000" dirty="0">
              <a:latin typeface="黑体"/>
              <a:ea typeface="黑体"/>
              <a:cs typeface="黑体"/>
            </a:endParaRPr>
          </a:p>
        </p:txBody>
      </p:sp>
      <p:sp>
        <p:nvSpPr>
          <p:cNvPr id="5" name="圆角矩形 4"/>
          <p:cNvSpPr/>
          <p:nvPr/>
        </p:nvSpPr>
        <p:spPr>
          <a:xfrm>
            <a:off x="1852128" y="5286252"/>
            <a:ext cx="15521472" cy="4176000"/>
          </a:xfrm>
          <a:prstGeom prst="roundRect">
            <a:avLst/>
          </a:prstGeom>
          <a:solidFill>
            <a:schemeClr val="bg1">
              <a:lumMod val="95000"/>
              <a:alpha val="9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altLang="zh-CN" sz="1100" b="1" dirty="0" smtClean="0">
              <a:solidFill>
                <a:schemeClr val="tx1"/>
              </a:solidFill>
              <a:latin typeface="+mj-ea"/>
              <a:ea typeface="+mj-ea"/>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algn="l"/>
            <a:endParaRPr lang="en-US" altLang="zh-CN" sz="2800" b="1" dirty="0" smtClean="0">
              <a:solidFill>
                <a:schemeClr val="tx1"/>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a:solidFill>
                  <a:srgbClr val="0070C0"/>
                </a:solidFill>
                <a:latin typeface="黑体" panose="02010609060101010101" pitchFamily="49" charset="-122"/>
                <a:ea typeface="黑体" panose="02010609060101010101" pitchFamily="49" charset="-122"/>
              </a:rPr>
              <a:t>货品加</a:t>
            </a:r>
            <a:r>
              <a:rPr lang="zh-CN" altLang="en-US" sz="2800" b="1" dirty="0" smtClean="0">
                <a:solidFill>
                  <a:srgbClr val="0070C0"/>
                </a:solidFill>
                <a:latin typeface="黑体" panose="02010609060101010101" pitchFamily="49" charset="-122"/>
                <a:ea typeface="黑体" panose="02010609060101010101" pitchFamily="49" charset="-122"/>
              </a:rPr>
              <a:t>塑封费：</a:t>
            </a:r>
            <a:r>
              <a:rPr lang="zh-CN" altLang="en-US" sz="2800" dirty="0">
                <a:solidFill>
                  <a:srgbClr val="0070C0"/>
                </a:solidFill>
                <a:latin typeface="黑体" panose="02010609060101010101" pitchFamily="49" charset="-122"/>
                <a:ea typeface="黑体" panose="02010609060101010101" pitchFamily="49" charset="-122"/>
              </a:rPr>
              <a:t>根据卖家的要求，在收货环节对高值类或易分散类等货品进行塑膜加封，确保货品处于密封状态下的服务</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smtClean="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endParaRPr lang="en-US" altLang="zh-CN" sz="2800" dirty="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a:solidFill>
                  <a:srgbClr val="0070C0"/>
                </a:solidFill>
                <a:latin typeface="+mj-ea"/>
              </a:rPr>
              <a:t>更换吊牌</a:t>
            </a:r>
            <a:r>
              <a:rPr lang="en-US" altLang="zh-CN" sz="2800" b="1" dirty="0">
                <a:solidFill>
                  <a:srgbClr val="0070C0"/>
                </a:solidFill>
                <a:latin typeface="+mj-ea"/>
              </a:rPr>
              <a:t>/</a:t>
            </a:r>
            <a:r>
              <a:rPr lang="zh-CN" altLang="en-US" sz="2800" b="1" dirty="0">
                <a:solidFill>
                  <a:srgbClr val="0070C0"/>
                </a:solidFill>
                <a:latin typeface="+mj-ea"/>
              </a:rPr>
              <a:t>挂吊牌</a:t>
            </a:r>
            <a:r>
              <a:rPr lang="en-US" altLang="zh-CN" sz="2800" b="1" dirty="0">
                <a:solidFill>
                  <a:srgbClr val="0070C0"/>
                </a:solidFill>
                <a:latin typeface="+mj-ea"/>
              </a:rPr>
              <a:t>/</a:t>
            </a:r>
            <a:r>
              <a:rPr lang="zh-CN" altLang="en-US" sz="2800" b="1" dirty="0">
                <a:solidFill>
                  <a:srgbClr val="0070C0"/>
                </a:solidFill>
                <a:latin typeface="+mj-ea"/>
              </a:rPr>
              <a:t>去除吊牌上价格标签服费</a:t>
            </a:r>
            <a:r>
              <a:rPr lang="zh-CN" altLang="en-US" sz="2800" dirty="0">
                <a:solidFill>
                  <a:srgbClr val="0070C0"/>
                </a:solidFill>
                <a:latin typeface="+mj-ea"/>
              </a:rPr>
              <a:t>：</a:t>
            </a:r>
            <a:r>
              <a:rPr lang="zh-CN" altLang="en-US" sz="2800" dirty="0">
                <a:solidFill>
                  <a:srgbClr val="0070C0"/>
                </a:solidFill>
                <a:latin typeface="黑体" panose="02010609060101010101" pitchFamily="49" charset="-122"/>
                <a:ea typeface="黑体" panose="02010609060101010101" pitchFamily="49" charset="-122"/>
              </a:rPr>
              <a:t>根据卖家的要求，针对卖家到货出现吊牌损坏、污损以及其他影响正常销售或者影响正常扫描的吊牌予以更换或者清除标签痕迹。</a:t>
            </a:r>
            <a:endParaRPr lang="en-US" altLang="zh-CN" sz="2800" dirty="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endParaRPr lang="en-US" altLang="zh-CN" sz="2800" dirty="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a:solidFill>
                  <a:srgbClr val="0070C0"/>
                </a:solidFill>
                <a:latin typeface="+mj-ea"/>
              </a:rPr>
              <a:t>清洁鞋底费：</a:t>
            </a:r>
            <a:r>
              <a:rPr lang="zh-CN" altLang="en-US" sz="2800" dirty="0">
                <a:solidFill>
                  <a:srgbClr val="0070C0"/>
                </a:solidFill>
                <a:latin typeface="黑体" panose="02010609060101010101" pitchFamily="49" charset="-122"/>
                <a:ea typeface="黑体" panose="02010609060101010101" pitchFamily="49" charset="-122"/>
              </a:rPr>
              <a:t>根据卖家的要求，针对鞋底有灰尘、胶渍等情况，使用清水或除污液对底面进行清除打理。</a:t>
            </a:r>
          </a:p>
          <a:p>
            <a:pPr algn="l"/>
            <a:endParaRPr lang="en-US" altLang="zh-CN" sz="2800" b="1" dirty="0">
              <a:solidFill>
                <a:schemeClr val="tx1"/>
              </a:solidFill>
              <a:latin typeface="+mj-ea"/>
            </a:endParaRPr>
          </a:p>
          <a:p>
            <a:pPr indent="-171450" algn="l">
              <a:buFont typeface="Wingdings" pitchFamily="2" charset="2"/>
              <a:buChar char="u"/>
            </a:pPr>
            <a:r>
              <a:rPr lang="zh-CN" altLang="en-US" sz="2800" b="1" dirty="0">
                <a:solidFill>
                  <a:srgbClr val="0070C0"/>
                </a:solidFill>
                <a:latin typeface="+mj-ea"/>
              </a:rPr>
              <a:t> 服装熨烫费</a:t>
            </a:r>
            <a:r>
              <a:rPr lang="zh-CN" altLang="en-US" sz="2800" dirty="0">
                <a:solidFill>
                  <a:srgbClr val="0070C0"/>
                </a:solidFill>
                <a:latin typeface="黑体" panose="02010609060101010101" pitchFamily="49" charset="-122"/>
                <a:ea typeface="黑体" panose="02010609060101010101" pitchFamily="49" charset="-122"/>
              </a:rPr>
              <a:t>：根据卖家的要求，针对不同的服装材质按照不同温度和湿度的要求对有褶皱的服装进行熨烫。</a:t>
            </a:r>
            <a:endParaRPr lang="en-US" altLang="zh-CN" sz="2800" dirty="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smtClean="0">
                <a:solidFill>
                  <a:srgbClr val="0070C0"/>
                </a:solidFill>
                <a:latin typeface="黑体" panose="02010609060101010101" pitchFamily="49" charset="-122"/>
                <a:ea typeface="黑体" panose="02010609060101010101" pitchFamily="49" charset="-122"/>
              </a:rPr>
              <a:t>贵</a:t>
            </a:r>
            <a:r>
              <a:rPr lang="zh-CN" altLang="en-US" sz="2800" b="1" dirty="0">
                <a:solidFill>
                  <a:srgbClr val="0070C0"/>
                </a:solidFill>
                <a:latin typeface="黑体" panose="02010609060101010101" pitchFamily="49" charset="-122"/>
                <a:ea typeface="黑体" panose="02010609060101010101" pitchFamily="49" charset="-122"/>
              </a:rPr>
              <a:t>品服务费</a:t>
            </a:r>
            <a:r>
              <a:rPr lang="zh-CN" altLang="en-US" sz="2800" b="1" dirty="0" smtClean="0">
                <a:solidFill>
                  <a:srgbClr val="0070C0"/>
                </a:solidFill>
                <a:latin typeface="黑体" panose="02010609060101010101" pitchFamily="49" charset="-122"/>
                <a:ea typeface="黑体" panose="02010609060101010101" pitchFamily="49" charset="-122"/>
              </a:rPr>
              <a:t>：</a:t>
            </a:r>
            <a:r>
              <a:rPr lang="zh-CN" altLang="zh-CN" sz="2800" dirty="0">
                <a:solidFill>
                  <a:srgbClr val="0070C0"/>
                </a:solidFill>
                <a:latin typeface="黑体" panose="02010609060101010101" pitchFamily="49" charset="-122"/>
                <a:ea typeface="黑体" panose="02010609060101010101" pitchFamily="49" charset="-122"/>
              </a:rPr>
              <a:t>菜鸟为贵品提供贵品服务，即卖家需要对贵品支付服务费，以保证贵品享受特殊服务，并在发生赔付时可获得足额赔偿</a:t>
            </a:r>
            <a:r>
              <a:rPr lang="zh-CN" altLang="zh-CN" sz="2800" dirty="0">
                <a:latin typeface="黑体" panose="02010609060101010101" pitchFamily="49" charset="-122"/>
                <a:ea typeface="黑体" panose="02010609060101010101" pitchFamily="49" charset="-122"/>
              </a:rPr>
              <a:t>。</a:t>
            </a:r>
            <a:endParaRPr lang="en-US" altLang="zh-CN" sz="2800" b="1" dirty="0" smtClean="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endParaRPr lang="en-US" altLang="zh-CN" sz="2800" b="1" dirty="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r>
              <a:rPr lang="en-US" altLang="zh-CN" sz="2800" b="1" dirty="0">
                <a:solidFill>
                  <a:srgbClr val="0070C0"/>
                </a:solidFill>
                <a:latin typeface="黑体" panose="02010609060101010101" pitchFamily="49" charset="-122"/>
                <a:ea typeface="黑体" panose="02010609060101010101" pitchFamily="49" charset="-122"/>
              </a:rPr>
              <a:t>SN</a:t>
            </a:r>
            <a:r>
              <a:rPr lang="zh-CN" altLang="en-US" sz="2800" b="1" dirty="0">
                <a:solidFill>
                  <a:srgbClr val="0070C0"/>
                </a:solidFill>
                <a:latin typeface="黑体" panose="02010609060101010101" pitchFamily="49" charset="-122"/>
                <a:ea typeface="黑体" panose="02010609060101010101" pitchFamily="49" charset="-122"/>
              </a:rPr>
              <a:t>扫描出库费：</a:t>
            </a:r>
            <a:r>
              <a:rPr lang="zh-CN" altLang="en-US" sz="2800" dirty="0">
                <a:solidFill>
                  <a:srgbClr val="0070C0"/>
                </a:solidFill>
                <a:latin typeface="黑体" panose="02010609060101010101" pitchFamily="49" charset="-122"/>
                <a:ea typeface="黑体" panose="02010609060101010101" pitchFamily="49" charset="-122"/>
              </a:rPr>
              <a:t>菜鸟对货品</a:t>
            </a:r>
            <a:r>
              <a:rPr lang="en-US" altLang="zh-CN" sz="2800" dirty="0">
                <a:solidFill>
                  <a:srgbClr val="0070C0"/>
                </a:solidFill>
                <a:latin typeface="黑体" panose="02010609060101010101" pitchFamily="49" charset="-122"/>
                <a:ea typeface="黑体" panose="02010609060101010101" pitchFamily="49" charset="-122"/>
              </a:rPr>
              <a:t>SN</a:t>
            </a:r>
            <a:r>
              <a:rPr lang="zh-CN" altLang="en-US" sz="2800" dirty="0">
                <a:solidFill>
                  <a:srgbClr val="0070C0"/>
                </a:solidFill>
                <a:latin typeface="黑体" panose="02010609060101010101" pitchFamily="49" charset="-122"/>
                <a:ea typeface="黑体" panose="02010609060101010101" pitchFamily="49" charset="-122"/>
              </a:rPr>
              <a:t>码（或卖家指定货品唯一码）进行扫描和记录，并按照统一的格式和回传节点准确、及时地回传至菜鸟系统的服务。菜鸟将根据卖家需求在收货上架、订单发货、退货入仓、退仓等环节进行</a:t>
            </a:r>
            <a:r>
              <a:rPr lang="en-US" altLang="zh-CN" sz="2800" dirty="0">
                <a:solidFill>
                  <a:srgbClr val="0070C0"/>
                </a:solidFill>
                <a:latin typeface="黑体" panose="02010609060101010101" pitchFamily="49" charset="-122"/>
                <a:ea typeface="黑体" panose="02010609060101010101" pitchFamily="49" charset="-122"/>
              </a:rPr>
              <a:t>SN</a:t>
            </a:r>
            <a:r>
              <a:rPr lang="zh-CN" altLang="en-US" sz="2800" dirty="0">
                <a:solidFill>
                  <a:srgbClr val="0070C0"/>
                </a:solidFill>
                <a:latin typeface="黑体" panose="02010609060101010101" pitchFamily="49" charset="-122"/>
                <a:ea typeface="黑体" panose="02010609060101010101" pitchFamily="49" charset="-122"/>
              </a:rPr>
              <a:t>码的采集和管理工作</a:t>
            </a:r>
            <a:r>
              <a:rPr lang="zh-CN" altLang="en-US" sz="2800" dirty="0" smtClean="0">
                <a:solidFill>
                  <a:srgbClr val="0070C0"/>
                </a:solidFill>
                <a:latin typeface="黑体" panose="02010609060101010101" pitchFamily="49" charset="-122"/>
                <a:ea typeface="黑体" panose="02010609060101010101" pitchFamily="49" charset="-122"/>
              </a:rPr>
              <a:t>。</a:t>
            </a:r>
            <a:endParaRPr lang="en-US" altLang="zh-CN" sz="2800" dirty="0">
              <a:solidFill>
                <a:srgbClr val="0070C0"/>
              </a:solidFill>
              <a:latin typeface="黑体" panose="02010609060101010101" pitchFamily="49" charset="-122"/>
              <a:ea typeface="黑体" panose="02010609060101010101" pitchFamily="49" charset="-122"/>
            </a:endParaRPr>
          </a:p>
          <a:p>
            <a:pPr indent="-171450" algn="l">
              <a:buFont typeface="Wingdings" pitchFamily="2" charset="2"/>
              <a:buChar char="u"/>
            </a:pPr>
            <a:endParaRPr lang="en-US" altLang="zh-CN" sz="2800" dirty="0" smtClean="0">
              <a:solidFill>
                <a:srgbClr val="0070C0"/>
              </a:solidFill>
              <a:latin typeface="黑体" panose="02010609060101010101" pitchFamily="49" charset="-122"/>
              <a:ea typeface="黑体" panose="02010609060101010101" pitchFamily="49" charset="-122"/>
            </a:endParaRPr>
          </a:p>
          <a:p>
            <a:pPr algn="l"/>
            <a:endParaRPr lang="en-US" altLang="zh-CN" sz="2800" dirty="0" smtClean="0">
              <a:solidFill>
                <a:srgbClr val="0070C0"/>
              </a:solidFill>
              <a:latin typeface="黑体" panose="02010609060101010101" pitchFamily="49" charset="-122"/>
              <a:ea typeface="黑体" panose="02010609060101010101" pitchFamily="49" charset="-122"/>
            </a:endParaRPr>
          </a:p>
          <a:p>
            <a:pPr algn="l"/>
            <a:r>
              <a:rPr lang="zh-CN" altLang="en-US" sz="2800" b="1" dirty="0">
                <a:solidFill>
                  <a:schemeClr val="tx1"/>
                </a:solidFill>
                <a:latin typeface="黑体" panose="02010609060101010101" pitchFamily="49" charset="-122"/>
                <a:ea typeface="黑体" panose="02010609060101010101" pitchFamily="49" charset="-122"/>
              </a:rPr>
              <a:t>非固定费用</a:t>
            </a:r>
          </a:p>
          <a:p>
            <a:pPr indent="-171450" algn="l">
              <a:buFont typeface="Wingdings" pitchFamily="2" charset="2"/>
              <a:buChar char="u"/>
            </a:pPr>
            <a:r>
              <a:rPr lang="zh-CN" altLang="en-US" sz="2800" b="1" dirty="0">
                <a:solidFill>
                  <a:srgbClr val="FF0000"/>
                </a:solidFill>
                <a:latin typeface="黑体" panose="02010609060101010101" pitchFamily="49" charset="-122"/>
                <a:ea typeface="黑体" panose="02010609060101010101" pitchFamily="49" charset="-122"/>
              </a:rPr>
              <a:t>仓储费</a:t>
            </a:r>
            <a:r>
              <a:rPr lang="zh-CN" altLang="en-US" sz="2800" dirty="0">
                <a:solidFill>
                  <a:srgbClr val="FF0000"/>
                </a:solidFill>
                <a:latin typeface="黑体" panose="02010609060101010101" pitchFamily="49" charset="-122"/>
                <a:ea typeface="黑体" panose="02010609060101010101" pitchFamily="49" charset="-122"/>
              </a:rPr>
              <a:t>：商品在库存放所产生的储存费用（根据周转天数是否超免仓天数确定是否产生）</a:t>
            </a:r>
          </a:p>
          <a:p>
            <a:pPr indent="-171450" algn="l">
              <a:buFont typeface="Wingdings" pitchFamily="2" charset="2"/>
              <a:buChar char="u"/>
            </a:pPr>
            <a:endParaRPr lang="zh-CN" altLang="en-US" sz="2800" dirty="0">
              <a:solidFill>
                <a:srgbClr val="FF0000"/>
              </a:solidFill>
              <a:latin typeface="黑体" panose="02010609060101010101" pitchFamily="49" charset="-122"/>
              <a:ea typeface="黑体" panose="02010609060101010101" pitchFamily="49" charset="-122"/>
            </a:endParaRPr>
          </a:p>
          <a:p>
            <a:pPr indent="-171450" algn="l">
              <a:buFont typeface="Wingdings" pitchFamily="2" charset="2"/>
              <a:buChar char="u"/>
            </a:pPr>
            <a:r>
              <a:rPr lang="zh-CN" altLang="en-US" sz="2800" b="1" dirty="0" smtClean="0">
                <a:solidFill>
                  <a:srgbClr val="FF0000"/>
                </a:solidFill>
                <a:latin typeface="黑体" panose="02010609060101010101" pitchFamily="49" charset="-122"/>
                <a:ea typeface="黑体" panose="02010609060101010101" pitchFamily="49" charset="-122"/>
              </a:rPr>
              <a:t>包装物料费</a:t>
            </a:r>
            <a:r>
              <a:rPr lang="zh-CN" altLang="en-US" sz="2800" dirty="0">
                <a:solidFill>
                  <a:srgbClr val="FF0000"/>
                </a:solidFill>
                <a:latin typeface="黑体" panose="02010609060101010101" pitchFamily="49" charset="-122"/>
                <a:ea typeface="黑体" panose="02010609060101010101" pitchFamily="49" charset="-122"/>
              </a:rPr>
              <a:t>：使用统一包材的费用</a:t>
            </a:r>
          </a:p>
          <a:p>
            <a:pPr indent="-171450" algn="l">
              <a:buFont typeface="Wingdings" pitchFamily="2" charset="2"/>
              <a:buChar char="u"/>
            </a:pPr>
            <a:endParaRPr lang="en-US" altLang="zh-CN" sz="2800" dirty="0" smtClean="0">
              <a:solidFill>
                <a:srgbClr val="0070C0"/>
              </a:solidFill>
              <a:latin typeface="黑体" panose="02010609060101010101" pitchFamily="49" charset="-122"/>
              <a:ea typeface="黑体" panose="02010609060101010101" pitchFamily="49" charset="-122"/>
            </a:endParaRPr>
          </a:p>
          <a:p>
            <a:pPr indent="-171450">
              <a:buFont typeface="Wingdings" pitchFamily="2" charset="2"/>
              <a:buChar char="u"/>
            </a:pPr>
            <a:endParaRPr lang="en-US" altLang="zh-CN" sz="1100" dirty="0" smtClean="0">
              <a:solidFill>
                <a:srgbClr val="0070C0"/>
              </a:solidFill>
              <a:latin typeface="+mj-ea"/>
            </a:endParaRPr>
          </a:p>
          <a:p>
            <a:pPr>
              <a:buFont typeface="Wingdings" pitchFamily="2" charset="2"/>
              <a:buChar char="u"/>
            </a:pPr>
            <a:endParaRPr lang="zh-CN" altLang="en-US" sz="1100" dirty="0">
              <a:solidFill>
                <a:srgbClr val="0070C0"/>
              </a:solidFill>
              <a:latin typeface="+mj-ea"/>
            </a:endParaRPr>
          </a:p>
          <a:p>
            <a:pPr>
              <a:buFont typeface="Wingdings" pitchFamily="2" charset="2"/>
              <a:buChar char="u"/>
            </a:pPr>
            <a:endParaRPr lang="en-US" altLang="zh-CN" sz="1100" dirty="0" smtClean="0">
              <a:solidFill>
                <a:srgbClr val="0070C0"/>
              </a:solidFill>
              <a:latin typeface="+mj-ea"/>
            </a:endParaRPr>
          </a:p>
          <a:p>
            <a:endParaRPr lang="en-US" altLang="zh-CN" sz="1100" dirty="0" smtClean="0">
              <a:solidFill>
                <a:srgbClr val="0070C0"/>
              </a:solidFill>
              <a:latin typeface="+mj-ea"/>
            </a:endParaRPr>
          </a:p>
        </p:txBody>
      </p:sp>
    </p:spTree>
    <p:extLst>
      <p:ext uri="{BB962C8B-B14F-4D97-AF65-F5344CB8AC3E}">
        <p14:creationId xmlns:p14="http://schemas.microsoft.com/office/powerpoint/2010/main" val="192522425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88314"/>
            <a:ext cx="22801321" cy="583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en-US" altLang="zh-CN" sz="3000" dirty="0" smtClean="0">
                <a:latin typeface="黑体"/>
                <a:ea typeface="黑体"/>
                <a:cs typeface="黑体"/>
              </a:rPr>
              <a:t>2.</a:t>
            </a:r>
            <a:r>
              <a:rPr lang="zh-CN" altLang="en-US" sz="3000" dirty="0" smtClean="0">
                <a:latin typeface="黑体"/>
                <a:ea typeface="黑体"/>
                <a:cs typeface="黑体"/>
              </a:rPr>
              <a:t>费用计费方式</a:t>
            </a:r>
            <a:endParaRPr sz="3000" dirty="0">
              <a:latin typeface="黑体"/>
              <a:ea typeface="黑体"/>
              <a:cs typeface="黑体"/>
            </a:endParaRPr>
          </a:p>
        </p:txBody>
      </p:sp>
      <p:graphicFrame>
        <p:nvGraphicFramePr>
          <p:cNvPr id="10" name="表格 9"/>
          <p:cNvGraphicFramePr>
            <a:graphicFrameLocks noGrp="1"/>
          </p:cNvGraphicFramePr>
          <p:nvPr>
            <p:extLst>
              <p:ext uri="{D42A27DB-BD31-4B8C-83A1-F6EECF244321}">
                <p14:modId xmlns:p14="http://schemas.microsoft.com/office/powerpoint/2010/main" val="4020110722"/>
              </p:ext>
            </p:extLst>
          </p:nvPr>
        </p:nvGraphicFramePr>
        <p:xfrm>
          <a:off x="1622935" y="2499273"/>
          <a:ext cx="18237833" cy="10227438"/>
        </p:xfrm>
        <a:graphic>
          <a:graphicData uri="http://schemas.openxmlformats.org/drawingml/2006/table">
            <a:tbl>
              <a:tblPr>
                <a:tableStyleId>{5C22544A-7EE6-4342-B048-85BDC9FD1C3A}</a:tableStyleId>
              </a:tblPr>
              <a:tblGrid>
                <a:gridCol w="2729609"/>
                <a:gridCol w="4498848"/>
                <a:gridCol w="1883664"/>
                <a:gridCol w="9125712"/>
              </a:tblGrid>
              <a:tr h="1027032">
                <a:tc>
                  <a:txBody>
                    <a:bodyPr/>
                    <a:lstStyle/>
                    <a:p>
                      <a:pPr algn="l" rtl="0" fontAlgn="ctr"/>
                      <a:r>
                        <a:rPr lang="zh-CN" altLang="en-US" sz="2800" b="0" i="0" u="none" strike="noStrike" dirty="0" smtClean="0">
                          <a:solidFill>
                            <a:srgbClr val="000000"/>
                          </a:solidFill>
                          <a:effectLst/>
                          <a:latin typeface="黑体" panose="02010609060101010101" pitchFamily="49" charset="-122"/>
                          <a:ea typeface="黑体" panose="02010609060101010101" pitchFamily="49" charset="-122"/>
                        </a:rPr>
                        <a:t>费用项</a:t>
                      </a:r>
                      <a:endParaRPr lang="en-US" altLang="zh-CN" sz="28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5" marR="9525" marT="9525" marB="0" anchor="ctr">
                    <a:solidFill>
                      <a:schemeClr val="accent4"/>
                    </a:solidFill>
                  </a:tcPr>
                </a:tc>
                <a:tc>
                  <a:txBody>
                    <a:bodyPr/>
                    <a:lstStyle/>
                    <a:p>
                      <a:pPr marL="0" algn="l" defTabSz="685800" rtl="0" eaLnBrk="1" fontAlgn="ctr" latinLnBrk="0" hangingPunct="1"/>
                      <a:r>
                        <a:rPr lang="zh-CN" altLang="en-US" sz="2800" b="0" i="0" u="none" strike="noStrike" kern="1200" dirty="0">
                          <a:solidFill>
                            <a:srgbClr val="000000"/>
                          </a:solidFill>
                          <a:effectLst/>
                          <a:latin typeface="黑体" panose="02010609060101010101" pitchFamily="49" charset="-122"/>
                          <a:ea typeface="黑体" panose="02010609060101010101" pitchFamily="49" charset="-122"/>
                          <a:cs typeface="+mn-cs"/>
                        </a:rPr>
                        <a:t>对应收费单据类型</a:t>
                      </a:r>
                    </a:p>
                  </a:txBody>
                  <a:tcPr marL="9525" marR="9525" marT="9525" marB="0" anchor="ctr">
                    <a:solidFill>
                      <a:schemeClr val="accent4"/>
                    </a:solidFill>
                  </a:tcPr>
                </a:tc>
                <a:tc>
                  <a:txBody>
                    <a:bodyPr/>
                    <a:lstStyle/>
                    <a:p>
                      <a:pPr marL="0" algn="l" defTabSz="685800" rtl="0" eaLnBrk="1" fontAlgn="ctr" latinLnBrk="0" hangingPunct="1"/>
                      <a:r>
                        <a:rPr lang="zh-CN" altLang="en-US" sz="2800" b="0" i="0" u="none" strike="noStrike" kern="1200" dirty="0">
                          <a:solidFill>
                            <a:srgbClr val="000000"/>
                          </a:solidFill>
                          <a:effectLst/>
                          <a:latin typeface="黑体" panose="02010609060101010101" pitchFamily="49" charset="-122"/>
                          <a:ea typeface="黑体" panose="02010609060101010101" pitchFamily="49" charset="-122"/>
                          <a:cs typeface="+mn-cs"/>
                        </a:rPr>
                        <a:t>计费状态</a:t>
                      </a:r>
                    </a:p>
                  </a:txBody>
                  <a:tcPr marL="9525" marR="9525" marT="9525" marB="0" anchor="ctr">
                    <a:solidFill>
                      <a:schemeClr val="accent4"/>
                    </a:solidFill>
                  </a:tcPr>
                </a:tc>
                <a:tc>
                  <a:txBody>
                    <a:bodyPr/>
                    <a:lstStyle/>
                    <a:p>
                      <a:pPr marL="0" algn="l" defTabSz="685800" rtl="0" eaLnBrk="1" fontAlgn="ctr" latinLnBrk="0" hangingPunct="1"/>
                      <a:r>
                        <a:rPr lang="zh-CN" altLang="en-US" sz="2800" b="0" i="0" u="none" strike="noStrike" kern="1200" dirty="0">
                          <a:solidFill>
                            <a:srgbClr val="000000"/>
                          </a:solidFill>
                          <a:effectLst/>
                          <a:latin typeface="黑体" panose="02010609060101010101" pitchFamily="49" charset="-122"/>
                          <a:ea typeface="黑体" panose="02010609060101010101" pitchFamily="49" charset="-122"/>
                          <a:cs typeface="+mn-cs"/>
                        </a:rPr>
                        <a:t>商家计费公式</a:t>
                      </a:r>
                    </a:p>
                  </a:txBody>
                  <a:tcPr marL="9525" marR="9525" marT="9525" marB="0" anchor="ctr">
                    <a:solidFill>
                      <a:schemeClr val="accent4"/>
                    </a:solidFill>
                  </a:tcPr>
                </a:tc>
              </a:tr>
              <a:tr h="896121">
                <a:tc>
                  <a:txBody>
                    <a:bodyPr/>
                    <a:lstStyle/>
                    <a:p>
                      <a:pPr algn="l" rtl="0" fontAlgn="ctr"/>
                      <a:r>
                        <a:rPr lang="zh-CN" altLang="en-US" sz="2800" u="none" strike="noStrike" kern="1200" dirty="0" smtClean="0">
                          <a:solidFill>
                            <a:srgbClr val="0070C0"/>
                          </a:solidFill>
                          <a:effectLst/>
                          <a:latin typeface="黑体" panose="02010609060101010101" pitchFamily="49" charset="-122"/>
                          <a:ea typeface="黑体" panose="02010609060101010101" pitchFamily="49" charset="-122"/>
                          <a:cs typeface="+mn-cs"/>
                        </a:rPr>
                        <a:t>订单处理费</a:t>
                      </a:r>
                      <a:endParaRPr lang="zh-CN" altLang="en-US" sz="2800" u="none" strike="noStrike" kern="1200" dirty="0">
                        <a:solidFill>
                          <a:srgbClr val="0070C0"/>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交易出库单  换货出库单</a:t>
                      </a:r>
                      <a:endParaRPr lang="zh-CN" altLang="en-US" sz="2800" b="0" i="0" u="none" strike="noStrike" dirty="0">
                        <a:solidFill>
                          <a:srgbClr val="0070C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a:solidFill>
                            <a:srgbClr val="0070C0"/>
                          </a:solidFill>
                          <a:effectLst/>
                          <a:latin typeface="黑体" panose="02010609060101010101" pitchFamily="49" charset="-122"/>
                          <a:ea typeface="黑体" panose="02010609060101010101" pitchFamily="49" charset="-122"/>
                        </a:rPr>
                        <a:t>确认出库</a:t>
                      </a:r>
                      <a:endParaRPr lang="zh-CN" altLang="en-US" sz="2800" b="0" i="0" u="none" strike="noStrike">
                        <a:solidFill>
                          <a:srgbClr val="0070C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订单重量对应阶梯单价</a:t>
                      </a:r>
                      <a:r>
                        <a:rPr lang="en-US" altLang="zh-CN" sz="2800" u="none" strike="noStrike" dirty="0" smtClean="0">
                          <a:solidFill>
                            <a:srgbClr val="0070C0"/>
                          </a:solidFill>
                          <a:effectLst/>
                          <a:latin typeface="黑体" panose="02010609060101010101" pitchFamily="49" charset="-122"/>
                          <a:ea typeface="黑体" panose="02010609060101010101" pitchFamily="49" charset="-122"/>
                        </a:rPr>
                        <a:t>+</a:t>
                      </a: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（每单商品件数</a:t>
                      </a:r>
                      <a:r>
                        <a:rPr lang="en-US" altLang="zh-CN" sz="2800" u="none" strike="noStrike" dirty="0" smtClean="0">
                          <a:solidFill>
                            <a:srgbClr val="0070C0"/>
                          </a:solidFill>
                          <a:effectLst/>
                          <a:latin typeface="黑体" panose="02010609060101010101" pitchFamily="49" charset="-122"/>
                          <a:ea typeface="黑体" panose="02010609060101010101" pitchFamily="49" charset="-122"/>
                        </a:rPr>
                        <a:t>-1</a:t>
                      </a: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a:t>
                      </a:r>
                      <a:r>
                        <a:rPr lang="en-US" altLang="zh-CN" sz="2800" b="0" i="0" u="none" strike="noStrike" dirty="0" smtClean="0">
                          <a:solidFill>
                            <a:srgbClr val="0070C0"/>
                          </a:solidFill>
                          <a:effectLst/>
                          <a:latin typeface="黑体" panose="02010609060101010101" pitchFamily="49" charset="-122"/>
                          <a:ea typeface="黑体" panose="02010609060101010101" pitchFamily="49" charset="-122"/>
                        </a:rPr>
                        <a:t>x</a:t>
                      </a: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多件单价</a:t>
                      </a:r>
                      <a:endParaRPr lang="zh-CN" altLang="en-US" sz="2800" b="0" i="0" u="none" strike="noStrike" dirty="0">
                        <a:solidFill>
                          <a:srgbClr val="0070C0"/>
                        </a:solidFill>
                        <a:effectLst/>
                        <a:latin typeface="黑体" panose="02010609060101010101" pitchFamily="49" charset="-122"/>
                        <a:ea typeface="黑体" panose="02010609060101010101" pitchFamily="49" charset="-122"/>
                      </a:endParaRPr>
                    </a:p>
                  </a:txBody>
                  <a:tcPr marL="9525" marR="9525" marT="9525" marB="0" anchor="ctr"/>
                </a:tc>
              </a:tr>
              <a:tr h="773117">
                <a:tc>
                  <a:txBody>
                    <a:bodyPr/>
                    <a:lstStyle/>
                    <a:p>
                      <a:pPr algn="l" rtl="0" fontAlgn="ct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正向配送</a:t>
                      </a:r>
                      <a:r>
                        <a:rPr lang="zh-CN" altLang="en-US" sz="2800" u="none" strike="noStrike" dirty="0">
                          <a:solidFill>
                            <a:srgbClr val="0070C0"/>
                          </a:solidFill>
                          <a:effectLst/>
                          <a:latin typeface="黑体" panose="02010609060101010101" pitchFamily="49" charset="-122"/>
                          <a:ea typeface="黑体" panose="02010609060101010101" pitchFamily="49" charset="-122"/>
                        </a:rPr>
                        <a:t>费</a:t>
                      </a:r>
                      <a:endParaRPr lang="zh-CN" altLang="en-US" sz="2800" b="0" i="0" u="none" strike="noStrike" dirty="0">
                        <a:solidFill>
                          <a:srgbClr val="0070C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交易出库单  换货出库单</a:t>
                      </a:r>
                      <a:endParaRPr lang="zh-CN" altLang="en-US" sz="2800" b="0" i="0" u="none" strike="noStrike" dirty="0">
                        <a:solidFill>
                          <a:srgbClr val="0070C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a:solidFill>
                            <a:srgbClr val="0070C0"/>
                          </a:solidFill>
                          <a:effectLst/>
                          <a:latin typeface="黑体" panose="02010609060101010101" pitchFamily="49" charset="-122"/>
                          <a:ea typeface="黑体" panose="02010609060101010101" pitchFamily="49" charset="-122"/>
                        </a:rPr>
                        <a:t>确认出库</a:t>
                      </a:r>
                      <a:endParaRPr lang="zh-CN" altLang="en-US" sz="2800" b="0" i="0" u="none" strike="noStrike" dirty="0">
                        <a:solidFill>
                          <a:srgbClr val="0070C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首重单价</a:t>
                      </a:r>
                      <a:r>
                        <a:rPr lang="en-US" altLang="zh-CN" sz="2800" u="none" strike="noStrike" dirty="0" smtClean="0">
                          <a:solidFill>
                            <a:srgbClr val="0070C0"/>
                          </a:solidFill>
                          <a:effectLst/>
                          <a:latin typeface="黑体" panose="02010609060101010101" pitchFamily="49" charset="-122"/>
                          <a:ea typeface="黑体" panose="02010609060101010101" pitchFamily="49" charset="-122"/>
                        </a:rPr>
                        <a:t>+</a:t>
                      </a: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（包裹总重量</a:t>
                      </a:r>
                      <a:r>
                        <a:rPr lang="en-US" altLang="zh-CN" sz="2800" u="none" strike="noStrike" dirty="0" smtClean="0">
                          <a:solidFill>
                            <a:srgbClr val="0070C0"/>
                          </a:solidFill>
                          <a:effectLst/>
                          <a:latin typeface="黑体" panose="02010609060101010101" pitchFamily="49" charset="-122"/>
                          <a:ea typeface="黑体" panose="02010609060101010101" pitchFamily="49" charset="-122"/>
                        </a:rPr>
                        <a:t>-</a:t>
                      </a: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续重） </a:t>
                      </a:r>
                      <a:r>
                        <a:rPr lang="en-US" altLang="zh-CN" sz="2800" u="none" strike="noStrike" dirty="0">
                          <a:solidFill>
                            <a:srgbClr val="0070C0"/>
                          </a:solidFill>
                          <a:effectLst/>
                          <a:latin typeface="黑体" panose="02010609060101010101" pitchFamily="49" charset="-122"/>
                          <a:ea typeface="黑体" panose="02010609060101010101" pitchFamily="49" charset="-122"/>
                        </a:rPr>
                        <a:t>X</a:t>
                      </a:r>
                      <a:r>
                        <a:rPr lang="zh-CN" altLang="en-US" sz="2800" u="none" strike="noStrike" dirty="0">
                          <a:solidFill>
                            <a:srgbClr val="0070C0"/>
                          </a:solidFill>
                          <a:effectLst/>
                          <a:latin typeface="黑体" panose="02010609060101010101" pitchFamily="49" charset="-122"/>
                          <a:ea typeface="黑体" panose="02010609060101010101" pitchFamily="49" charset="-122"/>
                        </a:rPr>
                        <a:t>配送续</a:t>
                      </a:r>
                      <a:r>
                        <a:rPr lang="zh-CN" altLang="en-US" sz="2800" u="none" strike="noStrike" dirty="0" smtClean="0">
                          <a:solidFill>
                            <a:srgbClr val="0070C0"/>
                          </a:solidFill>
                          <a:effectLst/>
                          <a:latin typeface="黑体" panose="02010609060101010101" pitchFamily="49" charset="-122"/>
                          <a:ea typeface="黑体" panose="02010609060101010101" pitchFamily="49" charset="-122"/>
                        </a:rPr>
                        <a:t>重单价</a:t>
                      </a:r>
                      <a:endParaRPr lang="zh-CN" altLang="en-US" sz="2800" b="0" i="0" u="none" strike="noStrike" dirty="0">
                        <a:solidFill>
                          <a:srgbClr val="0070C0"/>
                        </a:solidFill>
                        <a:effectLst/>
                        <a:latin typeface="黑体" panose="02010609060101010101" pitchFamily="49" charset="-122"/>
                        <a:ea typeface="黑体" panose="02010609060101010101" pitchFamily="49" charset="-122"/>
                      </a:endParaRPr>
                    </a:p>
                  </a:txBody>
                  <a:tcPr marL="9525" marR="9525" marT="9525" marB="0" anchor="ctr"/>
                </a:tc>
              </a:tr>
              <a:tr h="773117">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退货</a:t>
                      </a:r>
                      <a:r>
                        <a:rPr lang="zh-CN" altLang="en-US" sz="2800" u="none" strike="noStrike" dirty="0" smtClean="0">
                          <a:effectLst/>
                          <a:latin typeface="黑体" panose="02010609060101010101" pitchFamily="49" charset="-122"/>
                          <a:ea typeface="黑体" panose="02010609060101010101" pitchFamily="49" charset="-122"/>
                        </a:rPr>
                        <a:t>入仓费</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退货入库单</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确认入库</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订单重量对应阶梯单价</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（每单商品件数</a:t>
                      </a:r>
                      <a:r>
                        <a:rPr lang="en-US" altLang="zh-CN" sz="2800" u="none" strike="noStrike" dirty="0" smtClean="0">
                          <a:effectLst/>
                          <a:latin typeface="黑体" panose="02010609060101010101" pitchFamily="49" charset="-122"/>
                          <a:ea typeface="黑体" panose="02010609060101010101" pitchFamily="49" charset="-122"/>
                        </a:rPr>
                        <a:t>-1</a:t>
                      </a:r>
                      <a:r>
                        <a:rPr lang="zh-CN" altLang="en-US" sz="2800" u="none" strike="noStrike" dirty="0" smtClean="0">
                          <a:effectLst/>
                          <a:latin typeface="黑体" panose="02010609060101010101" pitchFamily="49" charset="-122"/>
                          <a:ea typeface="黑体" panose="02010609060101010101" pitchFamily="49" charset="-122"/>
                        </a:rPr>
                        <a:t>）</a:t>
                      </a:r>
                      <a:r>
                        <a:rPr lang="en-US" altLang="zh-CN" sz="2800" b="0" i="0" u="none" strike="noStrike" dirty="0" smtClean="0">
                          <a:solidFill>
                            <a:srgbClr val="000000"/>
                          </a:solidFill>
                          <a:effectLst/>
                          <a:latin typeface="黑体" panose="02010609060101010101" pitchFamily="49" charset="-122"/>
                          <a:ea typeface="黑体" panose="02010609060101010101" pitchFamily="49" charset="-122"/>
                        </a:rPr>
                        <a:t>x</a:t>
                      </a:r>
                      <a:r>
                        <a:rPr lang="zh-CN" altLang="en-US" sz="2800" u="none" strike="noStrike" dirty="0" smtClean="0">
                          <a:effectLst/>
                          <a:latin typeface="黑体" panose="02010609060101010101" pitchFamily="49" charset="-122"/>
                          <a:ea typeface="黑体" panose="02010609060101010101" pitchFamily="49" charset="-122"/>
                        </a:rPr>
                        <a:t>多件单价</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837264">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非销售出库费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调拨出库单   </a:t>
                      </a:r>
                      <a:r>
                        <a:rPr lang="zh-CN" altLang="en-US" sz="2800" u="none" strike="noStrike" dirty="0" smtClean="0">
                          <a:effectLst/>
                          <a:latin typeface="黑体" panose="02010609060101010101" pitchFamily="49" charset="-122"/>
                          <a:ea typeface="黑体" panose="02010609060101010101" pitchFamily="49" charset="-122"/>
                        </a:rPr>
                        <a:t>非销售出</a:t>
                      </a:r>
                      <a:r>
                        <a:rPr lang="zh-CN" altLang="en-US" sz="2800" u="none" strike="noStrike" dirty="0">
                          <a:effectLst/>
                          <a:latin typeface="黑体" panose="02010609060101010101" pitchFamily="49" charset="-122"/>
                          <a:ea typeface="黑体" panose="02010609060101010101" pitchFamily="49" charset="-122"/>
                        </a:rPr>
                        <a:t>库单</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确认出库</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b="0" i="0" u="none" strike="noStrike" cap="none" spc="0" baseline="0" dirty="0">
                          <a:ln>
                            <a:noFill/>
                          </a:ln>
                          <a:solidFill>
                            <a:schemeClr val="dk1"/>
                          </a:solidFill>
                          <a:effectLst/>
                          <a:uFillTx/>
                          <a:latin typeface="黑体" panose="02010609060101010101" pitchFamily="49" charset="-122"/>
                          <a:ea typeface="黑体" panose="02010609060101010101" pitchFamily="49" charset="-122"/>
                          <a:cs typeface="+mn-cs"/>
                          <a:sym typeface="Helvetica Light"/>
                        </a:rPr>
                        <a:t>实际操作</a:t>
                      </a:r>
                      <a:r>
                        <a:rPr lang="zh-CN" altLang="en-US" sz="2800" b="0" i="0" u="none" strike="noStrike" cap="none" spc="0" baseline="0" dirty="0" smtClean="0">
                          <a:ln>
                            <a:noFill/>
                          </a:ln>
                          <a:solidFill>
                            <a:schemeClr val="dk1"/>
                          </a:solidFill>
                          <a:effectLst/>
                          <a:uFillTx/>
                          <a:latin typeface="黑体" panose="02010609060101010101" pitchFamily="49" charset="-122"/>
                          <a:ea typeface="黑体" panose="02010609060101010101" pitchFamily="49" charset="-122"/>
                          <a:cs typeface="+mn-cs"/>
                          <a:sym typeface="Helvetica Light"/>
                        </a:rPr>
                        <a:t>订单出库装卸商品体积之和</a:t>
                      </a:r>
                      <a:r>
                        <a:rPr lang="en-US" altLang="zh-CN" sz="2800" b="0" i="0" u="none" strike="noStrike" cap="none" spc="0" baseline="0" dirty="0" smtClean="0">
                          <a:ln>
                            <a:noFill/>
                          </a:ln>
                          <a:solidFill>
                            <a:schemeClr val="dk1"/>
                          </a:solidFill>
                          <a:effectLst/>
                          <a:uFillTx/>
                          <a:latin typeface="黑体" panose="02010609060101010101" pitchFamily="49" charset="-122"/>
                          <a:ea typeface="黑体" panose="02010609060101010101" pitchFamily="49" charset="-122"/>
                          <a:cs typeface="+mn-cs"/>
                          <a:sym typeface="Helvetica Light"/>
                        </a:rPr>
                        <a:t>×</a:t>
                      </a:r>
                      <a:r>
                        <a:rPr lang="zh-CN" altLang="en-US" sz="2800" b="0" i="0" u="none" strike="noStrike" cap="none" spc="0" baseline="0" dirty="0" smtClean="0">
                          <a:ln>
                            <a:noFill/>
                          </a:ln>
                          <a:solidFill>
                            <a:schemeClr val="dk1"/>
                          </a:solidFill>
                          <a:effectLst/>
                          <a:uFillTx/>
                          <a:latin typeface="黑体" panose="02010609060101010101" pitchFamily="49" charset="-122"/>
                          <a:ea typeface="黑体" panose="02010609060101010101" pitchFamily="49" charset="-122"/>
                          <a:cs typeface="+mn-cs"/>
                          <a:sym typeface="Helvetica Light"/>
                        </a:rPr>
                        <a:t>单价</a:t>
                      </a:r>
                    </a:p>
                  </a:txBody>
                  <a:tcPr marL="9525" marR="9525" marT="9525" marB="0" anchor="b"/>
                </a:tc>
              </a:tr>
              <a:tr h="763480">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代贴条码费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实际操作代贴条码的商品数量</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单价</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r>
              <a:tr h="1048993">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二次理货费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28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实际操作二次理货的商品数量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a:effectLst/>
                          <a:latin typeface="黑体" panose="02010609060101010101" pitchFamily="49" charset="-122"/>
                          <a:ea typeface="黑体" panose="02010609060101010101" pitchFamily="49" charset="-122"/>
                        </a:rPr>
                        <a:t>单价</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837264">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装卸搬运费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p>
                  </a:txBody>
                  <a:tcPr marL="9525" marR="9525" marT="9525" marB="0" anchor="ct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实际操作订单货物装卸商品体积之和</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单价</a:t>
                      </a: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zh-CN" sz="2800" u="none" strike="noStrike" dirty="0" smtClean="0">
                        <a:effectLst/>
                        <a:latin typeface="黑体" panose="02010609060101010101" pitchFamily="49" charset="-122"/>
                        <a:ea typeface="黑体" panose="02010609060101010101" pitchFamily="49" charset="-122"/>
                      </a:endParaRPr>
                    </a:p>
                  </a:txBody>
                  <a:tcPr marL="9525" marR="9525" marT="9525" marB="0" anchor="ctr"/>
                </a:tc>
              </a:tr>
              <a:tr h="636391">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组套</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拆套费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实际操作组套</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拆套的商品数量</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单价</a:t>
                      </a:r>
                    </a:p>
                  </a:txBody>
                  <a:tcPr marL="9525" marR="9525" marT="9525" marB="0" anchor="ctr"/>
                </a:tc>
              </a:tr>
              <a:tr h="883028">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货品更换包装费</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服务完成</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实际操作货品更换包装的商品数量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r>
              <a:tr h="837264">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个性化礼品纸盒折叠费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2800" u="none" strike="noStrike" dirty="0" smtClean="0">
                          <a:effectLst/>
                          <a:latin typeface="黑体" panose="02010609060101010101" pitchFamily="49" charset="-122"/>
                          <a:ea typeface="黑体" panose="02010609060101010101" pitchFamily="49" charset="-122"/>
                        </a:rPr>
                        <a:t>实际操作个性化礼品纸盒折叠的商品数量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p>
                  </a:txBody>
                  <a:tcPr marL="9525" marR="9525" marT="9525" marB="0" anchor="ctr"/>
                </a:tc>
              </a:tr>
              <a:tr h="837264">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发票代打印费</a:t>
                      </a: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p>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2800" u="none" strike="noStrike" dirty="0" smtClean="0">
                          <a:effectLst/>
                          <a:latin typeface="黑体" panose="02010609060101010101" pitchFamily="49" charset="-122"/>
                          <a:ea typeface="黑体" panose="02010609060101010101" pitchFamily="49" charset="-122"/>
                        </a:rPr>
                        <a:t>实际操作发票代打印的商品数量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p>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bl>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88314"/>
            <a:ext cx="22801321" cy="583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en-US" altLang="zh-CN" sz="3000" dirty="0" smtClean="0">
                <a:latin typeface="黑体"/>
                <a:ea typeface="黑体"/>
                <a:cs typeface="黑体"/>
              </a:rPr>
              <a:t>2.</a:t>
            </a:r>
            <a:r>
              <a:rPr lang="zh-CN" altLang="en-US" sz="3000" dirty="0" smtClean="0">
                <a:latin typeface="黑体"/>
                <a:ea typeface="黑体"/>
                <a:cs typeface="黑体"/>
              </a:rPr>
              <a:t>费用计费方式</a:t>
            </a:r>
            <a:endParaRPr sz="3000" dirty="0">
              <a:latin typeface="黑体"/>
              <a:ea typeface="黑体"/>
              <a:cs typeface="黑体"/>
            </a:endParaRPr>
          </a:p>
        </p:txBody>
      </p:sp>
      <p:graphicFrame>
        <p:nvGraphicFramePr>
          <p:cNvPr id="4" name="表格 3"/>
          <p:cNvGraphicFramePr>
            <a:graphicFrameLocks noGrp="1"/>
          </p:cNvGraphicFramePr>
          <p:nvPr>
            <p:extLst>
              <p:ext uri="{D42A27DB-BD31-4B8C-83A1-F6EECF244321}">
                <p14:modId xmlns:p14="http://schemas.microsoft.com/office/powerpoint/2010/main" val="1332494357"/>
              </p:ext>
            </p:extLst>
          </p:nvPr>
        </p:nvGraphicFramePr>
        <p:xfrm>
          <a:off x="1676400" y="2143342"/>
          <a:ext cx="16995648" cy="7283835"/>
        </p:xfrm>
        <a:graphic>
          <a:graphicData uri="http://schemas.openxmlformats.org/drawingml/2006/table">
            <a:tbl>
              <a:tblPr>
                <a:tableStyleId>{5C22544A-7EE6-4342-B048-85BDC9FD1C3A}</a:tableStyleId>
              </a:tblPr>
              <a:tblGrid>
                <a:gridCol w="3195034"/>
                <a:gridCol w="2949325"/>
                <a:gridCol w="2122686"/>
                <a:gridCol w="8728603"/>
              </a:tblGrid>
              <a:tr h="1061199">
                <a:tc>
                  <a:txBody>
                    <a:bodyPr/>
                    <a:lstStyle/>
                    <a:p>
                      <a:pPr algn="l" rtl="0" fontAlgn="ctr"/>
                      <a:r>
                        <a:rPr lang="zh-CN" altLang="en-US" sz="2800" b="0" i="0" u="none" strike="noStrike" dirty="0" smtClean="0">
                          <a:solidFill>
                            <a:srgbClr val="000000"/>
                          </a:solidFill>
                          <a:effectLst/>
                          <a:latin typeface="黑体" panose="02010609060101010101" pitchFamily="49" charset="-122"/>
                          <a:ea typeface="黑体" panose="02010609060101010101" pitchFamily="49" charset="-122"/>
                        </a:rPr>
                        <a:t>费用项</a:t>
                      </a:r>
                      <a:endParaRPr lang="en-US" altLang="zh-CN" sz="28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5" marR="9525" marT="9525" marB="0" anchor="ctr">
                    <a:solidFill>
                      <a:schemeClr val="accent4"/>
                    </a:solidFill>
                  </a:tcPr>
                </a:tc>
                <a:tc>
                  <a:txBody>
                    <a:bodyPr/>
                    <a:lstStyle/>
                    <a:p>
                      <a:pPr marL="0" algn="l" defTabSz="685800" rtl="0" eaLnBrk="1" fontAlgn="ctr" latinLnBrk="0" hangingPunct="1"/>
                      <a:r>
                        <a:rPr lang="zh-CN" altLang="en-US" sz="2800" b="0" i="0" u="none" strike="noStrike" kern="1200" dirty="0">
                          <a:solidFill>
                            <a:srgbClr val="000000"/>
                          </a:solidFill>
                          <a:effectLst/>
                          <a:latin typeface="黑体" panose="02010609060101010101" pitchFamily="49" charset="-122"/>
                          <a:ea typeface="黑体" panose="02010609060101010101" pitchFamily="49" charset="-122"/>
                          <a:cs typeface="+mn-cs"/>
                        </a:rPr>
                        <a:t>对应收费单据类型</a:t>
                      </a:r>
                    </a:p>
                  </a:txBody>
                  <a:tcPr marL="9525" marR="9525" marT="9525" marB="0" anchor="ctr">
                    <a:solidFill>
                      <a:schemeClr val="accent4"/>
                    </a:solidFill>
                  </a:tcPr>
                </a:tc>
                <a:tc>
                  <a:txBody>
                    <a:bodyPr/>
                    <a:lstStyle/>
                    <a:p>
                      <a:pPr marL="0" algn="l" defTabSz="685800" rtl="0" eaLnBrk="1" fontAlgn="ctr" latinLnBrk="0" hangingPunct="1"/>
                      <a:r>
                        <a:rPr lang="zh-CN" altLang="en-US" sz="2800" b="0" i="0" u="none" strike="noStrike" kern="1200" dirty="0">
                          <a:solidFill>
                            <a:srgbClr val="000000"/>
                          </a:solidFill>
                          <a:effectLst/>
                          <a:latin typeface="黑体" panose="02010609060101010101" pitchFamily="49" charset="-122"/>
                          <a:ea typeface="黑体" panose="02010609060101010101" pitchFamily="49" charset="-122"/>
                          <a:cs typeface="+mn-cs"/>
                        </a:rPr>
                        <a:t>计费状态</a:t>
                      </a:r>
                    </a:p>
                  </a:txBody>
                  <a:tcPr marL="9525" marR="9525" marT="9525" marB="0" anchor="ctr">
                    <a:solidFill>
                      <a:schemeClr val="accent4"/>
                    </a:solidFill>
                  </a:tcPr>
                </a:tc>
                <a:tc>
                  <a:txBody>
                    <a:bodyPr/>
                    <a:lstStyle/>
                    <a:p>
                      <a:pPr marL="0" algn="l" defTabSz="685800" rtl="0" eaLnBrk="1" fontAlgn="ctr" latinLnBrk="0" hangingPunct="1"/>
                      <a:r>
                        <a:rPr lang="zh-CN" altLang="en-US" sz="2800" b="0" i="0" u="none" strike="noStrike" kern="1200" dirty="0">
                          <a:solidFill>
                            <a:srgbClr val="000000"/>
                          </a:solidFill>
                          <a:effectLst/>
                          <a:latin typeface="黑体" panose="02010609060101010101" pitchFamily="49" charset="-122"/>
                          <a:ea typeface="黑体" panose="02010609060101010101" pitchFamily="49" charset="-122"/>
                          <a:cs typeface="+mn-cs"/>
                        </a:rPr>
                        <a:t>商家计费公式</a:t>
                      </a:r>
                    </a:p>
                  </a:txBody>
                  <a:tcPr marL="9525" marR="9525" marT="9525" marB="0" anchor="ctr">
                    <a:solidFill>
                      <a:schemeClr val="accent4"/>
                    </a:solidFill>
                  </a:tcPr>
                </a:tc>
              </a:tr>
              <a:tr h="865118">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线下礼袋、</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DM</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、礼品等添加费</a:t>
                      </a: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服务完成</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实际操作线下礼袋、</a:t>
                      </a:r>
                      <a:r>
                        <a:rPr lang="en-US" altLang="zh-CN" sz="2800" u="none" strike="noStrike" dirty="0" smtClean="0">
                          <a:effectLst/>
                          <a:latin typeface="黑体" panose="02010609060101010101" pitchFamily="49" charset="-122"/>
                          <a:ea typeface="黑体" panose="02010609060101010101" pitchFamily="49" charset="-122"/>
                        </a:rPr>
                        <a:t>DM</a:t>
                      </a:r>
                      <a:r>
                        <a:rPr lang="zh-CN" altLang="en-US" sz="2800" u="none" strike="noStrike" dirty="0" smtClean="0">
                          <a:effectLst/>
                          <a:latin typeface="黑体" panose="02010609060101010101" pitchFamily="49" charset="-122"/>
                          <a:ea typeface="黑体" panose="02010609060101010101" pitchFamily="49" charset="-122"/>
                        </a:rPr>
                        <a:t>、礼品等添加的商品数量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p>
                  </a:txBody>
                  <a:tcPr marL="9525" marR="9525" marT="9525" marB="0" anchor="ctr"/>
                </a:tc>
              </a:tr>
              <a:tr h="1012793">
                <a:tc>
                  <a:txBody>
                    <a:bodyPr/>
                    <a:lstStyle/>
                    <a:p>
                      <a:pPr algn="l" rtl="0" fontAlgn="ct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B2B</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发货费</a:t>
                      </a:r>
                    </a:p>
                  </a:txBody>
                  <a:tcPr marL="9525" marR="9525" marT="9525" marB="0" anchor="ctr"/>
                </a:tc>
                <a:tc>
                  <a:txBody>
                    <a:bodyPr/>
                    <a:lstStyle/>
                    <a:p>
                      <a:pPr marL="0" algn="l" defTabSz="685800" rtl="0" eaLnBrk="1" fontAlgn="ctr" latinLnBrk="0" hangingPunct="1"/>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B2B</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出库单</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确认出库</a:t>
                      </a: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实际操作订单出库装卸商品体积之和</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r>
              <a:tr h="722593">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其他平台发货费</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28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实际操作其他平台发货的商品数量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a:effectLst/>
                          <a:latin typeface="黑体" panose="02010609060101010101" pitchFamily="49" charset="-122"/>
                          <a:ea typeface="黑体" panose="02010609060101010101" pitchFamily="49" charset="-122"/>
                        </a:rPr>
                        <a:t>单价</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924524">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套袋费</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28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实际</a:t>
                      </a:r>
                      <a:r>
                        <a:rPr lang="zh-CN" altLang="en-US" sz="2800" u="none" strike="noStrike" dirty="0" smtClean="0">
                          <a:effectLst/>
                          <a:latin typeface="黑体" panose="02010609060101010101" pitchFamily="49" charset="-122"/>
                          <a:ea typeface="黑体" panose="02010609060101010101" pitchFamily="49" charset="-122"/>
                        </a:rPr>
                        <a:t>操作套袋的</a:t>
                      </a:r>
                      <a:r>
                        <a:rPr lang="zh-CN" altLang="en-US" sz="2800" u="none" strike="noStrike" dirty="0">
                          <a:effectLst/>
                          <a:latin typeface="黑体" panose="02010609060101010101" pitchFamily="49" charset="-122"/>
                          <a:ea typeface="黑体" panose="02010609060101010101" pitchFamily="49" charset="-122"/>
                        </a:rPr>
                        <a:t>商品数量</a:t>
                      </a:r>
                      <a:r>
                        <a:rPr lang="en-US" altLang="zh-CN" sz="2800" u="none" strike="noStrike" dirty="0">
                          <a:effectLst/>
                          <a:latin typeface="黑体" panose="02010609060101010101" pitchFamily="49" charset="-122"/>
                          <a:ea typeface="黑体" panose="02010609060101010101" pitchFamily="49" charset="-122"/>
                        </a:rPr>
                        <a:t>×</a:t>
                      </a:r>
                      <a:r>
                        <a:rPr lang="zh-CN" altLang="en-US" sz="2800" u="none" strike="noStrike" dirty="0">
                          <a:effectLst/>
                          <a:latin typeface="黑体" panose="02010609060101010101" pitchFamily="49" charset="-122"/>
                          <a:ea typeface="黑体" panose="02010609060101010101" pitchFamily="49" charset="-122"/>
                        </a:rPr>
                        <a:t>单价</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1061199">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收货残品暂存费</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服务完成</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实际操作收货残品暂存的商品数量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p>
                  </a:txBody>
                  <a:tcPr marL="9525" marR="9525" marT="9525" marB="0" anchor="ctr"/>
                </a:tc>
              </a:tr>
              <a:tr h="724004">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非统一包材存储费</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实际操作非统一包材存储的商品体积之和</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单价</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r>
              <a:tr h="912405">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收货质检费</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服务完成</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实际操作收货质检的商品数量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endParaRPr lang="en-US" altLang="zh-CN" sz="2800" u="none" strike="noStrike" dirty="0" smtClean="0">
                        <a:effectLst/>
                        <a:latin typeface="黑体" panose="02010609060101010101" pitchFamily="49" charset="-122"/>
                        <a:ea typeface="黑体" panose="02010609060101010101" pitchFamily="49" charset="-122"/>
                      </a:endParaRPr>
                    </a:p>
                  </a:txBody>
                  <a:tcPr marL="9525" marR="9525" marT="9525" marB="0" anchor="ctr"/>
                </a:tc>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3011061653"/>
              </p:ext>
            </p:extLst>
          </p:nvPr>
        </p:nvGraphicFramePr>
        <p:xfrm>
          <a:off x="1659719" y="9427177"/>
          <a:ext cx="17029009" cy="3729257"/>
        </p:xfrm>
        <a:graphic>
          <a:graphicData uri="http://schemas.openxmlformats.org/drawingml/2006/table">
            <a:tbl>
              <a:tblPr>
                <a:tableStyleId>{5C22544A-7EE6-4342-B048-85BDC9FD1C3A}</a:tableStyleId>
              </a:tblPr>
              <a:tblGrid>
                <a:gridCol w="3223177"/>
                <a:gridCol w="2944368"/>
                <a:gridCol w="2121408"/>
                <a:gridCol w="8740056"/>
              </a:tblGrid>
              <a:tr h="718482">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货品加塑封费</a:t>
                      </a:r>
                    </a:p>
                  </a:txBody>
                  <a:tcPr marL="9525" marR="9525" marT="9525" marB="0" anchor="ctr"/>
                </a:tc>
                <a:tc>
                  <a:txBody>
                    <a:bodyPr/>
                    <a:lstStyle/>
                    <a:p>
                      <a:pPr algn="l" rtl="0" fontAlgn="ct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服务完成</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实际操作货品加塑封的商品数量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p>
                  </a:txBody>
                  <a:tcPr marL="9525" marR="9525" marT="9525" marB="0" anchor="ctr"/>
                </a:tc>
              </a:tr>
              <a:tr h="1243026">
                <a:tc>
                  <a:txBody>
                    <a:bodyPr/>
                    <a:lstStyle/>
                    <a:p>
                      <a:pPr marL="0" algn="l" defTabSz="6858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                                                                       贵品服务费</a:t>
                      </a:r>
                    </a:p>
                    <a:p>
                      <a:pPr marL="0" algn="l" defTabSz="685800" rtl="0" eaLnBrk="1" latinLnBrk="0" hangingPunct="1"/>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a:endParaRPr lang="zh-CN" altLang="en-US" sz="2800" dirty="0">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服务完成</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实际操作贵品服务的商品数量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smtClean="0">
                          <a:effectLst/>
                          <a:latin typeface="黑体" panose="02010609060101010101" pitchFamily="49" charset="-122"/>
                          <a:ea typeface="黑体" panose="02010609060101010101" pitchFamily="49" charset="-122"/>
                        </a:rPr>
                        <a:t>单价</a:t>
                      </a:r>
                      <a:endParaRPr lang="zh-CN" altLang="en-US" sz="2800" u="none" strike="noStrike" dirty="0">
                        <a:effectLst/>
                        <a:latin typeface="黑体" panose="02010609060101010101" pitchFamily="49" charset="-122"/>
                        <a:ea typeface="黑体" panose="02010609060101010101" pitchFamily="49" charset="-122"/>
                      </a:endParaRPr>
                    </a:p>
                  </a:txBody>
                  <a:tcPr marL="9525" marR="9525" marT="9525" marB="0" anchor="ctr"/>
                </a:tc>
              </a:tr>
              <a:tr h="696607">
                <a:tc>
                  <a:txBody>
                    <a:bodyPr/>
                    <a:lstStyle/>
                    <a:p>
                      <a:pPr marL="0" algn="l" defTabSz="914400" rtl="0" eaLnBrk="1" fontAlgn="ctr" latinLnBrk="0" hangingPunct="1"/>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SN</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扫描出库费</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28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algn="l" defTabSz="914400" rtl="0" eaLnBrk="1" fontAlgn="ctr" latinLnBrk="0" hangingPunct="1"/>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服务完成</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l" rtl="0" fontAlgn="ctr"/>
                      <a:r>
                        <a:rPr lang="zh-CN" altLang="en-US" sz="2800" u="none" strike="noStrike" dirty="0" smtClean="0">
                          <a:effectLst/>
                          <a:latin typeface="黑体" panose="02010609060101010101" pitchFamily="49" charset="-122"/>
                          <a:ea typeface="黑体" panose="02010609060101010101" pitchFamily="49" charset="-122"/>
                        </a:rPr>
                        <a:t>实际操作</a:t>
                      </a:r>
                      <a:r>
                        <a:rPr lang="en-US" altLang="zh-CN" sz="2800" u="none" strike="noStrike" dirty="0" smtClean="0">
                          <a:effectLst/>
                          <a:latin typeface="黑体" panose="02010609060101010101" pitchFamily="49" charset="-122"/>
                          <a:ea typeface="黑体" panose="02010609060101010101" pitchFamily="49" charset="-122"/>
                        </a:rPr>
                        <a:t>SN</a:t>
                      </a:r>
                      <a:r>
                        <a:rPr lang="zh-CN" altLang="en-US" sz="2800" u="none" strike="noStrike" dirty="0" smtClean="0">
                          <a:effectLst/>
                          <a:latin typeface="黑体" panose="02010609060101010101" pitchFamily="49" charset="-122"/>
                          <a:ea typeface="黑体" panose="02010609060101010101" pitchFamily="49" charset="-122"/>
                        </a:rPr>
                        <a:t>扫描出库的商品数量</a:t>
                      </a:r>
                      <a:r>
                        <a:rPr lang="en-US" altLang="zh-CN" sz="2800" u="none" strike="noStrike" dirty="0" smtClean="0">
                          <a:effectLst/>
                          <a:latin typeface="黑体" panose="02010609060101010101" pitchFamily="49" charset="-122"/>
                          <a:ea typeface="黑体" panose="02010609060101010101" pitchFamily="49" charset="-122"/>
                        </a:rPr>
                        <a:t>×</a:t>
                      </a:r>
                      <a:r>
                        <a:rPr lang="zh-CN" altLang="en-US" sz="2800" u="none" strike="noStrike" dirty="0">
                          <a:effectLst/>
                          <a:latin typeface="黑体" panose="02010609060101010101" pitchFamily="49" charset="-122"/>
                          <a:ea typeface="黑体" panose="02010609060101010101" pitchFamily="49" charset="-122"/>
                        </a:rPr>
                        <a:t>单价</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1024483">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仓储费</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dirty="0">
                          <a:effectLst/>
                          <a:latin typeface="黑体" panose="02010609060101010101" pitchFamily="49" charset="-122"/>
                          <a:ea typeface="黑体" panose="02010609060101010101" pitchFamily="49" charset="-122"/>
                        </a:rPr>
                        <a:t>　</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xx</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天内免费</a:t>
                      </a:r>
                      <a:r>
                        <a:rPr lang="zh-CN" altLang="en-US" sz="2800" u="none" strike="noStrike" dirty="0">
                          <a:effectLst/>
                          <a:latin typeface="黑体" panose="02010609060101010101" pitchFamily="49" charset="-122"/>
                          <a:ea typeface="黑体" panose="02010609060101010101" pitchFamily="49" charset="-122"/>
                        </a:rPr>
                        <a:t>　</a:t>
                      </a:r>
                      <a:endParaRPr lang="zh-CN" altLang="en-US" sz="2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c>
                  <a:txBody>
                    <a:bodyPr/>
                    <a:lstStyle/>
                    <a:p>
                      <a:pPr algn="l" rtl="0" fontAlgn="ct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每季度仓储费用＝仓储费计费天数*当季度存储计费月份数*日平均库存体积*</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x</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元</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立方</a:t>
                      </a:r>
                      <a:r>
                        <a:rPr lang="en-US" altLang="zh-CN" sz="2800" u="none" strike="noStrike" kern="1200" dirty="0" smtClean="0">
                          <a:solidFill>
                            <a:schemeClr val="dk1"/>
                          </a:solidFill>
                          <a:effectLst/>
                          <a:latin typeface="黑体" panose="02010609060101010101" pitchFamily="49" charset="-122"/>
                          <a:ea typeface="黑体" panose="02010609060101010101" pitchFamily="49" charset="-122"/>
                          <a:cs typeface="+mn-cs"/>
                        </a:rPr>
                        <a:t>/</a:t>
                      </a:r>
                      <a:r>
                        <a:rPr lang="zh-CN" altLang="en-US" sz="2800" u="none" strike="noStrike" kern="1200" dirty="0" smtClean="0">
                          <a:solidFill>
                            <a:schemeClr val="dk1"/>
                          </a:solidFill>
                          <a:effectLst/>
                          <a:latin typeface="黑体" panose="02010609060101010101" pitchFamily="49" charset="-122"/>
                          <a:ea typeface="黑体" panose="02010609060101010101" pitchFamily="49" charset="-122"/>
                          <a:cs typeface="+mn-cs"/>
                        </a:rPr>
                        <a:t>天</a:t>
                      </a:r>
                      <a:endParaRPr lang="zh-CN" altLang="en-US" sz="2800"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tc>
              </a:tr>
            </a:tbl>
          </a:graphicData>
        </a:graphic>
      </p:graphicFrame>
    </p:spTree>
    <p:extLst>
      <p:ext uri="{BB962C8B-B14F-4D97-AF65-F5344CB8AC3E}">
        <p14:creationId xmlns:p14="http://schemas.microsoft.com/office/powerpoint/2010/main" val="189743890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20423326" y="601782"/>
            <a:ext cx="3239861" cy="10634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z="6000" dirty="0" smtClean="0">
                <a:latin typeface="黑体"/>
                <a:ea typeface="黑体"/>
                <a:cs typeface="黑体"/>
              </a:rPr>
              <a:t>费用介绍</a:t>
            </a:r>
            <a:endParaRPr sz="6000" dirty="0">
              <a:latin typeface="黑体"/>
              <a:ea typeface="黑体"/>
              <a:cs typeface="黑体"/>
            </a:endParaRPr>
          </a:p>
        </p:txBody>
      </p:sp>
      <p:sp>
        <p:nvSpPr>
          <p:cNvPr id="9" name="Shape 142"/>
          <p:cNvSpPr/>
          <p:nvPr/>
        </p:nvSpPr>
        <p:spPr>
          <a:xfrm>
            <a:off x="854840" y="1651542"/>
            <a:ext cx="22801321"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lnSpc>
                <a:spcPct val="120000"/>
              </a:lnSpc>
              <a:defRPr sz="3400" spc="68">
                <a:solidFill>
                  <a:srgbClr val="373D41"/>
                </a:solidFill>
                <a:latin typeface="Heiti SC Light"/>
                <a:ea typeface="Heiti SC Light"/>
                <a:cs typeface="Heiti SC Light"/>
                <a:sym typeface="Heiti SC Light"/>
              </a:defRPr>
            </a:lvl1pPr>
          </a:lstStyle>
          <a:p>
            <a:r>
              <a:rPr lang="zh-CN" altLang="en-US" sz="3000" dirty="0" smtClean="0">
                <a:latin typeface="黑体"/>
                <a:ea typeface="黑体"/>
                <a:cs typeface="黑体"/>
              </a:rPr>
              <a:t>关键</a:t>
            </a:r>
            <a:r>
              <a:rPr lang="zh-CN" altLang="en-US" sz="3000" dirty="0">
                <a:latin typeface="黑体"/>
                <a:ea typeface="黑体"/>
                <a:cs typeface="黑体"/>
              </a:rPr>
              <a:t>费用项详解</a:t>
            </a:r>
            <a:r>
              <a:rPr lang="en-US" altLang="zh-CN" sz="3000" dirty="0" smtClean="0">
                <a:latin typeface="黑体"/>
                <a:ea typeface="黑体"/>
                <a:cs typeface="黑体"/>
              </a:rPr>
              <a:t>-</a:t>
            </a:r>
            <a:r>
              <a:rPr lang="zh-CN" altLang="en-US" sz="3000" dirty="0" smtClean="0">
                <a:latin typeface="黑体"/>
                <a:ea typeface="黑体"/>
                <a:cs typeface="黑体"/>
              </a:rPr>
              <a:t>订单处理费</a:t>
            </a:r>
            <a:endParaRPr lang="zh-CN" altLang="en-US" sz="3000" dirty="0">
              <a:latin typeface="黑体"/>
              <a:ea typeface="黑体"/>
              <a:cs typeface="黑体"/>
            </a:endParaRPr>
          </a:p>
        </p:txBody>
      </p:sp>
      <p:sp>
        <p:nvSpPr>
          <p:cNvPr id="4" name="矩形 3"/>
          <p:cNvSpPr/>
          <p:nvPr/>
        </p:nvSpPr>
        <p:spPr>
          <a:xfrm>
            <a:off x="847814" y="2282845"/>
            <a:ext cx="15020784" cy="1077218"/>
          </a:xfrm>
          <a:prstGeom prst="rect">
            <a:avLst/>
          </a:prstGeom>
        </p:spPr>
        <p:txBody>
          <a:bodyPr wrap="square">
            <a:spAutoFit/>
          </a:bodyPr>
          <a:lstStyle/>
          <a:p>
            <a:pPr algn="l" fontAlgn="ctr">
              <a:spcBef>
                <a:spcPts val="0"/>
              </a:spcBef>
              <a:spcAft>
                <a:spcPts val="0"/>
              </a:spcAft>
            </a:pPr>
            <a:r>
              <a:rPr lang="zh-CN" altLang="en-US" sz="3200" dirty="0" smtClean="0">
                <a:latin typeface="黑体" panose="02010609060101010101" pitchFamily="49" charset="-122"/>
                <a:ea typeface="黑体" panose="02010609060101010101" pitchFamily="49" charset="-122"/>
              </a:rPr>
              <a:t>订单处理费：</a:t>
            </a:r>
            <a:endParaRPr lang="en-US" altLang="zh-CN" sz="3200" dirty="0" smtClean="0">
              <a:latin typeface="黑体" panose="02010609060101010101" pitchFamily="49" charset="-122"/>
              <a:ea typeface="黑体" panose="02010609060101010101" pitchFamily="49" charset="-122"/>
            </a:endParaRPr>
          </a:p>
          <a:p>
            <a:pPr algn="l" fontAlgn="ctr">
              <a:spcBef>
                <a:spcPts val="0"/>
              </a:spcBef>
              <a:spcAft>
                <a:spcPts val="0"/>
              </a:spcAft>
            </a:pPr>
            <a:r>
              <a:rPr lang="zh-CN" altLang="en-US" sz="3200" dirty="0" smtClean="0">
                <a:latin typeface="黑体" panose="02010609060101010101" pitchFamily="49" charset="-122"/>
                <a:ea typeface="黑体" panose="02010609060101010101" pitchFamily="49" charset="-122"/>
              </a:rPr>
              <a:t>订单重量对应重量阶梯单价</a:t>
            </a:r>
            <a:r>
              <a:rPr lang="en-US" altLang="zh-CN" sz="3200" dirty="0" smtClean="0">
                <a:latin typeface="黑体" panose="02010609060101010101" pitchFamily="49" charset="-122"/>
                <a:ea typeface="黑体" panose="02010609060101010101" pitchFamily="49" charset="-122"/>
              </a:rPr>
              <a:t>+</a:t>
            </a:r>
            <a:r>
              <a:rPr lang="zh-CN" altLang="en-US" sz="3200" dirty="0" smtClean="0">
                <a:latin typeface="黑体" panose="02010609060101010101" pitchFamily="49" charset="-122"/>
                <a:ea typeface="黑体" panose="02010609060101010101" pitchFamily="49" charset="-122"/>
              </a:rPr>
              <a:t>（商品总件数</a:t>
            </a:r>
            <a:r>
              <a:rPr lang="en-US" altLang="zh-CN" sz="3200" dirty="0" smtClean="0">
                <a:latin typeface="黑体" panose="02010609060101010101" pitchFamily="49" charset="-122"/>
                <a:ea typeface="黑体" panose="02010609060101010101" pitchFamily="49" charset="-122"/>
              </a:rPr>
              <a:t>-1</a:t>
            </a:r>
            <a:r>
              <a:rPr lang="zh-CN" altLang="en-US" sz="3200" dirty="0" smtClean="0">
                <a:latin typeface="黑体" panose="02010609060101010101" pitchFamily="49" charset="-122"/>
                <a:ea typeface="黑体" panose="02010609060101010101" pitchFamily="49" charset="-122"/>
              </a:rPr>
              <a:t>）</a:t>
            </a:r>
            <a:r>
              <a:rPr lang="en-US" altLang="zh-CN" sz="3200" dirty="0" smtClean="0">
                <a:latin typeface="黑体" panose="02010609060101010101" pitchFamily="49" charset="-122"/>
                <a:ea typeface="黑体" panose="02010609060101010101" pitchFamily="49" charset="-122"/>
              </a:rPr>
              <a:t>x</a:t>
            </a:r>
            <a:r>
              <a:rPr lang="zh-CN" altLang="en-US" sz="3200" dirty="0" smtClean="0">
                <a:latin typeface="黑体" panose="02010609060101010101" pitchFamily="49" charset="-122"/>
                <a:ea typeface="黑体" panose="02010609060101010101" pitchFamily="49" charset="-122"/>
              </a:rPr>
              <a:t>多件单价</a:t>
            </a:r>
            <a:endParaRPr lang="en-US" altLang="zh-CN" sz="3200" dirty="0">
              <a:latin typeface="黑体" panose="02010609060101010101" pitchFamily="49" charset="-122"/>
              <a:ea typeface="黑体" panose="02010609060101010101" pitchFamily="49" charset="-122"/>
            </a:endParaRPr>
          </a:p>
        </p:txBody>
      </p:sp>
      <p:sp>
        <p:nvSpPr>
          <p:cNvPr id="6" name="矩形 5"/>
          <p:cNvSpPr/>
          <p:nvPr/>
        </p:nvSpPr>
        <p:spPr>
          <a:xfrm>
            <a:off x="725184" y="8425402"/>
            <a:ext cx="21694752" cy="1077218"/>
          </a:xfrm>
          <a:prstGeom prst="rect">
            <a:avLst/>
          </a:prstGeom>
        </p:spPr>
        <p:txBody>
          <a:bodyPr wrap="square">
            <a:spAutoFit/>
          </a:bodyPr>
          <a:lstStyle/>
          <a:p>
            <a:pPr algn="l" fontAlgn="ctr">
              <a:spcBef>
                <a:spcPts val="0"/>
              </a:spcBef>
              <a:spcAft>
                <a:spcPts val="0"/>
              </a:spcAft>
            </a:pPr>
            <a:r>
              <a:rPr lang="zh-CN" altLang="en-US" sz="3200" dirty="0">
                <a:solidFill>
                  <a:schemeClr val="accent1"/>
                </a:solidFill>
                <a:latin typeface="黑体" panose="02010609060101010101" pitchFamily="49" charset="-122"/>
                <a:ea typeface="黑体" panose="02010609060101010101" pitchFamily="49" charset="-122"/>
              </a:rPr>
              <a:t>具体计费举例：</a:t>
            </a:r>
            <a:endParaRPr lang="en-US" altLang="zh-CN" sz="3200" dirty="0">
              <a:solidFill>
                <a:schemeClr val="accent1"/>
              </a:solidFill>
              <a:latin typeface="黑体" panose="02010609060101010101" pitchFamily="49" charset="-122"/>
              <a:ea typeface="黑体" panose="02010609060101010101" pitchFamily="49" charset="-122"/>
            </a:endParaRPr>
          </a:p>
          <a:p>
            <a:pPr algn="l" fontAlgn="ctr">
              <a:spcBef>
                <a:spcPts val="0"/>
              </a:spcBef>
              <a:spcAft>
                <a:spcPts val="0"/>
              </a:spcAft>
            </a:pPr>
            <a:r>
              <a:rPr lang="en-US" altLang="zh-CN" sz="3200" dirty="0">
                <a:solidFill>
                  <a:schemeClr val="accent1"/>
                </a:solidFill>
                <a:latin typeface="黑体" panose="02010609060101010101" pitchFamily="49" charset="-122"/>
                <a:ea typeface="黑体" panose="02010609060101010101" pitchFamily="49" charset="-122"/>
              </a:rPr>
              <a:t>LBX001(</a:t>
            </a:r>
            <a:r>
              <a:rPr lang="zh-CN" altLang="en-US" sz="3200" dirty="0">
                <a:solidFill>
                  <a:schemeClr val="accent1"/>
                </a:solidFill>
                <a:latin typeface="黑体" panose="02010609060101010101" pitchFamily="49" charset="-122"/>
                <a:ea typeface="黑体" panose="02010609060101010101" pitchFamily="49" charset="-122"/>
              </a:rPr>
              <a:t>物流订单号），此订单中共</a:t>
            </a:r>
            <a:r>
              <a:rPr lang="en-US" altLang="zh-CN" sz="3200" dirty="0">
                <a:solidFill>
                  <a:schemeClr val="accent1"/>
                </a:solidFill>
                <a:latin typeface="黑体" panose="02010609060101010101" pitchFamily="49" charset="-122"/>
                <a:ea typeface="黑体" panose="02010609060101010101" pitchFamily="49" charset="-122"/>
              </a:rPr>
              <a:t>5</a:t>
            </a:r>
            <a:r>
              <a:rPr lang="zh-CN" altLang="en-US" sz="3200" dirty="0">
                <a:solidFill>
                  <a:schemeClr val="accent1"/>
                </a:solidFill>
                <a:latin typeface="黑体" panose="02010609060101010101" pitchFamily="49" charset="-122"/>
                <a:ea typeface="黑体" panose="02010609060101010101" pitchFamily="49" charset="-122"/>
              </a:rPr>
              <a:t>个商品</a:t>
            </a:r>
            <a:r>
              <a:rPr lang="en-US" altLang="zh-CN" sz="3200" dirty="0">
                <a:solidFill>
                  <a:schemeClr val="accent1"/>
                </a:solidFill>
                <a:latin typeface="黑体" panose="02010609060101010101" pitchFamily="49" charset="-122"/>
                <a:ea typeface="黑体" panose="02010609060101010101" pitchFamily="49" charset="-122"/>
              </a:rPr>
              <a:t>,</a:t>
            </a:r>
            <a:r>
              <a:rPr lang="zh-CN" altLang="en-US" sz="3200" dirty="0">
                <a:solidFill>
                  <a:schemeClr val="accent1"/>
                </a:solidFill>
                <a:latin typeface="黑体" panose="02010609060101010101" pitchFamily="49" charset="-122"/>
                <a:ea typeface="黑体" panose="02010609060101010101" pitchFamily="49" charset="-122"/>
              </a:rPr>
              <a:t>这</a:t>
            </a:r>
            <a:r>
              <a:rPr lang="en-US" altLang="zh-CN" sz="3200" dirty="0">
                <a:solidFill>
                  <a:schemeClr val="accent1"/>
                </a:solidFill>
                <a:latin typeface="黑体" panose="02010609060101010101" pitchFamily="49" charset="-122"/>
                <a:ea typeface="黑体" panose="02010609060101010101" pitchFamily="49" charset="-122"/>
              </a:rPr>
              <a:t>5</a:t>
            </a:r>
            <a:r>
              <a:rPr lang="zh-CN" altLang="en-US" sz="3200" dirty="0">
                <a:solidFill>
                  <a:schemeClr val="accent1"/>
                </a:solidFill>
                <a:latin typeface="黑体" panose="02010609060101010101" pitchFamily="49" charset="-122"/>
                <a:ea typeface="黑体" panose="02010609060101010101" pitchFamily="49" charset="-122"/>
              </a:rPr>
              <a:t>个</a:t>
            </a:r>
            <a:r>
              <a:rPr lang="en-US" altLang="zh-CN" sz="3200" dirty="0" err="1">
                <a:solidFill>
                  <a:schemeClr val="accent1"/>
                </a:solidFill>
                <a:latin typeface="黑体" panose="02010609060101010101" pitchFamily="49" charset="-122"/>
                <a:ea typeface="黑体" panose="02010609060101010101" pitchFamily="49" charset="-122"/>
              </a:rPr>
              <a:t>sku</a:t>
            </a:r>
            <a:r>
              <a:rPr lang="zh-CN" altLang="en-US" sz="3200" dirty="0">
                <a:solidFill>
                  <a:schemeClr val="accent1"/>
                </a:solidFill>
                <a:latin typeface="黑体" panose="02010609060101010101" pitchFamily="49" charset="-122"/>
                <a:ea typeface="黑体" panose="02010609060101010101" pitchFamily="49" charset="-122"/>
              </a:rPr>
              <a:t>总重量为</a:t>
            </a:r>
            <a:r>
              <a:rPr lang="en-US" altLang="zh-CN" sz="3200" dirty="0">
                <a:solidFill>
                  <a:schemeClr val="accent1"/>
                </a:solidFill>
                <a:latin typeface="黑体" panose="02010609060101010101" pitchFamily="49" charset="-122"/>
                <a:ea typeface="黑体" panose="02010609060101010101" pitchFamily="49" charset="-122"/>
              </a:rPr>
              <a:t>4kg</a:t>
            </a:r>
            <a:r>
              <a:rPr lang="zh-CN" altLang="en-US" sz="3200" dirty="0">
                <a:solidFill>
                  <a:schemeClr val="accent1"/>
                </a:solidFill>
                <a:latin typeface="黑体" panose="02010609060101010101" pitchFamily="49" charset="-122"/>
                <a:ea typeface="黑体" panose="02010609060101010101" pitchFamily="49" charset="-122"/>
              </a:rPr>
              <a:t>，则这个订单的订单处理费为：</a:t>
            </a:r>
            <a:r>
              <a:rPr lang="en-US" altLang="zh-CN" sz="3200" dirty="0">
                <a:solidFill>
                  <a:schemeClr val="accent1"/>
                </a:solidFill>
                <a:latin typeface="黑体" panose="02010609060101010101" pitchFamily="49" charset="-122"/>
                <a:ea typeface="黑体" panose="02010609060101010101" pitchFamily="49" charset="-122"/>
              </a:rPr>
              <a:t>x2+(5-1)*y</a:t>
            </a:r>
          </a:p>
        </p:txBody>
      </p:sp>
      <p:sp>
        <p:nvSpPr>
          <p:cNvPr id="7" name="矩形 6"/>
          <p:cNvSpPr/>
          <p:nvPr/>
        </p:nvSpPr>
        <p:spPr>
          <a:xfrm>
            <a:off x="725184" y="10038157"/>
            <a:ext cx="20231712" cy="2554545"/>
          </a:xfrm>
          <a:prstGeom prst="rect">
            <a:avLst/>
          </a:prstGeom>
        </p:spPr>
        <p:txBody>
          <a:bodyPr wrap="square">
            <a:spAutoFit/>
          </a:bodyPr>
          <a:lstStyle/>
          <a:p>
            <a:pPr algn="l" fontAlgn="ctr">
              <a:spcBef>
                <a:spcPts val="0"/>
              </a:spcBef>
              <a:spcAft>
                <a:spcPts val="0"/>
              </a:spcAft>
            </a:pPr>
            <a:r>
              <a:rPr lang="zh-CN" altLang="en-US" sz="3200" b="1" dirty="0" smtClean="0">
                <a:solidFill>
                  <a:srgbClr val="FF0000"/>
                </a:solidFill>
                <a:latin typeface="黑体" panose="02010609060101010101" pitchFamily="49" charset="-122"/>
                <a:ea typeface="黑体" panose="02010609060101010101" pitchFamily="49" charset="-122"/>
              </a:rPr>
              <a:t>计费参数详解：</a:t>
            </a:r>
            <a:endParaRPr lang="en-US" altLang="zh-CN" sz="3200" b="1" dirty="0" smtClean="0">
              <a:solidFill>
                <a:srgbClr val="FF0000"/>
              </a:solidFill>
              <a:latin typeface="黑体" panose="02010609060101010101" pitchFamily="49" charset="-122"/>
              <a:ea typeface="黑体" panose="02010609060101010101" pitchFamily="49" charset="-122"/>
            </a:endParaRPr>
          </a:p>
          <a:p>
            <a:pPr algn="l" fontAlgn="ctr">
              <a:spcBef>
                <a:spcPts val="0"/>
              </a:spcBef>
              <a:spcAft>
                <a:spcPts val="0"/>
              </a:spcAft>
            </a:pPr>
            <a:endParaRPr lang="en-US" altLang="zh-CN" sz="3200" dirty="0" smtClean="0">
              <a:solidFill>
                <a:schemeClr val="accent6"/>
              </a:solidFill>
              <a:latin typeface="黑体" panose="02010609060101010101" pitchFamily="49" charset="-122"/>
              <a:ea typeface="黑体" panose="02010609060101010101" pitchFamily="49" charset="-122"/>
            </a:endParaRPr>
          </a:p>
          <a:p>
            <a:pPr algn="l" fontAlgn="ctr"/>
            <a:r>
              <a:rPr lang="zh-CN" altLang="en-US" sz="3200" dirty="0">
                <a:solidFill>
                  <a:schemeClr val="accent6"/>
                </a:solidFill>
                <a:latin typeface="黑体" panose="02010609060101010101" pitchFamily="49" charset="-122"/>
                <a:ea typeface="黑体" panose="02010609060101010101" pitchFamily="49" charset="-122"/>
              </a:rPr>
              <a:t>上面的订单总重量为订单中所有</a:t>
            </a:r>
            <a:r>
              <a:rPr lang="en-US" altLang="zh-CN" sz="3200" dirty="0" err="1">
                <a:solidFill>
                  <a:schemeClr val="accent6"/>
                </a:solidFill>
                <a:latin typeface="黑体" panose="02010609060101010101" pitchFamily="49" charset="-122"/>
                <a:ea typeface="黑体" panose="02010609060101010101" pitchFamily="49" charset="-122"/>
              </a:rPr>
              <a:t>cnsku</a:t>
            </a:r>
            <a:r>
              <a:rPr lang="zh-CN" altLang="en-US" sz="3200" dirty="0">
                <a:solidFill>
                  <a:schemeClr val="accent6"/>
                </a:solidFill>
                <a:latin typeface="黑体" panose="02010609060101010101" pitchFamily="49" charset="-122"/>
                <a:ea typeface="黑体" panose="02010609060101010101" pitchFamily="49" charset="-122"/>
              </a:rPr>
              <a:t>重量之</a:t>
            </a:r>
            <a:r>
              <a:rPr lang="zh-CN" altLang="en-US" sz="3200" dirty="0" smtClean="0">
                <a:solidFill>
                  <a:schemeClr val="accent6"/>
                </a:solidFill>
                <a:latin typeface="黑体" panose="02010609060101010101" pitchFamily="49" charset="-122"/>
                <a:ea typeface="黑体" panose="02010609060101010101" pitchFamily="49" charset="-122"/>
              </a:rPr>
              <a:t>和（理论重量，不包含包材、耗材）。</a:t>
            </a:r>
            <a:endParaRPr lang="en-US" altLang="zh-CN" sz="3200" dirty="0">
              <a:solidFill>
                <a:schemeClr val="accent6"/>
              </a:solidFill>
              <a:latin typeface="黑体" panose="02010609060101010101" pitchFamily="49" charset="-122"/>
              <a:ea typeface="黑体" panose="02010609060101010101" pitchFamily="49" charset="-122"/>
            </a:endParaRPr>
          </a:p>
          <a:p>
            <a:pPr algn="l" fontAlgn="ctr">
              <a:spcBef>
                <a:spcPts val="0"/>
              </a:spcBef>
              <a:spcAft>
                <a:spcPts val="0"/>
              </a:spcAft>
            </a:pPr>
            <a:endParaRPr lang="en-US" altLang="zh-CN" sz="3200" dirty="0" smtClean="0">
              <a:solidFill>
                <a:schemeClr val="accent6"/>
              </a:solidFill>
              <a:latin typeface="黑体" panose="02010609060101010101" pitchFamily="49" charset="-122"/>
              <a:ea typeface="黑体" panose="02010609060101010101" pitchFamily="49" charset="-122"/>
            </a:endParaRPr>
          </a:p>
          <a:p>
            <a:pPr algn="l" fontAlgn="ctr">
              <a:spcBef>
                <a:spcPts val="0"/>
              </a:spcBef>
              <a:spcAft>
                <a:spcPts val="0"/>
              </a:spcAft>
            </a:pPr>
            <a:r>
              <a:rPr lang="zh-CN" altLang="en-US" sz="3200" dirty="0" smtClean="0">
                <a:solidFill>
                  <a:schemeClr val="accent6"/>
                </a:solidFill>
                <a:latin typeface="黑体" panose="02010609060101010101" pitchFamily="49" charset="-122"/>
                <a:ea typeface="黑体" panose="02010609060101010101" pitchFamily="49" charset="-122"/>
              </a:rPr>
              <a:t>计费</a:t>
            </a:r>
            <a:r>
              <a:rPr lang="zh-CN" altLang="en-US" sz="3200" dirty="0">
                <a:solidFill>
                  <a:schemeClr val="accent6"/>
                </a:solidFill>
                <a:latin typeface="黑体" panose="02010609060101010101" pitchFamily="49" charset="-122"/>
                <a:ea typeface="黑体" panose="02010609060101010101" pitchFamily="49" charset="-122"/>
              </a:rPr>
              <a:t>参数：报价中涉及</a:t>
            </a:r>
            <a:r>
              <a:rPr lang="zh-CN" altLang="en-US" sz="3200" dirty="0" smtClean="0">
                <a:solidFill>
                  <a:schemeClr val="accent6"/>
                </a:solidFill>
                <a:latin typeface="黑体" panose="02010609060101010101" pitchFamily="49" charset="-122"/>
                <a:ea typeface="黑体" panose="02010609060101010101" pitchFamily="49" charset="-122"/>
              </a:rPr>
              <a:t>的</a:t>
            </a:r>
            <a:r>
              <a:rPr lang="en-US" altLang="zh-CN" sz="3200" dirty="0" err="1" smtClean="0">
                <a:solidFill>
                  <a:schemeClr val="accent6"/>
                </a:solidFill>
                <a:latin typeface="黑体" panose="02010609060101010101" pitchFamily="49" charset="-122"/>
                <a:ea typeface="黑体" panose="02010609060101010101" pitchFamily="49" charset="-122"/>
              </a:rPr>
              <a:t>cnsku</a:t>
            </a:r>
            <a:r>
              <a:rPr lang="zh-CN" altLang="en-US" sz="3200" dirty="0">
                <a:solidFill>
                  <a:schemeClr val="accent6"/>
                </a:solidFill>
                <a:latin typeface="黑体" panose="02010609060101010101" pitchFamily="49" charset="-122"/>
                <a:ea typeface="黑体" panose="02010609060101010101" pitchFamily="49" charset="-122"/>
              </a:rPr>
              <a:t>重量</a:t>
            </a:r>
            <a:r>
              <a:rPr lang="zh-CN" altLang="en-US" sz="3200" dirty="0" smtClean="0">
                <a:solidFill>
                  <a:schemeClr val="accent6"/>
                </a:solidFill>
                <a:latin typeface="黑体" panose="02010609060101010101" pitchFamily="49" charset="-122"/>
                <a:ea typeface="黑体" panose="02010609060101010101" pitchFamily="49" charset="-122"/>
              </a:rPr>
              <a:t>和</a:t>
            </a:r>
            <a:r>
              <a:rPr lang="en-US" altLang="zh-CN" sz="3200" dirty="0" err="1" smtClean="0">
                <a:solidFill>
                  <a:schemeClr val="accent6"/>
                </a:solidFill>
                <a:latin typeface="黑体" panose="02010609060101010101" pitchFamily="49" charset="-122"/>
                <a:ea typeface="黑体" panose="02010609060101010101" pitchFamily="49" charset="-122"/>
              </a:rPr>
              <a:t>cnsku</a:t>
            </a:r>
            <a:r>
              <a:rPr lang="zh-CN" altLang="en-US" sz="3200" dirty="0">
                <a:solidFill>
                  <a:schemeClr val="accent6"/>
                </a:solidFill>
                <a:latin typeface="黑体" panose="02010609060101010101" pitchFamily="49" charset="-122"/>
                <a:ea typeface="黑体" panose="02010609060101010101" pitchFamily="49" charset="-122"/>
              </a:rPr>
              <a:t>体积等，都</a:t>
            </a:r>
            <a:r>
              <a:rPr lang="zh-CN" altLang="en-US" sz="3200" dirty="0" smtClean="0">
                <a:solidFill>
                  <a:schemeClr val="accent6"/>
                </a:solidFill>
                <a:latin typeface="黑体" panose="02010609060101010101" pitchFamily="49" charset="-122"/>
                <a:ea typeface="黑体" panose="02010609060101010101" pitchFamily="49" charset="-122"/>
              </a:rPr>
              <a:t>为商家和仓库核对确认后测量的</a:t>
            </a:r>
            <a:r>
              <a:rPr lang="en-US" altLang="zh-CN" sz="3200" dirty="0" err="1" smtClean="0">
                <a:solidFill>
                  <a:schemeClr val="accent6"/>
                </a:solidFill>
                <a:latin typeface="黑体" panose="02010609060101010101" pitchFamily="49" charset="-122"/>
                <a:ea typeface="黑体" panose="02010609060101010101" pitchFamily="49" charset="-122"/>
              </a:rPr>
              <a:t>cnsku</a:t>
            </a:r>
            <a:r>
              <a:rPr lang="zh-CN" altLang="en-US" sz="3200" dirty="0">
                <a:solidFill>
                  <a:schemeClr val="accent6"/>
                </a:solidFill>
                <a:latin typeface="黑体" panose="02010609060101010101" pitchFamily="49" charset="-122"/>
                <a:ea typeface="黑体" panose="02010609060101010101" pitchFamily="49" charset="-122"/>
              </a:rPr>
              <a:t>重量和体积</a:t>
            </a:r>
            <a:r>
              <a:rPr lang="zh-CN" altLang="en-US" sz="3200" dirty="0" smtClean="0">
                <a:solidFill>
                  <a:schemeClr val="accent6"/>
                </a:solidFill>
                <a:latin typeface="黑体" panose="02010609060101010101" pitchFamily="49" charset="-122"/>
                <a:ea typeface="黑体" panose="02010609060101010101" pitchFamily="49" charset="-122"/>
              </a:rPr>
              <a:t>。</a:t>
            </a:r>
            <a:endParaRPr lang="en-US" altLang="zh-CN" sz="3200" dirty="0">
              <a:solidFill>
                <a:schemeClr val="accent6"/>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725184" y="4228524"/>
            <a:ext cx="21878784" cy="3328416"/>
          </a:xfrm>
          <a:prstGeom prst="rect">
            <a:avLst/>
          </a:prstGeom>
        </p:spPr>
      </p:pic>
    </p:spTree>
    <p:extLst>
      <p:ext uri="{BB962C8B-B14F-4D97-AF65-F5344CB8AC3E}">
        <p14:creationId xmlns:p14="http://schemas.microsoft.com/office/powerpoint/2010/main" val="1186920323"/>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3124</Words>
  <Application>Microsoft Office PowerPoint</Application>
  <PresentationFormat>自定义</PresentationFormat>
  <Paragraphs>305</Paragraphs>
  <Slides>29</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Heiti SC Light</vt:lpstr>
      <vt:lpstr>Helvetica Light</vt:lpstr>
      <vt:lpstr>Helvetica Neue</vt:lpstr>
      <vt:lpstr>SimHei</vt:lpstr>
      <vt:lpstr>SimHei</vt:lpstr>
      <vt:lpstr>宋体</vt:lpstr>
      <vt:lpstr>Arial</vt:lpstr>
      <vt:lpstr>Calibri</vt:lpstr>
      <vt:lpstr>Helvetica</vt:lpstr>
      <vt:lpstr>Times New Roman</vt:lpstr>
      <vt:lpstr>Wingdings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凯未</dc:creator>
  <cp:lastModifiedBy>凯未</cp:lastModifiedBy>
  <cp:revision>77</cp:revision>
  <dcterms:modified xsi:type="dcterms:W3CDTF">2017-08-24T04:49:49Z</dcterms:modified>
</cp:coreProperties>
</file>