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57" r:id="rId4"/>
    <p:sldId id="259" r:id="rId5"/>
    <p:sldId id="266" r:id="rId6"/>
    <p:sldId id="267" r:id="rId7"/>
    <p:sldId id="260" r:id="rId8"/>
    <p:sldId id="268" r:id="rId9"/>
    <p:sldId id="276" r:id="rId10"/>
    <p:sldId id="291" r:id="rId11"/>
    <p:sldId id="292" r:id="rId12"/>
    <p:sldId id="270" r:id="rId13"/>
    <p:sldId id="297" r:id="rId14"/>
    <p:sldId id="295" r:id="rId15"/>
    <p:sldId id="282" r:id="rId16"/>
    <p:sldId id="277" r:id="rId17"/>
    <p:sldId id="279" r:id="rId18"/>
    <p:sldId id="283" r:id="rId19"/>
    <p:sldId id="261" r:id="rId20"/>
    <p:sldId id="288" r:id="rId21"/>
    <p:sldId id="298" r:id="rId22"/>
    <p:sldId id="289" r:id="rId23"/>
    <p:sldId id="284" r:id="rId24"/>
    <p:sldId id="290" r:id="rId25"/>
    <p:sldId id="285" r:id="rId26"/>
    <p:sldId id="286" r:id="rId27"/>
    <p:sldId id="263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629" y="77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6FA76-144E-44B3-9254-D6535B5CAA4D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C2EF-ACB0-47F3-AD6D-6F304B363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4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3144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销退费用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61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2387600" y="5975349"/>
            <a:ext cx="19621500" cy="1028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装饰图形4.png"/>
          <p:cNvPicPr>
            <a:picLocks noChangeAspect="1"/>
          </p:cNvPicPr>
          <p:nvPr/>
        </p:nvPicPr>
        <p:blipFill>
          <a:blip r:embed="rId2">
            <a:alphaModFix amt="40727"/>
            <a:extLst/>
          </a:blip>
          <a:stretch>
            <a:fillRect/>
          </a:stretch>
        </p:blipFill>
        <p:spPr>
          <a:xfrm>
            <a:off x="18835868" y="482239"/>
            <a:ext cx="5235528" cy="1306866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577" y="808367"/>
            <a:ext cx="2108200" cy="736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ay.taobao.com/invoiceManage/customerInfoList.htm?spm=0.0.0.0.6GY8Q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9动态背景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106"/>
            <a:ext cx="24384000" cy="13716000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x="2433603" y="5045817"/>
            <a:ext cx="1381609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8800" spc="176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10000" dirty="0" err="1" smtClean="0">
                <a:latin typeface="黑体"/>
                <a:ea typeface="黑体"/>
                <a:cs typeface="黑体"/>
              </a:rPr>
              <a:t>菜鸟</a:t>
            </a:r>
            <a:r>
              <a:rPr lang="en-US" altLang="zh-CN" sz="10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10000" dirty="0" smtClean="0">
                <a:latin typeface="黑体"/>
                <a:ea typeface="黑体"/>
                <a:cs typeface="黑体"/>
              </a:rPr>
              <a:t>电器商家结算培训</a:t>
            </a:r>
            <a:endParaRPr sz="10000" dirty="0">
              <a:latin typeface="黑体"/>
              <a:ea typeface="黑体"/>
              <a:cs typeface="黑体"/>
            </a:endParaRP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905267" y="885845"/>
            <a:ext cx="2745980" cy="955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关键</a:t>
            </a:r>
            <a:r>
              <a:rPr lang="zh-CN" altLang="en-US" sz="3000" dirty="0">
                <a:latin typeface="黑体"/>
                <a:ea typeface="黑体"/>
                <a:cs typeface="黑体"/>
              </a:rPr>
              <a:t>费用项详解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正向配送费</a:t>
            </a:r>
            <a:endParaRPr lang="zh-CN" altLang="en-US" sz="30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5184" y="2062463"/>
            <a:ext cx="15020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正向配送费：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正向配送费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首重单价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（订单总重量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续重）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配送续重单价</a:t>
            </a:r>
          </a:p>
        </p:txBody>
      </p:sp>
      <p:sp>
        <p:nvSpPr>
          <p:cNvPr id="6" name="矩形 5"/>
          <p:cNvSpPr/>
          <p:nvPr/>
        </p:nvSpPr>
        <p:spPr>
          <a:xfrm>
            <a:off x="725184" y="8425402"/>
            <a:ext cx="216947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具体计费举例：</a:t>
            </a:r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LBX002(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物流订单号），此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订单是北京发往山东，订单总重量是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5KG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（包含包材、耗材），则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这个订单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的正向配送费为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x1+(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5-1)*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y1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正向配送费是根据起始地、目的地 首续重模式计费，首重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1KG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（不足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公斤按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公斤计）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，用首重价，超过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1KG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1KG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*续重价格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这里的重量是订单出库重量即包裹总重量（包含包材耗材），重量都是向上取整计算</a:t>
            </a:r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40" y="3357892"/>
            <a:ext cx="22801321" cy="44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47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62456" y="2554464"/>
            <a:ext cx="1228953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从商家</a:t>
            </a:r>
            <a:r>
              <a:rPr kumimoji="0" lang="en-US" altLang="zh-CN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BMS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导出的账单视角来看：</a:t>
            </a:r>
            <a:endParaRPr kumimoji="0" lang="en-US" altLang="zh-CN" sz="40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6" y="3853260"/>
            <a:ext cx="18288000" cy="56279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8176" y="10477116"/>
            <a:ext cx="2162556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如上图，订单处理费计费使用的字段是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CN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订单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总重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endParaRPr lang="en-US" altLang="zh-CN" sz="4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正向配送费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计费使用的字段是包裹重量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总和</a:t>
            </a:r>
            <a:endParaRPr lang="en-US" altLang="zh-CN" dirty="0"/>
          </a:p>
          <a:p>
            <a:pPr algn="l"/>
            <a:r>
              <a:rPr lang="zh-CN" altLang="en-US" sz="4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商家可以在</a:t>
            </a:r>
            <a:r>
              <a:rPr lang="en-US" altLang="zh-CN" sz="4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BMS</a:t>
            </a:r>
            <a:r>
              <a:rPr lang="zh-CN" altLang="en-US" sz="4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上，下载账单按如图字段核实账单金额</a:t>
            </a:r>
            <a:endParaRPr lang="zh-CN" altLang="en-US" sz="4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12079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关键费用项详解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仓储费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4840" y="8031308"/>
            <a:ext cx="19470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、新商家入仓的次月起计算仓储服务费，按自然季度计算仓储服务费；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、仓储服务费计费对象：有条形码管理的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正品或赠品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实物；非菜鸟提供的统一包材仓储服务费在增值服务费中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计费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、免仓储天数为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周转天数超过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天且小于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天（含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天），按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天计费；周转天数超过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天，按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计费，仓储费周转天数大于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天，计费天数按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天封顶计算</a:t>
            </a:r>
            <a:endParaRPr lang="en-US" altLang="zh-CN" sz="36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注意点：仓储费计费及周转天数的计算是按商家纬度，非仓纬度。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16" y="2728272"/>
            <a:ext cx="22938377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58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关键费用项详解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仓储费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2144" y="3638373"/>
            <a:ext cx="2137867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仓储费关键要点：仓储费计费天数、计费月份、日均库存体积、单价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089904" y="4471187"/>
            <a:ext cx="475488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54840" y="5042760"/>
            <a:ext cx="702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计费天数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kumimoji="0" lang="zh-CN" altLang="en-US" sz="360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周转天数</a:t>
            </a:r>
            <a:r>
              <a:rPr kumimoji="0" lang="en-US" altLang="zh-CN" sz="360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-</a:t>
            </a:r>
            <a:r>
              <a:rPr kumimoji="0" lang="zh-CN" altLang="en-US" sz="360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免仓储天数</a:t>
            </a:r>
            <a:endParaRPr kumimoji="0" lang="zh-CN" altLang="en-US" sz="36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292352" y="6397753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当季度日均库存件数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当季度日均销件数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84464" y="5055601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新商家入仓的次月起计算仓储服务费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0351008" y="4421337"/>
            <a:ext cx="365760" cy="621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096256" y="5768048"/>
            <a:ext cx="475488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02926" y="7374665"/>
            <a:ext cx="162191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以第二季度仓储费为例：</a:t>
            </a:r>
            <a:endParaRPr lang="en-US" altLang="zh-CN" sz="24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季度日均库存件数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日库存件数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+7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日库存件数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+7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日库存件数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+……+9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日库存件数）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/92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（天）</a:t>
            </a:r>
          </a:p>
          <a:p>
            <a:pPr algn="l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       当季度日均销售件数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日销售件数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+7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日销售件数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+7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日销售件数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+……+9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日销售件数）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/92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（天）</a:t>
            </a:r>
            <a:endParaRPr lang="en-US" altLang="zh-CN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2144" y="2577158"/>
            <a:ext cx="18763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每季度仓储费用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仓储计费天数*当季度存储计费月数*日均库存体积*对应计费单价</a:t>
            </a:r>
            <a:endParaRPr lang="en-US" altLang="zh-CN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926" y="10122754"/>
            <a:ext cx="17166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当季度存储计费月份数：除商家首次入仓外，当季度存储月份数为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；商家首次入仓时，当季度存储月份数详见下述举例；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	</a:t>
            </a:r>
          </a:p>
          <a:p>
            <a:pPr algn="l" font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⑴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以商家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月份入仓为例，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年第一季度当季度存储计费月份数为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		</a:t>
            </a:r>
          </a:p>
          <a:p>
            <a:pPr algn="l" fontAlgn="ctr"/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⑵以商家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月份入仓为例，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年第一季度当季度存储计费月份数为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		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⑶以商家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月份入仓为例，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年第一季度当季度存储计费月份数为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73745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关键费用项详解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仓储费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3312" y="1881123"/>
            <a:ext cx="16989552" cy="5796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fontAlgn="ctr"/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具体计费举例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例一、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商家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入仓，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第二季度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周转天数为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天，免仓储服务天数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则二季度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仓储费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70-60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）*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立方*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zh-CN" altLang="en-US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例二、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商家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月份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入仓，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第二季度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周转天数为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天，免仓储服务天数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周转天数大于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天，则计费天数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天封顶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则二季度仓储费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=30*2*xx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立方*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例三：</a:t>
            </a:r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图片 5" descr="C:\Program Files (x86)\AliWangWang\profiles\cntaobao菜鸟物流商家服务hb=海耳\temp\阿里旺旺图片201707281017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6942010"/>
            <a:ext cx="16715232" cy="35918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53312" y="10230806"/>
            <a:ext cx="1766620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fontAlgn="ctr"/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如上图显示：该商家是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日首次入仓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，故第二季度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仓储费计费月份为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，如图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天数为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40.000036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，周转天数小于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，故仓储费为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仓储费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计费月份*计费天数*日均库存体积*单价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仓储费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=3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*（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40-60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）*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9765432100/1000000000*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单价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=0</a:t>
            </a: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季度普通货品和赠品总库存数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季度普通货品和赠品销售出库数</a:t>
            </a:r>
            <a:endParaRPr lang="en-US" altLang="zh-CN" sz="32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周转天数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=8888888/222222=40.000036</a:t>
            </a:r>
            <a:endParaRPr lang="zh-CN" altLang="en-US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504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仓储费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库存周转查询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2288" y="11685532"/>
            <a:ext cx="18545287" cy="17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4400" b="1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*因仓储费的收费是根据商家的周转天数来确定，所以商家的运营或财务务必要定期关注周转天数，尽量控制在免仓天数内！！！</a:t>
            </a:r>
          </a:p>
        </p:txBody>
      </p:sp>
      <p:sp>
        <p:nvSpPr>
          <p:cNvPr id="3" name="矩形 2"/>
          <p:cNvSpPr/>
          <p:nvPr/>
        </p:nvSpPr>
        <p:spPr>
          <a:xfrm>
            <a:off x="1542288" y="2200808"/>
            <a:ext cx="1621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路径：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BMS-</a:t>
            </a: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智能供应链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库存健康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智库宝</a:t>
            </a:r>
            <a:r>
              <a:rPr lang="zh-CN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88" y="3258513"/>
            <a:ext cx="174117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98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关键费用项详解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增值服务费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6842" y="2271359"/>
            <a:ext cx="192251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增值服务费用项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：更换包装、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代贴条码费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、二次理货费、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货物装卸费等。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线上：使用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BMS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上增值服务单据商家：运营在菜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鸟商家工作台下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单，仓库操作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回传服务完成后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实时扣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路径：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BMS-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操作中心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仓储管理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增值单管理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创建增值服务订单</a:t>
            </a:r>
            <a:endParaRPr lang="en-US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ctr"/>
            <a:endParaRPr lang="en-US" altLang="zh-CN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en-US" altLang="zh-CN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/>
            <a:endParaRPr lang="zh-CN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42" y="5379902"/>
            <a:ext cx="16591248" cy="80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扣费模式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3040" y="2234790"/>
            <a:ext cx="17925120" cy="1118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zh-CN" altLang="zh-CN" sz="4000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支付宝</a:t>
            </a: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账户余额</a:t>
            </a:r>
            <a:r>
              <a:rPr lang="zh-CN" altLang="zh-CN" sz="4000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</a:t>
            </a:r>
            <a:r>
              <a:rPr lang="zh-CN" altLang="en-US" sz="4000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划</a:t>
            </a:r>
            <a:r>
              <a:rPr lang="zh-CN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扣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扣费时间节点：报价中每个费用项的计费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节点；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账单核对：商家收到账单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天内对于存在异议</a:t>
            </a:r>
            <a:r>
              <a:rPr lang="zh-CN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咨询</a:t>
            </a:r>
            <a:r>
              <a:rPr lang="zh-CN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投诉</a:t>
            </a: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个月后，菜鸟物流将不再受理商家的对账要求，视为商家对菜鸟物流的收费</a:t>
            </a:r>
            <a:r>
              <a:rPr lang="zh-CN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无异议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zh-CN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：为确保扣费成功，请定期核实账户中余额是否充足。若逾期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个工作日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无法扣费，会有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停止发货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风险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（目前二次包装中的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加工组套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因涉及库存变化尚不能通过线上增值服务单下发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线下下发增值服务指令商家：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、商家邮件下发增值服务指令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、仓库跟据商家指令操作，按月汇总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、菜鸟结算次月按仓库汇总增值服务数量调账扣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费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注：新入的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，需要商家确认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的体积、重量，一般需要有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个工作日，订单处理费、非销售出库、退货入仓使用的就是这个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菜鸟标准的体积、重量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，故会存在当月未计费，次月计费的情况，如影响商家对账，请商家体谅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038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8037019" y="5563497"/>
            <a:ext cx="83099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US" altLang="zh-CN" sz="8000" dirty="0" smtClean="0">
                <a:latin typeface="黑体"/>
                <a:ea typeface="黑体"/>
                <a:cs typeface="黑体"/>
              </a:rPr>
              <a:t>BMS</a:t>
            </a:r>
            <a:r>
              <a:rPr lang="zh-CN" altLang="en-US" sz="8000" dirty="0" smtClean="0">
                <a:latin typeface="黑体"/>
                <a:ea typeface="黑体"/>
                <a:cs typeface="黑体"/>
              </a:rPr>
              <a:t>使用</a:t>
            </a:r>
            <a:r>
              <a:rPr lang="en-US" altLang="zh-CN" sz="8000" dirty="0" smtClean="0">
                <a:latin typeface="黑体"/>
                <a:ea typeface="黑体"/>
                <a:cs typeface="黑体"/>
              </a:rPr>
              <a:t>&amp;</a:t>
            </a:r>
            <a:r>
              <a:rPr lang="zh-CN" altLang="en-US" sz="8000" dirty="0" smtClean="0">
                <a:latin typeface="黑体"/>
                <a:ea typeface="黑体"/>
                <a:cs typeface="黑体"/>
              </a:rPr>
              <a:t>欠费管理</a:t>
            </a:r>
            <a:endParaRPr sz="8000" dirty="0">
              <a:latin typeface="黑体"/>
              <a:ea typeface="黑体"/>
              <a:cs typeface="黑体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1428536" y="3936397"/>
            <a:ext cx="15292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0</a:t>
            </a:r>
            <a:r>
              <a:rPr lang="en-US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302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793170" y="601782"/>
            <a:ext cx="2870017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US" altLang="zh-CN" sz="6000" dirty="0" smtClean="0">
                <a:latin typeface="黑体"/>
                <a:ea typeface="黑体"/>
                <a:cs typeface="黑体"/>
              </a:rPr>
              <a:t>BMS</a:t>
            </a:r>
            <a:r>
              <a:rPr lang="zh-CN" altLang="en-US" sz="6000" dirty="0" smtClean="0">
                <a:latin typeface="黑体"/>
                <a:ea typeface="黑体"/>
                <a:cs typeface="黑体"/>
              </a:rPr>
              <a:t>使用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7700" y="3129713"/>
            <a:ext cx="17413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BMS-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操作中心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账单管理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汇总账单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结算账期（选择您要查看的月份）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点击柱状图（可查询到明细）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（若没有入口查询账单，可能是子账号登陆无权限。请联系主账号权限人员授权子账号）</a:t>
            </a:r>
            <a:endParaRPr lang="zh-CN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00" y="5155727"/>
            <a:ext cx="17072215" cy="795676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47700" y="2127512"/>
            <a:ext cx="6210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账单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在哪里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月汇总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账单？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85616" y="4897167"/>
            <a:ext cx="1865376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spc="0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目录</a:t>
            </a:r>
            <a:endParaRPr kumimoji="0" lang="zh-CN" altLang="en-US" sz="96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sp>
        <p:nvSpPr>
          <p:cNvPr id="17" name="Shape 134"/>
          <p:cNvSpPr/>
          <p:nvPr/>
        </p:nvSpPr>
        <p:spPr>
          <a:xfrm>
            <a:off x="7966008" y="8641342"/>
            <a:ext cx="11285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200" dirty="0" smtClean="0"/>
              <a:t>0</a:t>
            </a:r>
            <a:r>
              <a:rPr lang="en-US" sz="7200" dirty="0" smtClean="0"/>
              <a:t>3</a:t>
            </a:r>
            <a:endParaRPr sz="7200" dirty="0"/>
          </a:p>
        </p:txBody>
      </p:sp>
      <p:sp>
        <p:nvSpPr>
          <p:cNvPr id="18" name="Shape 134"/>
          <p:cNvSpPr/>
          <p:nvPr/>
        </p:nvSpPr>
        <p:spPr>
          <a:xfrm>
            <a:off x="7966008" y="5820498"/>
            <a:ext cx="11285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200" dirty="0" smtClean="0"/>
              <a:t>0</a:t>
            </a:r>
            <a:r>
              <a:rPr lang="en-US" sz="7200" dirty="0" smtClean="0"/>
              <a:t>2</a:t>
            </a:r>
            <a:endParaRPr sz="7200" dirty="0"/>
          </a:p>
        </p:txBody>
      </p:sp>
      <p:sp>
        <p:nvSpPr>
          <p:cNvPr id="19" name="Shape 134"/>
          <p:cNvSpPr/>
          <p:nvPr/>
        </p:nvSpPr>
        <p:spPr>
          <a:xfrm>
            <a:off x="7966008" y="3146196"/>
            <a:ext cx="11285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200" dirty="0"/>
              <a:t>01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25912" y="3284695"/>
            <a:ext cx="755294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费用介绍</a:t>
            </a:r>
            <a:r>
              <a:rPr kumimoji="0" lang="en-US" altLang="zh-CN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&amp;</a:t>
            </a:r>
            <a:r>
              <a:rPr kumimoji="0" lang="zh-CN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扣费模式</a:t>
            </a:r>
            <a:endParaRPr kumimoji="0" lang="zh-CN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725912" y="5958996"/>
            <a:ext cx="631850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sz="5400" dirty="0" smtClean="0">
                <a:latin typeface="黑体"/>
                <a:ea typeface="黑体"/>
                <a:cs typeface="黑体"/>
              </a:rPr>
              <a:t>BMS</a:t>
            </a:r>
            <a:r>
              <a:rPr lang="zh-CN" altLang="en-US" sz="5400" dirty="0" smtClean="0">
                <a:latin typeface="黑体"/>
                <a:ea typeface="黑体"/>
                <a:cs typeface="黑体"/>
              </a:rPr>
              <a:t>使用</a:t>
            </a:r>
            <a:r>
              <a:rPr lang="en-US" altLang="zh-CN" sz="5400" dirty="0" smtClean="0">
                <a:latin typeface="黑体"/>
                <a:ea typeface="黑体"/>
                <a:cs typeface="黑体"/>
              </a:rPr>
              <a:t>&amp;</a:t>
            </a:r>
            <a:r>
              <a:rPr lang="zh-CN" altLang="en-US" sz="5400" dirty="0">
                <a:latin typeface="黑体"/>
                <a:ea typeface="黑体"/>
                <a:cs typeface="黑体"/>
              </a:rPr>
              <a:t>欠</a:t>
            </a:r>
            <a:r>
              <a:rPr lang="zh-CN" altLang="en-US" sz="5400" dirty="0" smtClean="0">
                <a:latin typeface="黑体"/>
                <a:ea typeface="黑体"/>
                <a:cs typeface="黑体"/>
              </a:rPr>
              <a:t>费监控</a:t>
            </a:r>
            <a:endParaRPr lang="zh-CN" altLang="en-US" sz="5400" dirty="0">
              <a:latin typeface="黑体"/>
              <a:ea typeface="黑体"/>
              <a:cs typeface="黑体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725912" y="8779841"/>
            <a:ext cx="741578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发票申请</a:t>
            </a:r>
            <a:r>
              <a:rPr kumimoji="0" lang="en-US" altLang="zh-CN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&amp;</a:t>
            </a:r>
            <a:r>
              <a:rPr kumimoji="0" lang="zh-CN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账单咨询</a:t>
            </a:r>
            <a:endParaRPr kumimoji="0" lang="zh-CN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646688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793170" y="601782"/>
            <a:ext cx="2870017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US" altLang="zh-CN" sz="6000" dirty="0" smtClean="0">
                <a:latin typeface="黑体"/>
                <a:ea typeface="黑体"/>
                <a:cs typeface="黑体"/>
              </a:rPr>
              <a:t>BMS</a:t>
            </a:r>
            <a:r>
              <a:rPr lang="zh-CN" altLang="en-US" sz="6000" dirty="0" smtClean="0">
                <a:latin typeface="黑体"/>
                <a:ea typeface="黑体"/>
                <a:cs typeface="黑体"/>
              </a:rPr>
              <a:t>使用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3961" y="2694294"/>
            <a:ext cx="16365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点击柱状图后进入如下页面，点击下载所有（主单）可进行账单明细下载（更新周期：每月月初）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53" y="4572658"/>
            <a:ext cx="16968833" cy="82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7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793170" y="601782"/>
            <a:ext cx="2870017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US" altLang="zh-CN" sz="6000" dirty="0" smtClean="0">
                <a:latin typeface="黑体"/>
                <a:ea typeface="黑体"/>
                <a:cs typeface="黑体"/>
              </a:rPr>
              <a:t>BMS</a:t>
            </a:r>
            <a:r>
              <a:rPr lang="zh-CN" altLang="en-US" sz="6000" dirty="0" smtClean="0">
                <a:latin typeface="黑体"/>
                <a:ea typeface="黑体"/>
                <a:cs typeface="黑体"/>
              </a:rPr>
              <a:t>使用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3961" y="2694294"/>
            <a:ext cx="1636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单账单如下：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1" y="3896235"/>
            <a:ext cx="20523623" cy="3493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1" y="7944853"/>
            <a:ext cx="20811744" cy="34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57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793170" y="601782"/>
            <a:ext cx="2870017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US" altLang="zh-CN" sz="6000" dirty="0" smtClean="0">
                <a:latin typeface="黑体"/>
                <a:ea typeface="黑体"/>
                <a:cs typeface="黑体"/>
              </a:rPr>
              <a:t>BMS</a:t>
            </a:r>
            <a:r>
              <a:rPr lang="zh-CN" altLang="en-US" sz="6000" dirty="0" smtClean="0">
                <a:latin typeface="黑体"/>
                <a:ea typeface="黑体"/>
                <a:cs typeface="黑体"/>
              </a:rPr>
              <a:t>使用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6842" y="3243490"/>
            <a:ext cx="1383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BMS-</a:t>
            </a:r>
            <a:r>
              <a:rPr lang="zh-CN" altLang="en-US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操作中心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账单管理</a:t>
            </a:r>
            <a:r>
              <a:rPr lang="en-US" altLang="zh-CN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实时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账单</a:t>
            </a:r>
            <a:endParaRPr lang="zh-CN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6842" y="2371184"/>
            <a:ext cx="6748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Q: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实时账单在哪里看？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42" y="4475535"/>
            <a:ext cx="17103766" cy="8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68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欠费管理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4858" y="3243490"/>
            <a:ext cx="1383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BMS-</a:t>
            </a:r>
            <a:r>
              <a:rPr lang="zh-CN" altLang="en-US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操作中心</a:t>
            </a:r>
            <a:r>
              <a:rPr lang="en-US" altLang="zh-CN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账单管理</a:t>
            </a:r>
            <a:r>
              <a:rPr lang="en-US" altLang="zh-CN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EB1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应付未付账单（更新周期：实时）</a:t>
            </a:r>
            <a:endParaRPr lang="zh-CN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58" y="4406454"/>
            <a:ext cx="16489109" cy="82305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168" y="2328584"/>
            <a:ext cx="6748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Q: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欠费在哪里看？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4577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8037019" y="5563497"/>
            <a:ext cx="882292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algn="l"/>
            <a:r>
              <a:rPr lang="zh-CN" altLang="en-US" sz="8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发票申请</a:t>
            </a:r>
            <a:r>
              <a:rPr lang="en-US" altLang="zh-CN" sz="8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&amp;</a:t>
            </a:r>
            <a:r>
              <a:rPr lang="zh-CN" altLang="en-US" sz="8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账单咨询</a:t>
            </a:r>
          </a:p>
        </p:txBody>
      </p:sp>
      <p:sp>
        <p:nvSpPr>
          <p:cNvPr id="134" name="Shape 134"/>
          <p:cNvSpPr/>
          <p:nvPr/>
        </p:nvSpPr>
        <p:spPr>
          <a:xfrm>
            <a:off x="11428536" y="3936397"/>
            <a:ext cx="15292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0</a:t>
            </a:r>
            <a:r>
              <a:rPr lang="en-US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159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发票申请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7102" y="1913868"/>
            <a:ext cx="17200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发票申请：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pay.taobao.com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店铺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账房</a:t>
            </a: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发票管理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申请发票（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商家申请开票前先完成维护开票信息和邮寄地址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发票申请时间要求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：业务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发生后每月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日之后申请上月发票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发票金额</a:t>
            </a: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物流费用</a:t>
            </a: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货值赔付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金额）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defRPr/>
            </a:pP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694" y="4825096"/>
            <a:ext cx="16414242" cy="85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1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账单咨询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178928" y="1869784"/>
            <a:ext cx="175296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账单咨询时间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商家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在账单生成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咨询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BMS</a:t>
            </a:r>
            <a:r>
              <a:rPr lang="zh-CN" altLang="en-US" sz="36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发起咨询工单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调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账金额退还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：对于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双方确认的账单差异，会在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完成咨询工单流程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后实时将调账金额归还到商家支付宝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账户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包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材类问题：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直接发起投诉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248" y="9905526"/>
            <a:ext cx="2533008" cy="35778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415248" y="9302870"/>
            <a:ext cx="334670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elvetica Light"/>
              </a:rPr>
              <a:t>结算相关咨询请联系：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elvetica Ligh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" y="4754128"/>
            <a:ext cx="16589520" cy="87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0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装饰图形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0" y="0"/>
            <a:ext cx="2437929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3219284" y="5351892"/>
            <a:ext cx="5418015" cy="152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THANKS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05267" y="885845"/>
            <a:ext cx="2745980" cy="955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0088860" y="5563497"/>
            <a:ext cx="420628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8000" dirty="0" smtClean="0">
                <a:latin typeface="黑体"/>
                <a:ea typeface="黑体"/>
                <a:cs typeface="黑体"/>
              </a:rPr>
              <a:t>费用介绍</a:t>
            </a:r>
            <a:endParaRPr sz="8000" dirty="0">
              <a:latin typeface="黑体"/>
              <a:ea typeface="黑体"/>
              <a:cs typeface="黑体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1428536" y="3996857"/>
            <a:ext cx="1526928" cy="1520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01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854840" y="1751596"/>
            <a:ext cx="22801321" cy="58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3000" dirty="0" smtClean="0">
                <a:latin typeface="黑体"/>
                <a:ea typeface="黑体"/>
                <a:cs typeface="黑体"/>
              </a:rPr>
              <a:t>1.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费用类型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10896" y="2011475"/>
            <a:ext cx="1548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l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新财年合同的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费用有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</a:t>
            </a:r>
            <a:endParaRPr lang="en-US" altLang="zh-CN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13216" y="7272930"/>
            <a:ext cx="18502416" cy="414273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费项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订单处理费：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商家下发销售订单，仓库进行库内操作所产生的费用（包含：打印面单、拣货等一系列操作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正向配送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费：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销售订单商品出库寄送至收件人，所产生的快递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费用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退货入仓费：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已出库商品退回仓库时的操作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费用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包含：检查、二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次上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架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等一系列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操作）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销售出库费：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商家下发退仓单、调拨出库单，仓库为其进行出库搬运操作及系统维护所产生的费用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B2B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发货费：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按照商家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的要求，将在库货品，根据订单要求进行拣货，打包后等待装车的服务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非统一包材存储费：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根据商家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的要求，在菜鸟仓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为商家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提供一定数量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的商家家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自有包材存储服务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增值费项（根据商家需求而产生）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贴条码费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仓库</a:t>
            </a:r>
            <a:r>
              <a:rPr lang="zh-CN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对商品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条码缺失的商品进行代贴条码的</a:t>
            </a:r>
            <a:r>
              <a:rPr lang="zh-CN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时所产生的费用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二次理货费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尾箱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数不得</a:t>
            </a:r>
            <a:r>
              <a:rPr lang="zh-CN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超过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标准数量或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发生到货清单与货品对应混乱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等达不到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收货标准需仓库理货的操作费用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装卸搬运费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 商家货品入库及出库时，提供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卸货搬运服务、装车搬运服务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的操作费用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CN" sz="11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9344" y="2986263"/>
            <a:ext cx="131124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：具体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费用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项各业务线不同，商家以各自签订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的合同为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854840" y="1688314"/>
            <a:ext cx="22801321" cy="58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3000" dirty="0" smtClean="0">
                <a:latin typeface="黑体"/>
                <a:ea typeface="黑体"/>
                <a:cs typeface="黑体"/>
              </a:rPr>
              <a:t>1.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费用类型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22944" y="4046598"/>
            <a:ext cx="16691904" cy="559575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组套</a:t>
            </a: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拆套费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：根据卖家的要求，将指定的某个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拆分为多个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，或者将多个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进行组套合并为一个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的服务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货品更换包装费：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根据卖家的要求，针对破损或者污损的包装进行重新更换的服务，或者针对裸露货品使用纸箱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纸盒进行重新包装的服务。</a:t>
            </a: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个性化礼品纸盒折叠费：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根据卖家的要求，针对卖家提供的指定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的礼盒、纸盒按照一定的标准进行折叠，并将指定的货品装入折叠好的礼盒、纸盒的服务。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发票代打印费：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根据卖家的要求，按照卖家订单提供发票代打印、寄递服务。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zh-CN" altLang="en-US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线下礼袋、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、礼品等添加费：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根据卖家的要求，将礼品袋、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等，与主货品一同打包发货。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其他平台发货费：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按照卖家的要求，对将一定数量的订单在规定时间内按照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进行汇总、拣货、质检、打包后等待装车的服务。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套袋费：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根据卖家的要求，对裸露货品进行套包装袋的服务，包装袋由卖家提供。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收货残品暂存费：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菜鸟对卖家在收货环节产生的残品提供存储保管的服务。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收货质检费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：菜鸟在接收货品后，根据双方在附件五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仓库收货标准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中约定的检验标准按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15%/SKU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（服装类按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30%/SKU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）的比例进行检验，如抽检出的残次品超过抽检数量的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1%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，则菜鸟将对该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进行全检，并针对剩余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85%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（服装类</a:t>
            </a:r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70%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）的质检收取费用。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zh-CN" altLang="en-US" sz="1100" dirty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2895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854840" y="1688314"/>
            <a:ext cx="22801321" cy="58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3000" dirty="0" smtClean="0">
                <a:latin typeface="黑体"/>
                <a:ea typeface="黑体"/>
                <a:cs typeface="黑体"/>
              </a:rPr>
              <a:t>1.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费用类型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52128" y="5011932"/>
            <a:ext cx="15521472" cy="41760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货品加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塑封费：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根据卖家的要求，在收货环节对高值类或易分散类等货品进行塑膜加封，确保货品处于密封状态下的服务</a:t>
            </a:r>
            <a:r>
              <a:rPr lang="zh-CN" altLang="en-US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品服务费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菜鸟为贵品提供贵品服务，即卖家需要对贵品支付服务费，以保证贵品享受特殊服务，并在发生赔付时可获得足额赔偿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SN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扫描出库费：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菜鸟对货品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SN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码（或卖家指定货品唯一码）进行扫描和记录，并按照统一的格式和回传节点准确、及时地回传至菜鸟系统的服务。菜鸟将根据卖家需求在收货上架、订单发货、退货入仓、退仓等环节进行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SN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码的采集和管理工作。</a:t>
            </a: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endParaRPr lang="en-US" altLang="zh-CN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非固定费用</a:t>
            </a:r>
          </a:p>
          <a:p>
            <a:pPr indent="-171450" algn="l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仓储费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：商品在库存放所产生的储存费用（根据周转天数是否超免仓天数确定是否产生）</a:t>
            </a:r>
          </a:p>
          <a:p>
            <a:pPr indent="-171450" algn="l">
              <a:buFont typeface="Wingdings" pitchFamily="2" charset="2"/>
              <a:buChar char="u"/>
            </a:pP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 algn="l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包装物料费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：使用统一包材的费用</a:t>
            </a:r>
          </a:p>
          <a:p>
            <a:pPr indent="-171450" algn="l">
              <a:buFont typeface="Wingdings" pitchFamily="2" charset="2"/>
              <a:buChar char="u"/>
            </a:pPr>
            <a:endParaRPr lang="en-US" altLang="zh-CN" sz="28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171450"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zh-CN" altLang="en-US" sz="1100" dirty="0">
              <a:solidFill>
                <a:srgbClr val="0070C0"/>
              </a:solidFill>
              <a:latin typeface="+mj-ea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  <a:p>
            <a:endParaRPr lang="en-US" altLang="zh-CN" sz="1100" dirty="0" smtClean="0">
              <a:solidFill>
                <a:srgbClr val="0070C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5224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88314"/>
            <a:ext cx="22801321" cy="58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3000" dirty="0" smtClean="0">
                <a:latin typeface="黑体"/>
                <a:ea typeface="黑体"/>
                <a:cs typeface="黑体"/>
              </a:rPr>
              <a:t>2.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费用计费方式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07648"/>
              </p:ext>
            </p:extLst>
          </p:nvPr>
        </p:nvGraphicFramePr>
        <p:xfrm>
          <a:off x="1622935" y="2499273"/>
          <a:ext cx="18237833" cy="1022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9609"/>
                <a:gridCol w="4498848"/>
                <a:gridCol w="1883664"/>
                <a:gridCol w="9125712"/>
              </a:tblGrid>
              <a:tr h="1027032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费用项</a:t>
                      </a:r>
                      <a:endPara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对应收费单据类型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计费状态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商家计费公式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8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订单处理费</a:t>
                      </a:r>
                      <a:endParaRPr lang="zh-CN" altLang="en-US" sz="2800" u="none" strike="noStrike" kern="1200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交易出库单  换货出库单</a:t>
                      </a:r>
                      <a:endParaRPr lang="zh-CN" alt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确认出库</a:t>
                      </a:r>
                      <a:endParaRPr lang="zh-CN" altLang="en-US" sz="2800" b="0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订单重量对应阶梯单价</a:t>
                      </a:r>
                      <a:r>
                        <a:rPr lang="en-US" altLang="zh-CN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（每单商品件数</a:t>
                      </a:r>
                      <a:r>
                        <a:rPr lang="en-US" altLang="zh-CN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en-US" altLang="zh-CN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r>
                        <a:rPr lang="en-US" altLang="zh-CN" sz="2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多件单价</a:t>
                      </a:r>
                      <a:endParaRPr lang="zh-CN" alt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7731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正向配送</a:t>
                      </a:r>
                      <a:r>
                        <a:rPr lang="zh-CN" altLang="en-US" sz="2800" u="none" strike="noStrike" dirty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</a:t>
                      </a:r>
                      <a:endParaRPr lang="zh-CN" alt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交易出库单  换货出库单</a:t>
                      </a:r>
                      <a:endParaRPr lang="zh-CN" alt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确认出库</a:t>
                      </a:r>
                      <a:endParaRPr lang="zh-CN" alt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首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重单价</a:t>
                      </a:r>
                      <a:r>
                        <a:rPr lang="en-US" altLang="zh-CN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（包裹总重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量</a:t>
                      </a:r>
                      <a:r>
                        <a:rPr lang="en-US" altLang="zh-CN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续重） </a:t>
                      </a:r>
                      <a:r>
                        <a:rPr lang="en-US" altLang="zh-CN" sz="2800" u="none" strike="noStrike" dirty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zh-CN" altLang="en-US" sz="2800" u="none" strike="noStrike" dirty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配送续</a:t>
                      </a:r>
                      <a:r>
                        <a:rPr lang="zh-CN" altLang="en-US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重单价</a:t>
                      </a:r>
                      <a:endParaRPr lang="zh-CN" alt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7731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退货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入仓费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退货入库单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确认入库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订单重量对应阶梯单价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（每单商品件数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-1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r>
                        <a:rPr lang="en-US" altLang="zh-C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多件单价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8372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非销售出库费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调拨出库单   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非销售出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库单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确认出库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  <a:sym typeface="Helvetica Light"/>
                        </a:rPr>
                        <a:t>实际操作</a:t>
                      </a:r>
                      <a:r>
                        <a:rPr lang="zh-CN" altLang="en-US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  <a:sym typeface="Helvetica Light"/>
                        </a:rPr>
                        <a:t>订单出库装卸商品体积之和</a:t>
                      </a:r>
                      <a:r>
                        <a:rPr lang="en-US" altLang="zh-CN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  <a:sym typeface="Helvetica Light"/>
                        </a:rPr>
                        <a:t>×</a:t>
                      </a:r>
                      <a:r>
                        <a:rPr lang="zh-CN" altLang="en-US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  <a:sym typeface="Helvetica Light"/>
                        </a:rPr>
                        <a:t>单价</a:t>
                      </a:r>
                      <a:endParaRPr lang="zh-CN" altLang="en-US" sz="28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b"/>
                </a:tc>
              </a:tr>
              <a:tr h="7634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代贴条码费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实际操作代贴条码的商品数量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单价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489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二次理货费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实际操作二次理货的商品数量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8372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装卸搬运费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实际操作订单货物装卸商品体积之和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单价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800" u="none" strike="noStrike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6363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组套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拆套费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实际操作组套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拆套的商品数量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883028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货品更换包装费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服务完成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实际操作货品更换包装的商品数量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8372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个性化礼品纸盒折叠费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实际操作个性化礼品纸盒折叠的商品数量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8372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发票代打印费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</a:p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实际操作发票代打印的商品数量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</a:p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88314"/>
            <a:ext cx="22801321" cy="58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3000" dirty="0" smtClean="0">
                <a:latin typeface="黑体"/>
                <a:ea typeface="黑体"/>
                <a:cs typeface="黑体"/>
              </a:rPr>
              <a:t>2.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费用计费方式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94357"/>
              </p:ext>
            </p:extLst>
          </p:nvPr>
        </p:nvGraphicFramePr>
        <p:xfrm>
          <a:off x="1676400" y="2143342"/>
          <a:ext cx="16995648" cy="728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5034"/>
                <a:gridCol w="2949325"/>
                <a:gridCol w="2122686"/>
                <a:gridCol w="8728603"/>
              </a:tblGrid>
              <a:tr h="106119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费用项</a:t>
                      </a:r>
                      <a:endParaRPr lang="en-US" altLang="zh-CN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对应收费单据类型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计费状态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商家计费公式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865118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线下礼袋、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DM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、礼品等添加费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服务完成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实际操作线下礼袋、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DM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、礼品等添加的商品数量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1012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B2B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发货费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B2B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出库单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确认出库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实际操作订单出库装卸商品体积之和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7225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其他平台发货费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实际操作其他平台发货的商品数量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92452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套袋费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操作套袋的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商品数量</a:t>
                      </a:r>
                      <a:r>
                        <a:rPr lang="en-US" altLang="zh-CN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106119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收货残品暂存费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服务完成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实际操作收货残品暂存的商品数量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7240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非统一包材存储费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实际操作非统一包材存储的商品体积之和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单价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12405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收货质检费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服务完成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实际操作收货质检的商品数量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en-US" altLang="zh-CN" sz="2800" u="none" strike="noStrike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61653"/>
              </p:ext>
            </p:extLst>
          </p:nvPr>
        </p:nvGraphicFramePr>
        <p:xfrm>
          <a:off x="1659719" y="9427177"/>
          <a:ext cx="17029009" cy="3729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3177"/>
                <a:gridCol w="2944368"/>
                <a:gridCol w="2121408"/>
                <a:gridCol w="8740056"/>
              </a:tblGrid>
              <a:tr h="718482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货品加塑封费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服务完成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实际操作货品加塑封的商品数量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</a:p>
                  </a:txBody>
                  <a:tcPr marL="9525" marR="9525" marT="9525" marB="0" anchor="ctr"/>
                </a:tc>
              </a:tr>
              <a:tr h="124302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                                                                       贵品服务费</a:t>
                      </a:r>
                    </a:p>
                    <a:p>
                      <a:pPr marL="0" algn="l" defTabSz="685800" rtl="0" eaLnBrk="1" latinLnBrk="0" hangingPunct="1"/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服务完成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实际操作贵品服务的商品数量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6966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SN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扫描出库费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服务完成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实际操作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SN</a:t>
                      </a:r>
                      <a:r>
                        <a:rPr lang="zh-CN" altLang="en-US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扫描出库的商品数量</a:t>
                      </a:r>
                      <a:r>
                        <a:rPr lang="en-US" altLang="zh-CN" sz="280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×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单价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</a:tr>
              <a:tr h="1024483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仓储费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xx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天内免费</a:t>
                      </a:r>
                      <a:r>
                        <a:rPr lang="zh-CN" altLang="en-US" sz="28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每季度仓储费用＝仓储费计费天数*当季度存储计费月份数*日平均库存体积*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x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元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立方</a:t>
                      </a:r>
                      <a:r>
                        <a:rPr lang="en-US" altLang="zh-CN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CN" alt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天</a:t>
                      </a:r>
                      <a:endParaRPr lang="zh-CN" alt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8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1"/>
          <p:cNvSpPr/>
          <p:nvPr/>
        </p:nvSpPr>
        <p:spPr>
          <a:xfrm>
            <a:off x="20423326" y="601782"/>
            <a:ext cx="3239861" cy="106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5800" spc="116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000" dirty="0" smtClean="0">
                <a:latin typeface="黑体"/>
                <a:ea typeface="黑体"/>
                <a:cs typeface="黑体"/>
              </a:rPr>
              <a:t>费用介绍</a:t>
            </a:r>
            <a:endParaRPr sz="6000" dirty="0">
              <a:latin typeface="黑体"/>
              <a:ea typeface="黑体"/>
              <a:cs typeface="黑体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854840" y="1651542"/>
            <a:ext cx="228013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3400" spc="68">
                <a:solidFill>
                  <a:srgbClr val="373D41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zh-CN" altLang="en-US" sz="3000" dirty="0" smtClean="0">
                <a:latin typeface="黑体"/>
                <a:ea typeface="黑体"/>
                <a:cs typeface="黑体"/>
              </a:rPr>
              <a:t>关键</a:t>
            </a:r>
            <a:r>
              <a:rPr lang="zh-CN" altLang="en-US" sz="3000" dirty="0">
                <a:latin typeface="黑体"/>
                <a:ea typeface="黑体"/>
                <a:cs typeface="黑体"/>
              </a:rPr>
              <a:t>费用项详解</a:t>
            </a:r>
            <a:r>
              <a:rPr lang="en-US" altLang="zh-CN" sz="3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en-US" sz="3000" dirty="0" smtClean="0">
                <a:latin typeface="黑体"/>
                <a:ea typeface="黑体"/>
                <a:cs typeface="黑体"/>
              </a:rPr>
              <a:t>订单处理费</a:t>
            </a:r>
            <a:endParaRPr lang="zh-CN" altLang="en-US" sz="30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814" y="2282845"/>
            <a:ext cx="15020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订单处理费：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订单重量对应重量阶梯单价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（商品总件数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-1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多件单价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5184" y="8425402"/>
            <a:ext cx="21694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具体计费举例：</a:t>
            </a:r>
            <a:endParaRPr lang="en-US" altLang="zh-CN" sz="32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LBX001(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物流订单号），此订单中共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个商品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32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sku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总重量为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4kg</a:t>
            </a:r>
            <a:r>
              <a:rPr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，则这个订单的订单处理费为：</a:t>
            </a:r>
            <a:r>
              <a:rPr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x2+(5-1)*y</a:t>
            </a:r>
          </a:p>
        </p:txBody>
      </p:sp>
      <p:sp>
        <p:nvSpPr>
          <p:cNvPr id="7" name="矩形 6"/>
          <p:cNvSpPr/>
          <p:nvPr/>
        </p:nvSpPr>
        <p:spPr>
          <a:xfrm>
            <a:off x="725184" y="10038157"/>
            <a:ext cx="20231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计费参数详解：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endParaRPr lang="en-US" altLang="zh-CN" sz="3200" dirty="0" smtClean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/>
            <a:r>
              <a:rPr lang="zh-CN" altLang="en-US" sz="32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上面的订单总重量为订单中所有</a:t>
            </a:r>
            <a:r>
              <a:rPr lang="en-US" altLang="zh-CN" sz="3200" dirty="0" err="1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cnsku</a:t>
            </a:r>
            <a:r>
              <a:rPr lang="zh-CN" altLang="en-US" sz="32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重量之</a:t>
            </a:r>
            <a:r>
              <a:rPr lang="zh-CN" altLang="en-US" sz="32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和（理论重量，不包含包材、耗材）。</a:t>
            </a:r>
            <a:endParaRPr lang="en-US" altLang="zh-CN" sz="3200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endParaRPr lang="en-US" altLang="zh-CN" sz="3200" dirty="0" smtClean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计费</a:t>
            </a:r>
            <a:r>
              <a:rPr lang="zh-CN" altLang="en-US" sz="32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参数：报价中涉及</a:t>
            </a:r>
            <a:r>
              <a:rPr lang="zh-CN" altLang="en-US" sz="32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cnsku</a:t>
            </a:r>
            <a:r>
              <a:rPr lang="zh-CN" altLang="en-US" sz="32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重量</a:t>
            </a:r>
            <a:r>
              <a:rPr lang="zh-CN" altLang="en-US" sz="32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cnsku</a:t>
            </a:r>
            <a:r>
              <a:rPr lang="zh-CN" altLang="en-US" sz="32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体积等，都</a:t>
            </a:r>
            <a:r>
              <a:rPr lang="zh-CN" altLang="en-US" sz="32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为商家和仓库核对确认后测量的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cnsku</a:t>
            </a:r>
            <a:r>
              <a:rPr lang="zh-CN" altLang="en-US" sz="32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重量和体积</a:t>
            </a:r>
            <a:r>
              <a:rPr lang="zh-CN" altLang="en-US" sz="32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84" y="4228524"/>
            <a:ext cx="21878784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0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2864</Words>
  <Application>Microsoft Office PowerPoint</Application>
  <PresentationFormat>自定义</PresentationFormat>
  <Paragraphs>288</Paragraphs>
  <Slides>27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Heiti SC Light</vt:lpstr>
      <vt:lpstr>Helvetica Light</vt:lpstr>
      <vt:lpstr>Helvetica Neue</vt:lpstr>
      <vt:lpstr>SimHei</vt:lpstr>
      <vt:lpstr>SimHei</vt:lpstr>
      <vt:lpstr>宋体</vt:lpstr>
      <vt:lpstr>Arial</vt:lpstr>
      <vt:lpstr>Calibri</vt:lpstr>
      <vt:lpstr>Helvetica</vt:lpstr>
      <vt:lpstr>Times New Roman</vt:lpstr>
      <vt:lpstr>Wingdings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凯未</dc:creator>
  <cp:lastModifiedBy>凯未</cp:lastModifiedBy>
  <cp:revision>65</cp:revision>
  <dcterms:modified xsi:type="dcterms:W3CDTF">2017-08-07T16:21:59Z</dcterms:modified>
</cp:coreProperties>
</file>