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2"/>
  </p:notesMasterIdLst>
  <p:sldIdLst>
    <p:sldId id="270" r:id="rId4"/>
    <p:sldId id="269" r:id="rId5"/>
    <p:sldId id="266" r:id="rId6"/>
    <p:sldId id="268" r:id="rId7"/>
    <p:sldId id="265" r:id="rId8"/>
    <p:sldId id="267" r:id="rId9"/>
    <p:sldId id="275" r:id="rId10"/>
    <p:sldId id="285" r:id="rId11"/>
    <p:sldId id="274" r:id="rId12"/>
    <p:sldId id="276" r:id="rId13"/>
    <p:sldId id="272" r:id="rId14"/>
    <p:sldId id="278" r:id="rId15"/>
    <p:sldId id="281" r:id="rId16"/>
    <p:sldId id="287" r:id="rId17"/>
    <p:sldId id="273" r:id="rId18"/>
    <p:sldId id="284" r:id="rId19"/>
    <p:sldId id="283" r:id="rId20"/>
    <p:sldId id="286" r:id="rId21"/>
  </p:sldIdLst>
  <p:sldSz cx="9144000" cy="5143500" type="screen16x9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9E00"/>
    <a:srgbClr val="7E4B9B"/>
    <a:srgbClr val="3E7F31"/>
    <a:srgbClr val="0B1F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756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F008F940-3068-4A4B-8D4C-358ACD756026}" type="datetimeFigureOut">
              <a:rPr lang="zh-CN" altLang="en-US" smtClean="0"/>
              <a:t>2017/5/9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34BE976-608A-4F93-8142-EA0FFE4038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0536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42875" y="768350"/>
            <a:ext cx="6818313" cy="383698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18EE30-C4D2-4A65-B35D-203A0AAEAB10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7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299523" y="2084503"/>
            <a:ext cx="6667178" cy="35040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299523" y="770716"/>
            <a:ext cx="6667178" cy="1227800"/>
          </a:xfrm>
        </p:spPr>
        <p:txBody>
          <a:bodyPr>
            <a:noAutofit/>
          </a:bodyPr>
          <a:lstStyle>
            <a:lvl1pPr algn="ctr">
              <a:defRPr sz="3200" baseline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</a:defRPr>
            </a:lvl1pPr>
          </a:lstStyle>
          <a:p>
            <a:r>
              <a:rPr lang="zh-CN" altLang="en-US" dirty="0" smtClean="0"/>
              <a:t>单击此处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65823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31328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70" y="273845"/>
            <a:ext cx="886883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2" y="273845"/>
            <a:ext cx="5949952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90384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299523" y="2084503"/>
            <a:ext cx="6667178" cy="35040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299523" y="770715"/>
            <a:ext cx="6667178" cy="1227800"/>
          </a:xfrm>
        </p:spPr>
        <p:txBody>
          <a:bodyPr>
            <a:noAutofit/>
          </a:bodyPr>
          <a:lstStyle>
            <a:lvl1pPr algn="ctr">
              <a:defRPr sz="3200" baseline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</a:defRPr>
            </a:lvl1pPr>
          </a:lstStyle>
          <a:p>
            <a:r>
              <a:rPr lang="zh-CN" altLang="en-US" dirty="0" smtClean="0"/>
              <a:t>单击此处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7889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5019" r="14309" b="10991"/>
          <a:stretch>
            <a:fillRect/>
          </a:stretch>
        </p:blipFill>
        <p:spPr bwMode="auto">
          <a:xfrm>
            <a:off x="8012157" y="42543"/>
            <a:ext cx="1096347" cy="7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811439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7" y="1385198"/>
            <a:ext cx="5995988" cy="92630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70" y="2354367"/>
            <a:ext cx="3067663" cy="29739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7086815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933451"/>
            <a:ext cx="3810000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933451"/>
            <a:ext cx="3820587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64459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88899"/>
            <a:ext cx="6984076" cy="5377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0322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16502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0322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16502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56468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5019" r="14309" b="10991"/>
          <a:stretch>
            <a:fillRect/>
          </a:stretch>
        </p:blipFill>
        <p:spPr bwMode="auto">
          <a:xfrm>
            <a:off x="8012157" y="42543"/>
            <a:ext cx="1096347" cy="7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74262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139390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400052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797722"/>
            <a:ext cx="4629150" cy="36552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160020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7705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5019" r="14309" b="10991"/>
          <a:stretch>
            <a:fillRect/>
          </a:stretch>
        </p:blipFill>
        <p:spPr bwMode="auto">
          <a:xfrm>
            <a:off x="8012159" y="42544"/>
            <a:ext cx="1096347" cy="7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96269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17372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6102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8" y="273844"/>
            <a:ext cx="886883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2" y="273844"/>
            <a:ext cx="5949952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131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1299523" y="2084503"/>
            <a:ext cx="6667178" cy="350408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1299523" y="770715"/>
            <a:ext cx="6667178" cy="1227800"/>
          </a:xfrm>
        </p:spPr>
        <p:txBody>
          <a:bodyPr>
            <a:noAutofit/>
          </a:bodyPr>
          <a:lstStyle>
            <a:lvl1pPr algn="ctr">
              <a:defRPr sz="3200" baseline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</a:defRPr>
            </a:lvl1pPr>
          </a:lstStyle>
          <a:p>
            <a:r>
              <a:rPr lang="zh-CN" altLang="en-US" dirty="0" smtClean="0"/>
              <a:t>单击此处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/>
              <a:t>添加您的标题文字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5742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5019" r="14309" b="10991"/>
          <a:stretch>
            <a:fillRect/>
          </a:stretch>
        </p:blipFill>
        <p:spPr bwMode="auto">
          <a:xfrm>
            <a:off x="8012157" y="42543"/>
            <a:ext cx="1096347" cy="7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65772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7" y="1385198"/>
            <a:ext cx="5995988" cy="92630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70" y="2354367"/>
            <a:ext cx="3067663" cy="29739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58658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933451"/>
            <a:ext cx="3810000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0" y="933451"/>
            <a:ext cx="3820587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48902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88899"/>
            <a:ext cx="6984076" cy="5377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0322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16502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5" y="10322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5" y="16502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83546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5019" r="14309" b="10991"/>
          <a:stretch>
            <a:fillRect/>
          </a:stretch>
        </p:blipFill>
        <p:spPr bwMode="auto">
          <a:xfrm>
            <a:off x="8012157" y="42543"/>
            <a:ext cx="1096347" cy="7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46921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6296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1574007" y="1385199"/>
            <a:ext cx="5995988" cy="926306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accent1">
                    <a:lumMod val="75000"/>
                  </a:schemeClr>
                </a:solidFill>
                <a:effectLst/>
              </a:defRPr>
            </a:lvl1pPr>
          </a:lstStyle>
          <a:p>
            <a:r>
              <a:rPr lang="zh-CN" altLang="en-US" dirty="0" smtClean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3038172" y="2354368"/>
            <a:ext cx="3067663" cy="297391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4794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400052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797722"/>
            <a:ext cx="4629150" cy="36552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160020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031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740571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285825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153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8" y="273844"/>
            <a:ext cx="886883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2" y="273844"/>
            <a:ext cx="5949952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8877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933451"/>
            <a:ext cx="3810000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502" y="933451"/>
            <a:ext cx="3820587" cy="369927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1621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727199" y="88900"/>
            <a:ext cx="6984076" cy="53776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7" y="1032272"/>
            <a:ext cx="3868340" cy="617934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7" y="16502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7" y="1032272"/>
            <a:ext cx="3887391" cy="617934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7" y="16502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79869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pic>
        <p:nvPicPr>
          <p:cNvPr id="7" name="Picture 2" descr="C:\Users\haiyi.chy\Desktop\945c8a03f6ba4e60588bc1bde182bb9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5" t="5019" r="14309" b="10991"/>
          <a:stretch>
            <a:fillRect/>
          </a:stretch>
        </p:blipFill>
        <p:spPr bwMode="auto">
          <a:xfrm>
            <a:off x="8012159" y="42544"/>
            <a:ext cx="1096347" cy="73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435042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57105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58443" y="400052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4115992" y="797723"/>
            <a:ext cx="4629150" cy="3655219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858443" y="160020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43098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9346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4082125" y="740572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934644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58250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1" y="121918"/>
            <a:ext cx="8292045" cy="52469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 defTabSz="913765"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 defTabSz="913765"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19101" y="769961"/>
            <a:ext cx="8292045" cy="38949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219235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accent1">
              <a:lumMod val="75000"/>
            </a:schemeClr>
          </a:solidFill>
          <a:effectLst/>
          <a:latin typeface="Arial Black" pitchFamily="34" charset="0"/>
          <a:ea typeface="微软雅黑" pitchFamily="34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70000"/>
        <a:buFont typeface="Wingdings 2" pitchFamily="18" charset="2"/>
        <a:buChar char=""/>
        <a:defRPr sz="1500" kern="1200" baseline="0">
          <a:solidFill>
            <a:schemeClr val="accent2">
              <a:lumMod val="75000"/>
            </a:schemeClr>
          </a:solidFill>
          <a:latin typeface="Arial" pitchFamily="34" charset="0"/>
          <a:ea typeface="微软雅黑" pitchFamily="34" charset="-122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sz="1200" kern="1200" baseline="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9" y="121918"/>
            <a:ext cx="8292045" cy="52469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 defTabSz="913765"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 defTabSz="913765"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19099" y="769961"/>
            <a:ext cx="8292045" cy="38949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3835319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accent1">
              <a:lumMod val="75000"/>
            </a:schemeClr>
          </a:solidFill>
          <a:effectLst/>
          <a:latin typeface="Arial Black" pitchFamily="34" charset="0"/>
          <a:ea typeface="微软雅黑" pitchFamily="34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70000"/>
        <a:buFont typeface="Wingdings 2" pitchFamily="18" charset="2"/>
        <a:buChar char=""/>
        <a:defRPr sz="1500" kern="1200" baseline="0">
          <a:solidFill>
            <a:schemeClr val="accent2">
              <a:lumMod val="75000"/>
            </a:schemeClr>
          </a:solidFill>
          <a:latin typeface="Arial" pitchFamily="34" charset="0"/>
          <a:ea typeface="微软雅黑" pitchFamily="34" charset="-122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sz="1200" kern="1200" baseline="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099" y="121918"/>
            <a:ext cx="8292045" cy="524696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E08B1BA7-2F53-4EF3-B351-CD8444102F2D}" type="datetimeFigureOut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 defTabSz="913765"/>
              <a:t>2017/5/9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765"/>
            <a:fld id="{70DAB32A-79B0-4D0D-83A5-78173AB11400}" type="slidenum">
              <a:rPr lang="zh-CN" altLang="en-US" smtClean="0">
                <a:solidFill>
                  <a:srgbClr val="4B4D4F">
                    <a:tint val="75000"/>
                  </a:srgbClr>
                </a:solidFill>
              </a:rPr>
              <a:pPr defTabSz="913765"/>
              <a:t>‹#›</a:t>
            </a:fld>
            <a:endParaRPr lang="zh-CN" altLang="en-US">
              <a:solidFill>
                <a:srgbClr val="4B4D4F">
                  <a:tint val="75000"/>
                </a:srgbClr>
              </a:solidFill>
            </a:endParaRPr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419099" y="769961"/>
            <a:ext cx="8292045" cy="389490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</p:spTree>
    <p:extLst>
      <p:ext uri="{BB962C8B-B14F-4D97-AF65-F5344CB8AC3E}">
        <p14:creationId xmlns:p14="http://schemas.microsoft.com/office/powerpoint/2010/main" val="4005200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chemeClr val="accent1">
              <a:lumMod val="75000"/>
            </a:schemeClr>
          </a:solidFill>
          <a:effectLst/>
          <a:latin typeface="Arial Black" pitchFamily="34" charset="0"/>
          <a:ea typeface="微软雅黑" pitchFamily="34" charset="-122"/>
          <a:cs typeface="+mj-cs"/>
        </a:defRPr>
      </a:lvl1pPr>
    </p:titleStyle>
    <p:bodyStyle>
      <a:lvl1pPr marL="267970" indent="-26797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chemeClr val="accent1"/>
        </a:buClr>
        <a:buSzPct val="70000"/>
        <a:buFont typeface="Wingdings 2" pitchFamily="18" charset="2"/>
        <a:buChar char=""/>
        <a:defRPr sz="1500" kern="1200" baseline="0">
          <a:solidFill>
            <a:schemeClr val="accent2">
              <a:lumMod val="75000"/>
            </a:schemeClr>
          </a:solidFill>
          <a:latin typeface="Arial" pitchFamily="34" charset="0"/>
          <a:ea typeface="微软雅黑" pitchFamily="34" charset="-122"/>
          <a:cs typeface="+mn-cs"/>
        </a:defRPr>
      </a:lvl1pPr>
      <a:lvl2pPr marL="267970" indent="-267970" algn="just" defTabSz="685800" rtl="0" eaLnBrk="1" latinLnBrk="0" hangingPunct="1">
        <a:lnSpc>
          <a:spcPct val="130000"/>
        </a:lnSpc>
        <a:spcBef>
          <a:spcPts val="0"/>
        </a:spcBef>
        <a:spcAft>
          <a:spcPts val="450"/>
        </a:spcAft>
        <a:buClr>
          <a:schemeClr val="accent2">
            <a:lumMod val="60000"/>
            <a:lumOff val="40000"/>
          </a:schemeClr>
        </a:buClr>
        <a:buFont typeface="幼圆" pitchFamily="49" charset="-122"/>
        <a:buChar char=" "/>
        <a:defRPr sz="1200" kern="1200" baseline="0">
          <a:solidFill>
            <a:srgbClr val="7D7D7D"/>
          </a:solidFill>
          <a:latin typeface="幼圆" pitchFamily="49" charset="-122"/>
          <a:ea typeface="幼圆" pitchFamily="49" charset="-122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260000" y="2427750"/>
            <a:ext cx="5904376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菜鸟</a:t>
            </a:r>
            <a:r>
              <a:rPr lang="en-US" altLang="zh-CN" sz="2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-</a:t>
            </a:r>
            <a:r>
              <a:rPr lang="zh-CN" altLang="en-US" sz="2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商家库存对账培训</a:t>
            </a:r>
            <a:r>
              <a:rPr lang="en-US" altLang="zh-CN" sz="2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——</a:t>
            </a:r>
            <a:r>
              <a:rPr lang="zh-CN" altLang="en-US" sz="2800" b="1" dirty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通用</a:t>
            </a:r>
            <a:r>
              <a:rPr lang="zh-CN" altLang="en-US" sz="2800" b="1" dirty="0" smtClean="0">
                <a:solidFill>
                  <a:prstClr val="white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版</a:t>
            </a:r>
            <a:r>
              <a:rPr lang="en-US" altLang="zh-CN" sz="28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                                                                 </a:t>
            </a:r>
            <a:endParaRPr lang="en-US" altLang="zh-CN" sz="280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2839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0"/>
          <p:cNvSpPr txBox="1"/>
          <p:nvPr/>
        </p:nvSpPr>
        <p:spPr>
          <a:xfrm>
            <a:off x="323528" y="608370"/>
            <a:ext cx="461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BMS-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操作中心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库存中心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对账单查询</a:t>
            </a:r>
            <a:endParaRPr lang="en-US" altLang="zh-CN" sz="140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查询和确认每个月的库存账单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47614"/>
            <a:ext cx="7992888" cy="3631410"/>
          </a:xfrm>
          <a:prstGeom prst="rect">
            <a:avLst/>
          </a:prstGeom>
        </p:spPr>
      </p:pic>
      <p:sp>
        <p:nvSpPr>
          <p:cNvPr id="7" name="文本框 35"/>
          <p:cNvSpPr txBox="1">
            <a:spLocks noChangeArrowheads="1"/>
          </p:cNvSpPr>
          <p:nvPr/>
        </p:nvSpPr>
        <p:spPr bwMode="auto">
          <a:xfrm>
            <a:off x="899592" y="240057"/>
            <a:ext cx="2232248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1600" b="1" dirty="0" smtClean="0">
                <a:solidFill>
                  <a:srgbClr val="00B050"/>
                </a:solidFill>
                <a:latin typeface="+mj-ea"/>
                <a:ea typeface="+mj-ea"/>
              </a:rPr>
              <a:t>02</a:t>
            </a:r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、对账单查询</a:t>
            </a:r>
            <a:endParaRPr lang="zh-CN" altLang="en-US" sz="1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116841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40" y="555526"/>
            <a:ext cx="2308860" cy="11811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42770" y="483518"/>
            <a:ext cx="756959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期初</a:t>
            </a:r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总数</a:t>
            </a:r>
            <a:r>
              <a:rPr lang="zh-CN" altLang="en-US" b="1" dirty="0" smtClean="0">
                <a:latin typeface="+mj-ea"/>
                <a:ea typeface="+mj-ea"/>
              </a:rPr>
              <a:t>：</a:t>
            </a:r>
            <a:r>
              <a:rPr lang="zh-CN" altLang="en-US" sz="1400" dirty="0" smtClean="0">
                <a:latin typeface="+mj-ea"/>
                <a:ea typeface="+mj-ea"/>
              </a:rPr>
              <a:t>月初的库存（当月</a:t>
            </a:r>
            <a:r>
              <a:rPr lang="en-US" altLang="zh-CN" sz="1400" dirty="0" smtClean="0">
                <a:latin typeface="+mj-ea"/>
                <a:ea typeface="+mj-ea"/>
              </a:rPr>
              <a:t>1</a:t>
            </a:r>
            <a:r>
              <a:rPr lang="zh-CN" altLang="en-US" sz="1400" dirty="0" smtClean="0">
                <a:latin typeface="+mj-ea"/>
                <a:ea typeface="+mj-ea"/>
              </a:rPr>
              <a:t>日</a:t>
            </a:r>
            <a:r>
              <a:rPr lang="en-US" altLang="zh-CN" sz="1400" dirty="0" smtClean="0">
                <a:latin typeface="+mj-ea"/>
                <a:ea typeface="+mj-ea"/>
              </a:rPr>
              <a:t>0</a:t>
            </a:r>
            <a:r>
              <a:rPr lang="zh-CN" altLang="en-US" sz="1400" dirty="0" smtClean="0">
                <a:latin typeface="+mj-ea"/>
                <a:ea typeface="+mj-ea"/>
              </a:rPr>
              <a:t>点的库存）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本期</a:t>
            </a:r>
            <a:r>
              <a:rPr lang="zh-CN" altLang="en-US" b="1" dirty="0">
                <a:solidFill>
                  <a:srgbClr val="0070C0"/>
                </a:solidFill>
                <a:latin typeface="+mj-ea"/>
                <a:ea typeface="+mj-ea"/>
              </a:rPr>
              <a:t>采购入库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zh-CN" altLang="en-US" sz="1400" dirty="0">
                <a:latin typeface="+mj-ea"/>
                <a:ea typeface="+mj-ea"/>
              </a:rPr>
              <a:t>当月采购入库，其他入库的合计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本期</a:t>
            </a:r>
            <a:r>
              <a:rPr lang="zh-CN" altLang="en-US" b="1" dirty="0">
                <a:solidFill>
                  <a:srgbClr val="0070C0"/>
                </a:solidFill>
                <a:latin typeface="+mj-ea"/>
                <a:ea typeface="+mj-ea"/>
              </a:rPr>
              <a:t>销退入库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zh-CN" altLang="en-US" sz="1400" dirty="0">
                <a:latin typeface="+mj-ea"/>
                <a:ea typeface="+mj-ea"/>
              </a:rPr>
              <a:t>当月退货入库，</a:t>
            </a:r>
            <a:r>
              <a:rPr lang="en-US" altLang="zh-CN" sz="1400" dirty="0">
                <a:latin typeface="+mj-ea"/>
                <a:ea typeface="+mj-ea"/>
              </a:rPr>
              <a:t>B2B</a:t>
            </a:r>
            <a:r>
              <a:rPr lang="zh-CN" altLang="en-US" sz="1400" dirty="0">
                <a:latin typeface="+mj-ea"/>
                <a:ea typeface="+mj-ea"/>
              </a:rPr>
              <a:t>干线退货入库的合计</a:t>
            </a:r>
            <a:endParaRPr lang="en-US" altLang="zh-CN" sz="1400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本期</a:t>
            </a:r>
            <a:r>
              <a:rPr lang="zh-CN" altLang="en-US" b="1" dirty="0">
                <a:solidFill>
                  <a:srgbClr val="0070C0"/>
                </a:solidFill>
                <a:latin typeface="+mj-ea"/>
                <a:ea typeface="+mj-ea"/>
              </a:rPr>
              <a:t>盘盈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zh-CN" altLang="en-US" sz="1400" dirty="0">
                <a:latin typeface="+mj-ea"/>
                <a:ea typeface="+mj-ea"/>
              </a:rPr>
              <a:t>当月盘点入库的合计</a:t>
            </a:r>
            <a:endParaRPr lang="en-US" altLang="zh-CN" sz="1400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本期</a:t>
            </a:r>
            <a:r>
              <a:rPr lang="zh-CN" altLang="en-US" b="1" dirty="0">
                <a:solidFill>
                  <a:srgbClr val="0070C0"/>
                </a:solidFill>
                <a:latin typeface="+mj-ea"/>
                <a:ea typeface="+mj-ea"/>
              </a:rPr>
              <a:t>调拨入库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zh-CN" altLang="en-US" sz="1400" dirty="0">
                <a:latin typeface="+mj-ea"/>
                <a:ea typeface="+mj-ea"/>
              </a:rPr>
              <a:t>当月调拨入库的合计</a:t>
            </a:r>
            <a:endParaRPr lang="en-US" altLang="zh-CN" sz="1400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0070C0"/>
                </a:solidFill>
                <a:latin typeface="+mj-ea"/>
                <a:ea typeface="+mj-ea"/>
              </a:rPr>
              <a:t>本期</a:t>
            </a:r>
            <a:r>
              <a:rPr lang="zh-CN" altLang="en-US" b="1" dirty="0">
                <a:solidFill>
                  <a:srgbClr val="0070C0"/>
                </a:solidFill>
                <a:latin typeface="+mj-ea"/>
                <a:ea typeface="+mj-ea"/>
              </a:rPr>
              <a:t>调整入库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zh-CN" altLang="en-US" sz="1400" dirty="0">
                <a:latin typeface="+mj-ea"/>
                <a:ea typeface="+mj-ea"/>
              </a:rPr>
              <a:t>当月库存状态调整入库，加工入库，转移入库，调整入库的合计</a:t>
            </a:r>
            <a:endParaRPr lang="en-US" altLang="zh-CN" sz="1400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00B050"/>
                </a:solidFill>
                <a:latin typeface="+mj-ea"/>
                <a:ea typeface="+mj-ea"/>
              </a:rPr>
              <a:t>本期</a:t>
            </a:r>
            <a:r>
              <a:rPr lang="zh-CN" altLang="en-US" b="1" dirty="0">
                <a:solidFill>
                  <a:srgbClr val="00B050"/>
                </a:solidFill>
                <a:latin typeface="+mj-ea"/>
                <a:ea typeface="+mj-ea"/>
              </a:rPr>
              <a:t>交易出库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zh-CN" altLang="en-US" sz="1400" dirty="0">
                <a:latin typeface="+mj-ea"/>
                <a:ea typeface="+mj-ea"/>
              </a:rPr>
              <a:t>当月交易出</a:t>
            </a:r>
            <a:r>
              <a:rPr lang="zh-CN" altLang="en-US" sz="1400" dirty="0" smtClean="0">
                <a:latin typeface="+mj-ea"/>
                <a:ea typeface="+mj-ea"/>
              </a:rPr>
              <a:t>库，换货出库的</a:t>
            </a:r>
            <a:r>
              <a:rPr lang="zh-CN" altLang="en-US" sz="1400" dirty="0">
                <a:latin typeface="+mj-ea"/>
                <a:ea typeface="+mj-ea"/>
              </a:rPr>
              <a:t>合计</a:t>
            </a:r>
            <a:endParaRPr lang="en-US" altLang="zh-CN" sz="1400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00B050"/>
                </a:solidFill>
                <a:latin typeface="+mj-ea"/>
                <a:ea typeface="+mj-ea"/>
              </a:rPr>
              <a:t>本期</a:t>
            </a:r>
            <a:r>
              <a:rPr lang="zh-CN" altLang="en-US" b="1" dirty="0">
                <a:solidFill>
                  <a:srgbClr val="00B050"/>
                </a:solidFill>
                <a:latin typeface="+mj-ea"/>
                <a:ea typeface="+mj-ea"/>
              </a:rPr>
              <a:t>退仓出库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zh-CN" altLang="en-US" sz="1400" dirty="0">
                <a:latin typeface="+mj-ea"/>
                <a:ea typeface="+mj-ea"/>
              </a:rPr>
              <a:t>当月普通出库和</a:t>
            </a:r>
            <a:r>
              <a:rPr lang="en-US" altLang="zh-CN" sz="1400" dirty="0">
                <a:latin typeface="+mj-ea"/>
                <a:ea typeface="+mj-ea"/>
              </a:rPr>
              <a:t>B2B</a:t>
            </a:r>
            <a:r>
              <a:rPr lang="zh-CN" altLang="en-US" sz="1400" dirty="0">
                <a:latin typeface="+mj-ea"/>
                <a:ea typeface="+mj-ea"/>
              </a:rPr>
              <a:t>出库的合计</a:t>
            </a:r>
            <a:endParaRPr lang="en-US" altLang="zh-CN" sz="1400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00B050"/>
                </a:solidFill>
                <a:latin typeface="+mj-ea"/>
                <a:ea typeface="+mj-ea"/>
              </a:rPr>
              <a:t>本期</a:t>
            </a:r>
            <a:r>
              <a:rPr lang="zh-CN" altLang="en-US" b="1" dirty="0">
                <a:solidFill>
                  <a:srgbClr val="00B050"/>
                </a:solidFill>
                <a:latin typeface="+mj-ea"/>
                <a:ea typeface="+mj-ea"/>
              </a:rPr>
              <a:t>盘亏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zh-CN" altLang="en-US" sz="1400" dirty="0">
                <a:latin typeface="+mj-ea"/>
                <a:ea typeface="+mj-ea"/>
              </a:rPr>
              <a:t>当月盘点出库的合计</a:t>
            </a:r>
            <a:endParaRPr lang="en-US" altLang="zh-CN" sz="1400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00B050"/>
                </a:solidFill>
                <a:latin typeface="+mj-ea"/>
                <a:ea typeface="+mj-ea"/>
              </a:rPr>
              <a:t>本期</a:t>
            </a:r>
            <a:r>
              <a:rPr lang="zh-CN" altLang="en-US" b="1" dirty="0">
                <a:solidFill>
                  <a:srgbClr val="00B050"/>
                </a:solidFill>
                <a:latin typeface="+mj-ea"/>
                <a:ea typeface="+mj-ea"/>
              </a:rPr>
              <a:t>调拨出库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zh-CN" altLang="en-US" sz="1400" dirty="0">
                <a:latin typeface="+mj-ea"/>
                <a:ea typeface="+mj-ea"/>
              </a:rPr>
              <a:t>当月调拨出库的合计</a:t>
            </a:r>
            <a:endParaRPr lang="en-US" altLang="zh-CN" sz="1400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00B050"/>
                </a:solidFill>
                <a:latin typeface="+mj-ea"/>
                <a:ea typeface="+mj-ea"/>
              </a:rPr>
              <a:t>本期</a:t>
            </a:r>
            <a:r>
              <a:rPr lang="zh-CN" altLang="en-US" b="1" dirty="0">
                <a:solidFill>
                  <a:srgbClr val="00B050"/>
                </a:solidFill>
                <a:latin typeface="+mj-ea"/>
                <a:ea typeface="+mj-ea"/>
              </a:rPr>
              <a:t>调整出库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zh-CN" altLang="en-US" sz="1400" dirty="0">
                <a:latin typeface="+mj-ea"/>
                <a:ea typeface="+mj-ea"/>
              </a:rPr>
              <a:t>当月库存状态调整出库，加工出库，转移出库，调整出库的合计</a:t>
            </a:r>
            <a:endParaRPr lang="en-US" altLang="zh-CN" sz="1400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调拨</a:t>
            </a: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在途：</a:t>
            </a:r>
            <a:r>
              <a:rPr lang="zh-CN" altLang="en-US" sz="1400" dirty="0">
                <a:solidFill>
                  <a:srgbClr val="FF0000"/>
                </a:solidFill>
                <a:latin typeface="+mj-ea"/>
                <a:ea typeface="+mj-ea"/>
              </a:rPr>
              <a:t>截止期末，未完结的调拨入库数量（不参与计算公式）</a:t>
            </a:r>
            <a:endParaRPr lang="en-US" altLang="zh-CN" sz="1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期末</a:t>
            </a:r>
            <a:r>
              <a:rPr lang="zh-CN" altLang="en-US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总数</a:t>
            </a:r>
            <a:r>
              <a:rPr lang="zh-CN" altLang="en-US" b="1" dirty="0">
                <a:latin typeface="+mj-ea"/>
                <a:ea typeface="+mj-ea"/>
              </a:rPr>
              <a:t>：</a:t>
            </a:r>
            <a:r>
              <a:rPr lang="zh-CN" altLang="en-US" sz="1400" dirty="0">
                <a:latin typeface="+mj-ea"/>
                <a:ea typeface="+mj-ea"/>
              </a:rPr>
              <a:t>截止期末的库存</a:t>
            </a:r>
          </a:p>
        </p:txBody>
      </p:sp>
      <p:sp>
        <p:nvSpPr>
          <p:cNvPr id="6" name="矩形 5"/>
          <p:cNvSpPr/>
          <p:nvPr/>
        </p:nvSpPr>
        <p:spPr>
          <a:xfrm>
            <a:off x="251520" y="4208770"/>
            <a:ext cx="86044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期末</a:t>
            </a:r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库存 </a:t>
            </a:r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= </a:t>
            </a:r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期</a:t>
            </a: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初</a:t>
            </a:r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总数 </a:t>
            </a:r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+ </a:t>
            </a:r>
            <a:r>
              <a:rPr lang="zh-CN" altLang="en-US" sz="1400" b="1" dirty="0" smtClean="0">
                <a:solidFill>
                  <a:srgbClr val="0070C0"/>
                </a:solidFill>
                <a:latin typeface="+mj-ea"/>
                <a:ea typeface="+mj-ea"/>
              </a:rPr>
              <a:t>本期</a:t>
            </a:r>
            <a:r>
              <a:rPr lang="zh-CN" altLang="en-US" sz="1400" b="1" dirty="0">
                <a:solidFill>
                  <a:srgbClr val="0070C0"/>
                </a:solidFill>
                <a:latin typeface="+mj-ea"/>
                <a:ea typeface="+mj-ea"/>
              </a:rPr>
              <a:t>采购</a:t>
            </a:r>
            <a:r>
              <a:rPr lang="zh-CN" altLang="en-US" sz="1400" b="1" dirty="0" smtClean="0">
                <a:solidFill>
                  <a:srgbClr val="0070C0"/>
                </a:solidFill>
                <a:latin typeface="+mj-ea"/>
                <a:ea typeface="+mj-ea"/>
              </a:rPr>
              <a:t>入库</a:t>
            </a:r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+ </a:t>
            </a:r>
            <a:r>
              <a:rPr lang="zh-CN" altLang="en-US" sz="1400" b="1" dirty="0" smtClean="0">
                <a:solidFill>
                  <a:srgbClr val="0070C0"/>
                </a:solidFill>
                <a:latin typeface="+mj-ea"/>
                <a:ea typeface="+mj-ea"/>
              </a:rPr>
              <a:t>本期</a:t>
            </a:r>
            <a:r>
              <a:rPr lang="zh-CN" altLang="en-US" sz="1400" b="1" dirty="0">
                <a:solidFill>
                  <a:srgbClr val="0070C0"/>
                </a:solidFill>
                <a:latin typeface="+mj-ea"/>
                <a:ea typeface="+mj-ea"/>
              </a:rPr>
              <a:t>销退</a:t>
            </a:r>
            <a:r>
              <a:rPr lang="zh-CN" altLang="en-US" sz="1400" b="1" dirty="0" smtClean="0">
                <a:solidFill>
                  <a:srgbClr val="0070C0"/>
                </a:solidFill>
                <a:latin typeface="+mj-ea"/>
                <a:ea typeface="+mj-ea"/>
              </a:rPr>
              <a:t>入库</a:t>
            </a:r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+ </a:t>
            </a:r>
            <a:r>
              <a:rPr lang="zh-CN" altLang="en-US" sz="1400" b="1" dirty="0" smtClean="0">
                <a:solidFill>
                  <a:srgbClr val="0070C0"/>
                </a:solidFill>
                <a:latin typeface="+mj-ea"/>
                <a:ea typeface="+mj-ea"/>
              </a:rPr>
              <a:t>本期</a:t>
            </a:r>
            <a:r>
              <a:rPr lang="zh-CN" altLang="en-US" sz="1400" b="1" dirty="0">
                <a:solidFill>
                  <a:srgbClr val="0070C0"/>
                </a:solidFill>
                <a:latin typeface="+mj-ea"/>
                <a:ea typeface="+mj-ea"/>
              </a:rPr>
              <a:t>盘</a:t>
            </a:r>
            <a:r>
              <a:rPr lang="zh-CN" altLang="en-US" sz="1400" b="1" dirty="0" smtClean="0">
                <a:solidFill>
                  <a:srgbClr val="0070C0"/>
                </a:solidFill>
                <a:latin typeface="+mj-ea"/>
                <a:ea typeface="+mj-ea"/>
              </a:rPr>
              <a:t>盈</a:t>
            </a:r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+ </a:t>
            </a:r>
            <a:r>
              <a:rPr lang="zh-CN" altLang="en-US" sz="1400" b="1" dirty="0" smtClean="0">
                <a:solidFill>
                  <a:srgbClr val="0070C0"/>
                </a:solidFill>
                <a:latin typeface="+mj-ea"/>
                <a:ea typeface="+mj-ea"/>
              </a:rPr>
              <a:t>本期</a:t>
            </a:r>
            <a:r>
              <a:rPr lang="zh-CN" altLang="en-US" sz="1400" b="1" dirty="0">
                <a:solidFill>
                  <a:srgbClr val="0070C0"/>
                </a:solidFill>
                <a:latin typeface="+mj-ea"/>
                <a:ea typeface="+mj-ea"/>
              </a:rPr>
              <a:t>调拨</a:t>
            </a:r>
            <a:r>
              <a:rPr lang="zh-CN" altLang="en-US" sz="1400" b="1" dirty="0" smtClean="0">
                <a:solidFill>
                  <a:srgbClr val="0070C0"/>
                </a:solidFill>
                <a:latin typeface="+mj-ea"/>
                <a:ea typeface="+mj-ea"/>
              </a:rPr>
              <a:t>入库</a:t>
            </a:r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+ </a:t>
            </a:r>
            <a:r>
              <a:rPr lang="zh-CN" altLang="en-US" sz="1400" b="1" dirty="0" smtClean="0">
                <a:solidFill>
                  <a:srgbClr val="0070C0"/>
                </a:solidFill>
                <a:latin typeface="+mj-ea"/>
                <a:ea typeface="+mj-ea"/>
              </a:rPr>
              <a:t>本期</a:t>
            </a:r>
            <a:r>
              <a:rPr lang="zh-CN" altLang="en-US" sz="1400" b="1" dirty="0">
                <a:solidFill>
                  <a:srgbClr val="0070C0"/>
                </a:solidFill>
                <a:latin typeface="+mj-ea"/>
                <a:ea typeface="+mj-ea"/>
              </a:rPr>
              <a:t>调整</a:t>
            </a:r>
            <a:r>
              <a:rPr lang="zh-CN" altLang="en-US" sz="1400" b="1" dirty="0" smtClean="0">
                <a:solidFill>
                  <a:srgbClr val="0070C0"/>
                </a:solidFill>
                <a:latin typeface="+mj-ea"/>
                <a:ea typeface="+mj-ea"/>
              </a:rPr>
              <a:t>入库</a:t>
            </a:r>
            <a:endParaRPr lang="en-US" altLang="zh-CN" sz="1400" b="1" dirty="0" smtClean="0">
              <a:solidFill>
                <a:srgbClr val="0070C0"/>
              </a:solidFill>
              <a:latin typeface="+mj-ea"/>
              <a:ea typeface="+mj-ea"/>
            </a:endParaRPr>
          </a:p>
          <a:p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                        </a:t>
            </a:r>
            <a:r>
              <a:rPr lang="zh-CN" altLang="en-US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    </a:t>
            </a:r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- </a:t>
            </a:r>
            <a:r>
              <a:rPr lang="zh-CN" altLang="en-US" sz="1400" b="1" dirty="0" smtClean="0">
                <a:solidFill>
                  <a:srgbClr val="00B050"/>
                </a:solidFill>
                <a:latin typeface="+mj-ea"/>
                <a:ea typeface="+mj-ea"/>
              </a:rPr>
              <a:t>本期</a:t>
            </a:r>
            <a:r>
              <a:rPr lang="zh-CN" altLang="en-US" sz="1400" b="1" dirty="0">
                <a:solidFill>
                  <a:srgbClr val="00B050"/>
                </a:solidFill>
                <a:latin typeface="+mj-ea"/>
                <a:ea typeface="+mj-ea"/>
              </a:rPr>
              <a:t>交易出库 </a:t>
            </a:r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- </a:t>
            </a:r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1400" b="1" dirty="0" smtClean="0">
                <a:solidFill>
                  <a:srgbClr val="00B050"/>
                </a:solidFill>
                <a:latin typeface="+mj-ea"/>
                <a:ea typeface="+mj-ea"/>
              </a:rPr>
              <a:t>本期</a:t>
            </a:r>
            <a:r>
              <a:rPr lang="zh-CN" altLang="en-US" sz="1400" b="1" dirty="0">
                <a:solidFill>
                  <a:srgbClr val="00B050"/>
                </a:solidFill>
                <a:latin typeface="+mj-ea"/>
                <a:ea typeface="+mj-ea"/>
              </a:rPr>
              <a:t>退仓出库</a:t>
            </a: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- </a:t>
            </a:r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1400" b="1" dirty="0" smtClean="0">
                <a:solidFill>
                  <a:srgbClr val="00B050"/>
                </a:solidFill>
                <a:latin typeface="+mj-ea"/>
                <a:ea typeface="+mj-ea"/>
              </a:rPr>
              <a:t>本期</a:t>
            </a:r>
            <a:r>
              <a:rPr lang="zh-CN" altLang="en-US" sz="1400" b="1" dirty="0">
                <a:solidFill>
                  <a:srgbClr val="00B050"/>
                </a:solidFill>
                <a:latin typeface="+mj-ea"/>
                <a:ea typeface="+mj-ea"/>
              </a:rPr>
              <a:t>盘亏</a:t>
            </a: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- </a:t>
            </a:r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1400" b="1" dirty="0" smtClean="0">
                <a:solidFill>
                  <a:srgbClr val="00B050"/>
                </a:solidFill>
                <a:latin typeface="+mj-ea"/>
                <a:ea typeface="+mj-ea"/>
              </a:rPr>
              <a:t>本期</a:t>
            </a:r>
            <a:r>
              <a:rPr lang="zh-CN" altLang="en-US" sz="1400" b="1" dirty="0">
                <a:solidFill>
                  <a:srgbClr val="00B050"/>
                </a:solidFill>
                <a:latin typeface="+mj-ea"/>
                <a:ea typeface="+mj-ea"/>
              </a:rPr>
              <a:t>调拨出库</a:t>
            </a:r>
            <a:r>
              <a:rPr lang="zh-CN" altLang="en-US" sz="14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en-US" altLang="zh-CN" sz="1400" b="1" dirty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- </a:t>
            </a:r>
            <a:r>
              <a:rPr lang="en-US" altLang="zh-CN" sz="14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 </a:t>
            </a:r>
            <a:r>
              <a:rPr lang="zh-CN" altLang="en-US" sz="1400" b="1" dirty="0" smtClean="0">
                <a:solidFill>
                  <a:srgbClr val="00B050"/>
                </a:solidFill>
                <a:latin typeface="+mj-ea"/>
                <a:ea typeface="+mj-ea"/>
              </a:rPr>
              <a:t>本期</a:t>
            </a:r>
            <a:r>
              <a:rPr lang="zh-CN" altLang="en-US" sz="1400" b="1" dirty="0">
                <a:solidFill>
                  <a:srgbClr val="00B050"/>
                </a:solidFill>
                <a:latin typeface="+mj-ea"/>
                <a:ea typeface="+mj-ea"/>
              </a:rPr>
              <a:t>调整出库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4623" y="2427734"/>
            <a:ext cx="4031873" cy="57246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accent4"/>
                </a:solidFill>
                <a:latin typeface="+mj-ea"/>
                <a:ea typeface="+mj-ea"/>
              </a:rPr>
              <a:t>对账单：统计的库存是包含了良品和残次的总库存，</a:t>
            </a:r>
            <a:endParaRPr lang="en-US" altLang="zh-CN" sz="1200" b="1" dirty="0" smtClean="0">
              <a:solidFill>
                <a:schemeClr val="accent4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accent4"/>
                </a:solidFill>
                <a:latin typeface="+mj-ea"/>
                <a:ea typeface="+mj-ea"/>
              </a:rPr>
              <a:t>如需要了解其中的残次库存，需要到进销存台账中查询</a:t>
            </a:r>
          </a:p>
        </p:txBody>
      </p:sp>
      <p:sp>
        <p:nvSpPr>
          <p:cNvPr id="8" name="上箭头 7"/>
          <p:cNvSpPr/>
          <p:nvPr/>
        </p:nvSpPr>
        <p:spPr>
          <a:xfrm>
            <a:off x="7220272" y="1923678"/>
            <a:ext cx="736104" cy="360040"/>
          </a:xfrm>
          <a:prstGeom prst="upArrow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55912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0"/>
          <p:cNvSpPr txBox="1"/>
          <p:nvPr/>
        </p:nvSpPr>
        <p:spPr>
          <a:xfrm>
            <a:off x="384149" y="627534"/>
            <a:ext cx="461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BMS-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操作中心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库存中心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进销存台账</a:t>
            </a:r>
            <a:endParaRPr lang="en-US" altLang="zh-CN" sz="140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查询每天的库存情况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9622"/>
            <a:ext cx="8568952" cy="3432526"/>
          </a:xfrm>
          <a:prstGeom prst="rect">
            <a:avLst/>
          </a:prstGeom>
        </p:spPr>
      </p:pic>
      <p:sp>
        <p:nvSpPr>
          <p:cNvPr id="6" name="文本框 35"/>
          <p:cNvSpPr txBox="1">
            <a:spLocks noChangeArrowheads="1"/>
          </p:cNvSpPr>
          <p:nvPr/>
        </p:nvSpPr>
        <p:spPr bwMode="auto">
          <a:xfrm>
            <a:off x="899592" y="240057"/>
            <a:ext cx="2232248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1600" b="1" dirty="0" smtClean="0">
                <a:solidFill>
                  <a:srgbClr val="00B050"/>
                </a:solidFill>
                <a:latin typeface="+mj-ea"/>
                <a:ea typeface="+mj-ea"/>
              </a:rPr>
              <a:t>03</a:t>
            </a:r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、进销存台账</a:t>
            </a:r>
            <a:endParaRPr lang="zh-CN" altLang="en-US" sz="1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25463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0"/>
          <p:cNvSpPr txBox="1"/>
          <p:nvPr/>
        </p:nvSpPr>
        <p:spPr>
          <a:xfrm>
            <a:off x="251520" y="536362"/>
            <a:ext cx="461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BMS-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操作中心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库存中心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出入库流水台账</a:t>
            </a:r>
            <a:endParaRPr lang="en-US" altLang="zh-CN" sz="140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查询货品的出入库流水信息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27" y="1203598"/>
            <a:ext cx="8432621" cy="3672408"/>
          </a:xfrm>
          <a:prstGeom prst="rect">
            <a:avLst/>
          </a:prstGeom>
        </p:spPr>
      </p:pic>
      <p:sp>
        <p:nvSpPr>
          <p:cNvPr id="6" name="文本框 35"/>
          <p:cNvSpPr txBox="1">
            <a:spLocks noChangeArrowheads="1"/>
          </p:cNvSpPr>
          <p:nvPr/>
        </p:nvSpPr>
        <p:spPr bwMode="auto">
          <a:xfrm>
            <a:off x="899592" y="240057"/>
            <a:ext cx="2232248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1600" b="1" dirty="0" smtClean="0">
                <a:solidFill>
                  <a:srgbClr val="00B050"/>
                </a:solidFill>
                <a:latin typeface="+mj-ea"/>
                <a:ea typeface="+mj-ea"/>
              </a:rPr>
              <a:t>04</a:t>
            </a:r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、出入库流水台账</a:t>
            </a:r>
            <a:endParaRPr lang="zh-CN" altLang="en-US" sz="1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301534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20"/>
          <p:cNvSpPr txBox="1"/>
          <p:nvPr/>
        </p:nvSpPr>
        <p:spPr>
          <a:xfrm>
            <a:off x="240133" y="536362"/>
            <a:ext cx="461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BMS-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操作中心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库存中心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月度流水账单</a:t>
            </a:r>
            <a:endParaRPr lang="en-US" altLang="zh-CN" sz="140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用途：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每个月的全部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出入库流水信息下载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03598"/>
            <a:ext cx="8789610" cy="3672408"/>
          </a:xfrm>
          <a:prstGeom prst="rect">
            <a:avLst/>
          </a:prstGeom>
        </p:spPr>
      </p:pic>
      <p:sp>
        <p:nvSpPr>
          <p:cNvPr id="7" name="文本框 35"/>
          <p:cNvSpPr txBox="1">
            <a:spLocks noChangeArrowheads="1"/>
          </p:cNvSpPr>
          <p:nvPr/>
        </p:nvSpPr>
        <p:spPr bwMode="auto">
          <a:xfrm>
            <a:off x="899592" y="240057"/>
            <a:ext cx="2232248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1600" b="1" dirty="0" smtClean="0">
                <a:solidFill>
                  <a:srgbClr val="00B050"/>
                </a:solidFill>
                <a:latin typeface="+mj-ea"/>
                <a:ea typeface="+mj-ea"/>
              </a:rPr>
              <a:t>05</a:t>
            </a:r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、月度流水账单</a:t>
            </a:r>
            <a:endParaRPr lang="zh-CN" altLang="en-US" sz="1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028770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968" y="411510"/>
            <a:ext cx="3200400" cy="14478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23528" y="491158"/>
            <a:ext cx="75608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latin typeface="+mj-ea"/>
                <a:ea typeface="+mj-ea"/>
              </a:rPr>
              <a:t>单据</a:t>
            </a:r>
            <a:r>
              <a:rPr lang="zh-CN" altLang="en-US" b="1" dirty="0" smtClean="0">
                <a:latin typeface="+mj-ea"/>
                <a:ea typeface="+mj-ea"/>
              </a:rPr>
              <a:t>号：</a:t>
            </a:r>
            <a:r>
              <a:rPr lang="zh-CN" altLang="en-US" sz="1400" dirty="0">
                <a:latin typeface="+mj-ea"/>
                <a:ea typeface="+mj-ea"/>
              </a:rPr>
              <a:t>仓储作业单号，</a:t>
            </a:r>
            <a:r>
              <a:rPr lang="en-US" altLang="zh-CN" sz="1400" dirty="0" smtClean="0">
                <a:latin typeface="+mj-ea"/>
                <a:ea typeface="+mj-ea"/>
              </a:rPr>
              <a:t>LBX</a:t>
            </a:r>
            <a:r>
              <a:rPr lang="zh-CN" altLang="en-US" sz="1400" dirty="0" smtClean="0">
                <a:latin typeface="+mj-ea"/>
                <a:ea typeface="+mj-ea"/>
              </a:rPr>
              <a:t>号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货品</a:t>
            </a:r>
            <a:r>
              <a:rPr lang="en-US" altLang="zh-CN" b="1" dirty="0" smtClean="0">
                <a:solidFill>
                  <a:srgbClr val="FF0000"/>
                </a:solidFill>
                <a:latin typeface="+mj-ea"/>
                <a:ea typeface="+mj-ea"/>
              </a:rPr>
              <a:t>ID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：</a:t>
            </a:r>
            <a:r>
              <a:rPr lang="zh-CN" altLang="en-US" sz="1400" dirty="0" smtClean="0">
                <a:solidFill>
                  <a:srgbClr val="FF0000"/>
                </a:solidFill>
                <a:latin typeface="+mj-ea"/>
                <a:ea typeface="+mj-ea"/>
              </a:rPr>
              <a:t>菜鸟管理货品的唯一</a:t>
            </a:r>
            <a:r>
              <a:rPr lang="en-US" altLang="zh-CN" sz="1400" dirty="0" smtClean="0">
                <a:solidFill>
                  <a:srgbClr val="FF0000"/>
                </a:solidFill>
                <a:latin typeface="+mj-ea"/>
                <a:ea typeface="+mj-ea"/>
              </a:rPr>
              <a:t>ID</a:t>
            </a:r>
          </a:p>
          <a:p>
            <a:r>
              <a:rPr lang="zh-CN" altLang="en-US" b="1" dirty="0" smtClean="0">
                <a:latin typeface="+mj-ea"/>
                <a:ea typeface="+mj-ea"/>
              </a:rPr>
              <a:t>货品编码：</a:t>
            </a:r>
            <a:r>
              <a:rPr lang="zh-CN" altLang="en-US" sz="1400" dirty="0" smtClean="0">
                <a:latin typeface="+mj-ea"/>
                <a:ea typeface="+mj-ea"/>
              </a:rPr>
              <a:t>商家管理货品的唯一编码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货品条形码：</a:t>
            </a:r>
            <a:r>
              <a:rPr lang="zh-CN" altLang="en-US" sz="1400" dirty="0" smtClean="0">
                <a:solidFill>
                  <a:srgbClr val="FF0000"/>
                </a:solidFill>
                <a:latin typeface="+mj-ea"/>
                <a:ea typeface="+mj-ea"/>
              </a:rPr>
              <a:t>商家设置的条形码信息</a:t>
            </a:r>
            <a:endParaRPr lang="en-US" altLang="zh-CN" sz="1400" dirty="0" smtClean="0">
              <a:solidFill>
                <a:srgbClr val="FF0000"/>
              </a:solidFill>
              <a:latin typeface="+mj-ea"/>
              <a:ea typeface="+mj-ea"/>
            </a:endParaRPr>
          </a:p>
          <a:p>
            <a:r>
              <a:rPr lang="zh-CN" altLang="en-US" b="1" dirty="0" smtClean="0">
                <a:latin typeface="+mj-ea"/>
                <a:ea typeface="+mj-ea"/>
              </a:rPr>
              <a:t>货品名称：</a:t>
            </a:r>
            <a:r>
              <a:rPr lang="zh-CN" altLang="en-US" sz="1400" dirty="0" smtClean="0">
                <a:latin typeface="+mj-ea"/>
                <a:ea typeface="+mj-ea"/>
              </a:rPr>
              <a:t>商家设置的货品名称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仓库编码：</a:t>
            </a:r>
            <a:r>
              <a:rPr lang="zh-CN" altLang="en-US" sz="1400" dirty="0" smtClean="0">
                <a:solidFill>
                  <a:srgbClr val="FF0000"/>
                </a:solidFill>
                <a:latin typeface="+mj-ea"/>
                <a:ea typeface="+mj-ea"/>
              </a:rPr>
              <a:t>菜鸟管理仓库的唯一</a:t>
            </a:r>
            <a:r>
              <a:rPr lang="en-US" altLang="zh-CN" sz="1400" dirty="0" smtClean="0">
                <a:solidFill>
                  <a:srgbClr val="FF0000"/>
                </a:solidFill>
                <a:latin typeface="+mj-ea"/>
                <a:ea typeface="+mj-ea"/>
              </a:rPr>
              <a:t>ID</a:t>
            </a:r>
          </a:p>
          <a:p>
            <a:r>
              <a:rPr lang="zh-CN" altLang="en-US" b="1" dirty="0" smtClean="0">
                <a:latin typeface="+mj-ea"/>
                <a:ea typeface="+mj-ea"/>
              </a:rPr>
              <a:t>仓库名称：</a:t>
            </a:r>
            <a:r>
              <a:rPr lang="zh-CN" altLang="en-US" sz="1400" dirty="0">
                <a:latin typeface="+mj-ea"/>
                <a:ea typeface="+mj-ea"/>
              </a:rPr>
              <a:t>菜</a:t>
            </a:r>
            <a:r>
              <a:rPr lang="zh-CN" altLang="en-US" sz="1400" dirty="0" smtClean="0">
                <a:latin typeface="+mj-ea"/>
                <a:ea typeface="+mj-ea"/>
              </a:rPr>
              <a:t>鸟设置的仓库名称</a:t>
            </a:r>
            <a:endParaRPr lang="en-US" altLang="zh-CN" sz="1400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latin typeface="+mj-ea"/>
                <a:ea typeface="+mj-ea"/>
              </a:rPr>
              <a:t>出</a:t>
            </a:r>
            <a:r>
              <a:rPr lang="zh-CN" altLang="en-US" b="1" dirty="0">
                <a:latin typeface="+mj-ea"/>
                <a:ea typeface="+mj-ea"/>
              </a:rPr>
              <a:t>入库</a:t>
            </a:r>
            <a:r>
              <a:rPr lang="zh-CN" altLang="en-US" b="1" dirty="0" smtClean="0">
                <a:latin typeface="+mj-ea"/>
                <a:ea typeface="+mj-ea"/>
              </a:rPr>
              <a:t>时间：</a:t>
            </a:r>
            <a:r>
              <a:rPr lang="zh-CN" altLang="en-US" sz="1400" dirty="0" smtClean="0">
                <a:latin typeface="+mj-ea"/>
                <a:ea typeface="+mj-ea"/>
              </a:rPr>
              <a:t>仓库实际的货品出库、入库的时间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latin typeface="+mj-ea"/>
                <a:ea typeface="+mj-ea"/>
              </a:rPr>
              <a:t>单据类型：</a:t>
            </a:r>
            <a:r>
              <a:rPr lang="zh-CN" altLang="en-US" sz="1400" dirty="0" smtClean="0">
                <a:latin typeface="+mj-ea"/>
                <a:ea typeface="+mj-ea"/>
              </a:rPr>
              <a:t>用于区分出入库流水的业务类型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latin typeface="+mj-ea"/>
                <a:ea typeface="+mj-ea"/>
              </a:rPr>
              <a:t>库存类型：</a:t>
            </a:r>
            <a:r>
              <a:rPr lang="zh-CN" altLang="en-US" sz="1400" dirty="0" smtClean="0">
                <a:latin typeface="+mj-ea"/>
                <a:ea typeface="+mj-ea"/>
              </a:rPr>
              <a:t>区分可销售库存（良品）和残次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latin typeface="+mj-ea"/>
                <a:ea typeface="+mj-ea"/>
              </a:rPr>
              <a:t>出</a:t>
            </a:r>
            <a:r>
              <a:rPr lang="zh-CN" altLang="en-US" b="1" dirty="0">
                <a:latin typeface="+mj-ea"/>
                <a:ea typeface="+mj-ea"/>
              </a:rPr>
              <a:t>入库</a:t>
            </a:r>
            <a:r>
              <a:rPr lang="zh-CN" altLang="en-US" b="1" dirty="0" smtClean="0">
                <a:latin typeface="+mj-ea"/>
                <a:ea typeface="+mj-ea"/>
              </a:rPr>
              <a:t>数量：</a:t>
            </a:r>
            <a:r>
              <a:rPr lang="zh-CN" altLang="en-US" sz="1400" dirty="0" smtClean="0">
                <a:latin typeface="+mj-ea"/>
                <a:ea typeface="+mj-ea"/>
              </a:rPr>
              <a:t>本次库存变动数量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latin typeface="+mj-ea"/>
                <a:ea typeface="+mj-ea"/>
              </a:rPr>
              <a:t>结存数量：</a:t>
            </a:r>
            <a:r>
              <a:rPr lang="zh-CN" altLang="en-US" sz="1400" dirty="0" smtClean="0">
                <a:latin typeface="+mj-ea"/>
                <a:ea typeface="+mj-ea"/>
              </a:rPr>
              <a:t>本次库存变动之后，剩余的库存数量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en-US" altLang="zh-CN" b="1" dirty="0" smtClean="0">
                <a:latin typeface="+mj-ea"/>
                <a:ea typeface="+mj-ea"/>
              </a:rPr>
              <a:t>ERP</a:t>
            </a:r>
            <a:r>
              <a:rPr lang="zh-CN" altLang="en-US" b="1" dirty="0" smtClean="0">
                <a:latin typeface="+mj-ea"/>
                <a:ea typeface="+mj-ea"/>
              </a:rPr>
              <a:t>单号：</a:t>
            </a:r>
            <a:r>
              <a:rPr lang="zh-CN" altLang="en-US" sz="1400" dirty="0" smtClean="0">
                <a:latin typeface="+mj-ea"/>
                <a:ea typeface="+mj-ea"/>
              </a:rPr>
              <a:t>商家</a:t>
            </a:r>
            <a:r>
              <a:rPr lang="en-US" altLang="zh-CN" sz="1400" dirty="0" smtClean="0">
                <a:latin typeface="+mj-ea"/>
                <a:ea typeface="+mj-ea"/>
              </a:rPr>
              <a:t>ERP</a:t>
            </a:r>
            <a:r>
              <a:rPr lang="zh-CN" altLang="en-US" sz="1400" dirty="0" smtClean="0">
                <a:latin typeface="+mj-ea"/>
                <a:ea typeface="+mj-ea"/>
              </a:rPr>
              <a:t>系统传入的单号，可用于核对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latin typeface="+mj-ea"/>
                <a:ea typeface="+mj-ea"/>
              </a:rPr>
              <a:t>外部流水号：</a:t>
            </a:r>
            <a:r>
              <a:rPr lang="zh-CN" altLang="en-US" sz="1400" dirty="0" smtClean="0">
                <a:latin typeface="+mj-ea"/>
                <a:ea typeface="+mj-ea"/>
              </a:rPr>
              <a:t>淘宝交易号，交易订单可通过此单号核对</a:t>
            </a:r>
            <a:endParaRPr lang="en-US" altLang="zh-CN" dirty="0" smtClean="0">
              <a:latin typeface="+mj-ea"/>
              <a:ea typeface="+mj-ea"/>
            </a:endParaRPr>
          </a:p>
          <a:p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原</a:t>
            </a:r>
            <a:r>
              <a:rPr lang="zh-CN" altLang="en-US" b="1" dirty="0">
                <a:solidFill>
                  <a:srgbClr val="FF0000"/>
                </a:solidFill>
                <a:latin typeface="+mj-ea"/>
                <a:ea typeface="+mj-ea"/>
              </a:rPr>
              <a:t>订单</a:t>
            </a:r>
            <a:r>
              <a:rPr lang="zh-CN" altLang="en-US" b="1" dirty="0" smtClean="0">
                <a:solidFill>
                  <a:srgbClr val="FF0000"/>
                </a:solidFill>
                <a:latin typeface="+mj-ea"/>
                <a:ea typeface="+mj-ea"/>
              </a:rPr>
              <a:t>编号：</a:t>
            </a:r>
            <a:r>
              <a:rPr lang="zh-CN" altLang="en-US" sz="1400" dirty="0" smtClean="0">
                <a:solidFill>
                  <a:srgbClr val="FF0000"/>
                </a:solidFill>
                <a:latin typeface="+mj-ea"/>
                <a:ea typeface="+mj-ea"/>
              </a:rPr>
              <a:t>退货入库单可根据此编号找到对应的交易出库单</a:t>
            </a:r>
            <a:endParaRPr lang="zh-CN" altLang="en-US" sz="1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0" name="上箭头 9"/>
          <p:cNvSpPr/>
          <p:nvPr/>
        </p:nvSpPr>
        <p:spPr>
          <a:xfrm>
            <a:off x="6012160" y="1931318"/>
            <a:ext cx="736104" cy="360040"/>
          </a:xfrm>
          <a:prstGeom prst="upArrow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725955" y="2390369"/>
            <a:ext cx="4193777" cy="57246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accent4"/>
                </a:solidFill>
                <a:latin typeface="+mj-ea"/>
                <a:ea typeface="+mj-ea"/>
              </a:rPr>
              <a:t>月度流水账单：下载的是</a:t>
            </a:r>
            <a:r>
              <a:rPr lang="en-US" altLang="zh-CN" sz="1200" b="1" dirty="0" smtClean="0">
                <a:solidFill>
                  <a:schemeClr val="accent4"/>
                </a:solidFill>
                <a:latin typeface="+mj-ea"/>
                <a:ea typeface="+mj-ea"/>
              </a:rPr>
              <a:t>zip</a:t>
            </a:r>
            <a:r>
              <a:rPr lang="zh-CN" altLang="en-US" sz="1200" b="1" dirty="0" smtClean="0">
                <a:solidFill>
                  <a:schemeClr val="accent4"/>
                </a:solidFill>
                <a:latin typeface="+mj-ea"/>
                <a:ea typeface="+mj-ea"/>
              </a:rPr>
              <a:t>压缩文件，解压后是</a:t>
            </a:r>
            <a:r>
              <a:rPr lang="en-US" altLang="zh-CN" sz="1200" b="1" dirty="0" smtClean="0">
                <a:solidFill>
                  <a:schemeClr val="accent4"/>
                </a:solidFill>
                <a:latin typeface="+mj-ea"/>
                <a:ea typeface="+mj-ea"/>
              </a:rPr>
              <a:t>csv</a:t>
            </a:r>
            <a:r>
              <a:rPr lang="zh-CN" altLang="en-US" sz="1200" b="1" dirty="0" smtClean="0">
                <a:solidFill>
                  <a:schemeClr val="accent4"/>
                </a:solidFill>
                <a:latin typeface="+mj-ea"/>
                <a:ea typeface="+mj-ea"/>
              </a:rPr>
              <a:t>文件，</a:t>
            </a:r>
            <a:endParaRPr lang="en-US" altLang="zh-CN" sz="1200" b="1" dirty="0" smtClean="0">
              <a:solidFill>
                <a:schemeClr val="accent4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accent4"/>
                </a:solidFill>
                <a:latin typeface="+mj-ea"/>
                <a:ea typeface="+mj-ea"/>
              </a:rPr>
              <a:t>可以导入</a:t>
            </a:r>
            <a:r>
              <a:rPr lang="en-US" altLang="zh-CN" sz="1200" b="1" dirty="0" smtClean="0">
                <a:solidFill>
                  <a:schemeClr val="accent4"/>
                </a:solidFill>
                <a:latin typeface="+mj-ea"/>
                <a:ea typeface="+mj-ea"/>
              </a:rPr>
              <a:t>excel</a:t>
            </a:r>
            <a:r>
              <a:rPr lang="zh-CN" altLang="en-US" sz="1200" b="1" dirty="0" smtClean="0">
                <a:solidFill>
                  <a:schemeClr val="accent4"/>
                </a:solidFill>
                <a:latin typeface="+mj-ea"/>
                <a:ea typeface="+mj-ea"/>
              </a:rPr>
              <a:t>（注意把外部流水号设置为文本格式）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66288" y="3299470"/>
            <a:ext cx="3570208" cy="57246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accent4"/>
                </a:solidFill>
                <a:latin typeface="+mj-ea"/>
                <a:ea typeface="+mj-ea"/>
              </a:rPr>
              <a:t>出入库流水台账：查询后导出的是</a:t>
            </a:r>
            <a:r>
              <a:rPr lang="en-US" altLang="zh-CN" sz="1200" b="1" dirty="0" smtClean="0">
                <a:solidFill>
                  <a:schemeClr val="accent4"/>
                </a:solidFill>
                <a:latin typeface="+mj-ea"/>
                <a:ea typeface="+mj-ea"/>
              </a:rPr>
              <a:t>excel</a:t>
            </a:r>
            <a:r>
              <a:rPr lang="zh-CN" altLang="en-US" sz="1200" b="1" dirty="0" smtClean="0">
                <a:solidFill>
                  <a:schemeClr val="accent4"/>
                </a:solidFill>
                <a:latin typeface="+mj-ea"/>
                <a:ea typeface="+mj-ea"/>
              </a:rPr>
              <a:t>文件，</a:t>
            </a:r>
            <a:endParaRPr lang="en-US" altLang="zh-CN" sz="1200" b="1" dirty="0" smtClean="0">
              <a:solidFill>
                <a:schemeClr val="accent4"/>
              </a:solidFill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200" b="1" dirty="0" smtClean="0">
                <a:solidFill>
                  <a:schemeClr val="accent4"/>
                </a:solidFill>
                <a:latin typeface="+mj-ea"/>
                <a:ea typeface="+mj-ea"/>
              </a:rPr>
              <a:t>比月度流水账单少了红色的字段，不影响库存对账</a:t>
            </a:r>
          </a:p>
        </p:txBody>
      </p:sp>
      <p:sp>
        <p:nvSpPr>
          <p:cNvPr id="13" name="左箭头 12"/>
          <p:cNvSpPr/>
          <p:nvPr/>
        </p:nvSpPr>
        <p:spPr>
          <a:xfrm>
            <a:off x="4932040" y="3357976"/>
            <a:ext cx="432048" cy="432048"/>
          </a:xfrm>
          <a:prstGeom prst="leftArrow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5184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1"/>
          <p:cNvSpPr>
            <a:spLocks noChangeArrowheads="1"/>
          </p:cNvSpPr>
          <p:nvPr/>
        </p:nvSpPr>
        <p:spPr bwMode="auto">
          <a:xfrm>
            <a:off x="378039" y="172762"/>
            <a:ext cx="449545" cy="454772"/>
          </a:xfrm>
          <a:prstGeom prst="ellipse">
            <a:avLst/>
          </a:prstGeom>
          <a:solidFill>
            <a:srgbClr val="D09E00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00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4</a:t>
            </a:r>
          </a:p>
        </p:txBody>
      </p:sp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899592" y="240057"/>
            <a:ext cx="2232248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1600" b="1" dirty="0" smtClean="0">
                <a:solidFill>
                  <a:srgbClr val="FFC000"/>
                </a:solidFill>
                <a:latin typeface="+mj-ea"/>
                <a:ea typeface="+mj-ea"/>
              </a:rPr>
              <a:t>01</a:t>
            </a:r>
            <a:r>
              <a:rPr lang="zh-CN" altLang="en-US" sz="1600" b="1" dirty="0" smtClean="0">
                <a:solidFill>
                  <a:srgbClr val="FFC000"/>
                </a:solidFill>
                <a:latin typeface="+mj-ea"/>
                <a:ea typeface="+mj-ea"/>
              </a:rPr>
              <a:t>、常见问题排查</a:t>
            </a:r>
            <a:endParaRPr lang="zh-CN" altLang="en-US" sz="16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000" y="843750"/>
            <a:ext cx="8280000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zh-CN" sz="1200" b="1" dirty="0" smtClean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1200" b="1" dirty="0" smtClean="0">
                <a:latin typeface="+mj-ea"/>
                <a:ea typeface="+mj-ea"/>
                <a:cs typeface="Times New Roman" panose="02020603050405020304" pitchFamily="18" charset="0"/>
              </a:rPr>
              <a:t>、为什么本期的对账单（出入库流水）不包含某某某</a:t>
            </a:r>
            <a:r>
              <a:rPr lang="en-US" altLang="zh-CN" sz="1200" b="1" dirty="0" smtClean="0">
                <a:latin typeface="+mj-ea"/>
                <a:ea typeface="+mj-ea"/>
                <a:cs typeface="Times New Roman" panose="02020603050405020304" pitchFamily="18" charset="0"/>
              </a:rPr>
              <a:t>LBX</a:t>
            </a:r>
            <a:r>
              <a:rPr lang="zh-CN" altLang="en-US" sz="1200" b="1" dirty="0" smtClean="0">
                <a:latin typeface="+mj-ea"/>
                <a:ea typeface="+mj-ea"/>
                <a:cs typeface="Times New Roman" panose="02020603050405020304" pitchFamily="18" charset="0"/>
              </a:rPr>
              <a:t>号的订单？</a:t>
            </a:r>
            <a:endParaRPr lang="en-US" altLang="zh-CN" sz="1200" b="1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答：对账单和出入库流水统计的是这个订单在</a:t>
            </a:r>
            <a:r>
              <a:rPr lang="zh-CN" altLang="en-US" sz="1200" b="1" dirty="0" smtClean="0">
                <a:solidFill>
                  <a:srgbClr val="FF0000"/>
                </a:solidFill>
                <a:latin typeface="+mj-ea"/>
                <a:ea typeface="+mj-ea"/>
                <a:cs typeface="Times New Roman" panose="02020603050405020304" pitchFamily="18" charset="0"/>
              </a:rPr>
              <a:t>仓库实际的出入库时间和出入库数量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，假如：</a:t>
            </a:r>
            <a:endParaRPr lang="en-US" altLang="zh-CN" sz="12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en-US" altLang="zh-CN" sz="12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   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）有一个交易出库单，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11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30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日付款，并下发订单到仓库，而仓库是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日出库，则这个交易统计到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月份</a:t>
            </a:r>
            <a:endParaRPr lang="en-US" altLang="zh-CN" sz="12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en-US" altLang="zh-CN" sz="12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   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）有一个采购入库单，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11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25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日下发到仓库，仓库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11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29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日收货并上架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30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件，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日收货并上架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20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件，订单在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日完结；这种情况，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11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29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日的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30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件入库统计到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11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月份，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日的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20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件入库统计到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月份</a:t>
            </a:r>
            <a:endParaRPr lang="en-US" altLang="zh-CN" sz="12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en-US" altLang="zh-CN" sz="12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   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）有一个退货入库单，计划退货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件，仓库实际收货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0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件（货物丢失），则对账单和出入库流水就不包含这个订单（因为库存没有变动）</a:t>
            </a:r>
            <a:endParaRPr lang="en-US" altLang="zh-CN" sz="1200" b="1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    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）有一组调拨单，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11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28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日调拨出库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50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件，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日调拨入库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50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件，则调拨出库统计到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11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月份，调拨入库统计到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月份</a:t>
            </a:r>
            <a:endParaRPr lang="en-US" altLang="zh-CN" sz="12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1235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899592" y="240057"/>
            <a:ext cx="2232248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1600" b="1" dirty="0" smtClean="0">
                <a:solidFill>
                  <a:srgbClr val="FFC000"/>
                </a:solidFill>
                <a:latin typeface="+mj-ea"/>
                <a:ea typeface="+mj-ea"/>
              </a:rPr>
              <a:t>02</a:t>
            </a:r>
            <a:r>
              <a:rPr lang="zh-CN" altLang="en-US" sz="1600" b="1" dirty="0" smtClean="0">
                <a:solidFill>
                  <a:srgbClr val="FFC000"/>
                </a:solidFill>
                <a:latin typeface="+mj-ea"/>
                <a:ea typeface="+mj-ea"/>
              </a:rPr>
              <a:t>、发起投诉工单</a:t>
            </a:r>
            <a:endParaRPr lang="zh-CN" altLang="en-US" sz="1600" b="1" dirty="0">
              <a:solidFill>
                <a:srgbClr val="FFC000"/>
              </a:solidFill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8000" y="843750"/>
            <a:ext cx="8280000" cy="3647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5000"/>
              </a:lnSpc>
            </a:pPr>
            <a:r>
              <a:rPr lang="en-US" altLang="zh-CN" sz="1200" b="1" dirty="0" smtClean="0">
                <a:latin typeface="+mj-ea"/>
                <a:ea typeface="+mj-ea"/>
                <a:cs typeface="Times New Roman" panose="02020603050405020304" pitchFamily="18" charset="0"/>
              </a:rPr>
              <a:t>2</a:t>
            </a:r>
            <a:r>
              <a:rPr lang="zh-CN" altLang="en-US" sz="1200" b="1" dirty="0" smtClean="0">
                <a:latin typeface="+mj-ea"/>
                <a:ea typeface="+mj-ea"/>
                <a:cs typeface="Times New Roman" panose="02020603050405020304" pitchFamily="18" charset="0"/>
              </a:rPr>
              <a:t>、采购入库单问题</a:t>
            </a:r>
            <a:endParaRPr lang="en-US" altLang="zh-CN" sz="1200" b="1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答：    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、采购入库单未及时入库：投诉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-&gt;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时效类问题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-&gt;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入库延迟</a:t>
            </a:r>
            <a:endParaRPr lang="en-US" altLang="zh-CN" sz="12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           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、采购入库单，入库数量变少：投诉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-&gt;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货物类问题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-&gt;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库存差异</a:t>
            </a:r>
            <a:endParaRPr lang="en-US" altLang="zh-CN" sz="12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en-US" altLang="zh-CN" sz="1200" b="1" dirty="0" smtClean="0">
                <a:latin typeface="+mj-ea"/>
                <a:ea typeface="+mj-ea"/>
                <a:cs typeface="Times New Roman" panose="02020603050405020304" pitchFamily="18" charset="0"/>
              </a:rPr>
              <a:t>3</a:t>
            </a:r>
            <a:r>
              <a:rPr lang="zh-CN" altLang="en-US" sz="1200" b="1" dirty="0" smtClean="0">
                <a:latin typeface="+mj-ea"/>
                <a:ea typeface="+mj-ea"/>
                <a:cs typeface="Times New Roman" panose="02020603050405020304" pitchFamily="18" charset="0"/>
              </a:rPr>
              <a:t>、交易单问题</a:t>
            </a:r>
            <a:endParaRPr lang="en-US" altLang="zh-CN" sz="1200" b="1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zh-CN" altLang="en-US" sz="1200" dirty="0">
                <a:latin typeface="+mj-ea"/>
                <a:ea typeface="+mj-ea"/>
                <a:cs typeface="Times New Roman" panose="02020603050405020304" pitchFamily="18" charset="0"/>
              </a:rPr>
              <a:t>答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：    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、交易出库，换货出库发货问题：投诉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-&gt;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货物类问题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-&gt;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发货错误</a:t>
            </a:r>
            <a:endParaRPr lang="en-US" altLang="zh-CN" sz="12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en-US" altLang="zh-CN" sz="1200" dirty="0">
                <a:latin typeface="+mj-ea"/>
                <a:ea typeface="+mj-ea"/>
                <a:cs typeface="Times New Roman" panose="02020603050405020304" pitchFamily="18" charset="0"/>
              </a:rPr>
              <a:t> 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          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、退货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入库单，入库数量变少：投诉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-&gt;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货物类问题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-&gt;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货品丢失</a:t>
            </a:r>
            <a:endParaRPr lang="en-US" altLang="zh-CN" sz="1200" dirty="0" smtClean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en-US" altLang="zh-CN" sz="1200" b="1" dirty="0" smtClean="0">
                <a:latin typeface="+mj-ea"/>
                <a:ea typeface="+mj-ea"/>
                <a:cs typeface="Times New Roman" panose="02020603050405020304" pitchFamily="18" charset="0"/>
              </a:rPr>
              <a:t>4</a:t>
            </a:r>
            <a:r>
              <a:rPr lang="zh-CN" altLang="en-US" sz="1200" b="1" dirty="0" smtClean="0">
                <a:latin typeface="+mj-ea"/>
                <a:ea typeface="+mj-ea"/>
                <a:cs typeface="Times New Roman" panose="02020603050405020304" pitchFamily="18" charset="0"/>
              </a:rPr>
              <a:t>、调拨单</a:t>
            </a:r>
            <a:r>
              <a:rPr lang="zh-CN" altLang="en-US" sz="1200" b="1" dirty="0">
                <a:latin typeface="+mj-ea"/>
                <a:ea typeface="+mj-ea"/>
                <a:cs typeface="Times New Roman" panose="02020603050405020304" pitchFamily="18" charset="0"/>
              </a:rPr>
              <a:t>问题</a:t>
            </a:r>
            <a:endParaRPr lang="en-US" altLang="zh-CN" sz="1200" b="1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zh-CN" altLang="en-US" sz="1200" dirty="0">
                <a:latin typeface="+mj-ea"/>
                <a:ea typeface="+mj-ea"/>
                <a:cs typeface="Times New Roman" panose="02020603050405020304" pitchFamily="18" charset="0"/>
              </a:rPr>
              <a:t>答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：    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1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、调拨入库单未及时入库：</a:t>
            </a:r>
            <a:r>
              <a:rPr lang="zh-CN" altLang="en-US" sz="1200" dirty="0">
                <a:latin typeface="+mj-ea"/>
                <a:ea typeface="+mj-ea"/>
                <a:cs typeface="Times New Roman" panose="02020603050405020304" pitchFamily="18" charset="0"/>
              </a:rPr>
              <a:t>投诉</a:t>
            </a:r>
            <a:r>
              <a:rPr lang="en-US" altLang="zh-CN" sz="1200" dirty="0">
                <a:latin typeface="+mj-ea"/>
                <a:ea typeface="+mj-ea"/>
                <a:cs typeface="Times New Roman" panose="02020603050405020304" pitchFamily="18" charset="0"/>
              </a:rPr>
              <a:t>-&gt;</a:t>
            </a:r>
            <a:r>
              <a:rPr lang="zh-CN" altLang="en-US" sz="1200" dirty="0">
                <a:latin typeface="+mj-ea"/>
                <a:ea typeface="+mj-ea"/>
                <a:cs typeface="Times New Roman" panose="02020603050405020304" pitchFamily="18" charset="0"/>
              </a:rPr>
              <a:t>时效类问题</a:t>
            </a:r>
            <a:r>
              <a:rPr lang="en-US" altLang="zh-CN" sz="1200" dirty="0">
                <a:latin typeface="+mj-ea"/>
                <a:ea typeface="+mj-ea"/>
                <a:cs typeface="Times New Roman" panose="02020603050405020304" pitchFamily="18" charset="0"/>
              </a:rPr>
              <a:t>-&gt;</a:t>
            </a:r>
            <a:r>
              <a:rPr lang="zh-CN" altLang="en-US" sz="1200" dirty="0">
                <a:latin typeface="+mj-ea"/>
                <a:ea typeface="+mj-ea"/>
                <a:cs typeface="Times New Roman" panose="02020603050405020304" pitchFamily="18" charset="0"/>
              </a:rPr>
              <a:t>入库延迟</a:t>
            </a:r>
            <a:endParaRPr lang="en-US" altLang="zh-CN" sz="12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           2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、调拨入库单，入库数量变少：</a:t>
            </a:r>
            <a:r>
              <a:rPr lang="zh-CN" altLang="en-US" sz="1200" dirty="0">
                <a:latin typeface="+mj-ea"/>
                <a:ea typeface="+mj-ea"/>
                <a:cs typeface="Times New Roman" panose="02020603050405020304" pitchFamily="18" charset="0"/>
              </a:rPr>
              <a:t>投诉</a:t>
            </a:r>
            <a:r>
              <a:rPr lang="en-US" altLang="zh-CN" sz="1200" dirty="0">
                <a:latin typeface="+mj-ea"/>
                <a:ea typeface="+mj-ea"/>
                <a:cs typeface="Times New Roman" panose="02020603050405020304" pitchFamily="18" charset="0"/>
              </a:rPr>
              <a:t>-&gt;</a:t>
            </a:r>
            <a:r>
              <a:rPr lang="zh-CN" altLang="en-US" sz="1200" dirty="0">
                <a:latin typeface="+mj-ea"/>
                <a:ea typeface="+mj-ea"/>
                <a:cs typeface="Times New Roman" panose="02020603050405020304" pitchFamily="18" charset="0"/>
              </a:rPr>
              <a:t>货物类问题</a:t>
            </a:r>
            <a:r>
              <a:rPr lang="en-US" altLang="zh-CN" sz="1200" dirty="0" smtClean="0">
                <a:latin typeface="+mj-ea"/>
                <a:ea typeface="+mj-ea"/>
                <a:cs typeface="Times New Roman" panose="02020603050405020304" pitchFamily="18" charset="0"/>
              </a:rPr>
              <a:t>-&gt;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库存差异</a:t>
            </a:r>
            <a:endParaRPr lang="en-US" altLang="zh-CN" sz="1200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en-US" altLang="zh-CN" sz="1200" b="1" dirty="0" smtClean="0">
                <a:latin typeface="+mj-ea"/>
                <a:ea typeface="+mj-ea"/>
                <a:cs typeface="Times New Roman" panose="02020603050405020304" pitchFamily="18" charset="0"/>
              </a:rPr>
              <a:t>5</a:t>
            </a:r>
            <a:r>
              <a:rPr lang="zh-CN" altLang="en-US" sz="1200" b="1" dirty="0" smtClean="0">
                <a:latin typeface="+mj-ea"/>
                <a:ea typeface="+mj-ea"/>
                <a:cs typeface="Times New Roman" panose="02020603050405020304" pitchFamily="18" charset="0"/>
              </a:rPr>
              <a:t>、盘点单</a:t>
            </a:r>
            <a:r>
              <a:rPr lang="zh-CN" altLang="en-US" sz="1200" b="1" dirty="0">
                <a:latin typeface="+mj-ea"/>
                <a:ea typeface="+mj-ea"/>
                <a:cs typeface="Times New Roman" panose="02020603050405020304" pitchFamily="18" charset="0"/>
              </a:rPr>
              <a:t>问题</a:t>
            </a:r>
            <a:endParaRPr lang="en-US" altLang="zh-CN" sz="1200" b="1" dirty="0">
              <a:latin typeface="+mj-ea"/>
              <a:ea typeface="+mj-ea"/>
              <a:cs typeface="Times New Roman" panose="02020603050405020304" pitchFamily="18" charset="0"/>
            </a:endParaRPr>
          </a:p>
          <a:p>
            <a:pPr>
              <a:lnSpc>
                <a:spcPct val="175000"/>
              </a:lnSpc>
            </a:pPr>
            <a:r>
              <a:rPr lang="zh-CN" altLang="en-US" sz="1200" dirty="0">
                <a:latin typeface="+mj-ea"/>
                <a:ea typeface="+mj-ea"/>
                <a:cs typeface="Times New Roman" panose="02020603050405020304" pitchFamily="18" charset="0"/>
              </a:rPr>
              <a:t>答</a:t>
            </a:r>
            <a:r>
              <a:rPr lang="zh-CN" altLang="en-US" sz="1200" dirty="0" smtClean="0">
                <a:latin typeface="+mj-ea"/>
                <a:ea typeface="+mj-ea"/>
                <a:cs typeface="Times New Roman" panose="02020603050405020304" pitchFamily="18" charset="0"/>
              </a:rPr>
              <a:t>：    按照各行业的盘点赔付流程处理</a:t>
            </a:r>
            <a:endParaRPr lang="en-US" altLang="zh-CN" sz="1200" dirty="0" smtClean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836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84213" y="2518174"/>
            <a:ext cx="72009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prstClr val="white"/>
                </a:solidFill>
                <a:ea typeface="宋体" charset="-122"/>
              </a:rPr>
              <a:t>Thank you for </a:t>
            </a:r>
          </a:p>
          <a:p>
            <a:pPr defTabSz="913765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dirty="0">
                <a:solidFill>
                  <a:prstClr val="white"/>
                </a:solidFill>
                <a:ea typeface="宋体" charset="-122"/>
              </a:rPr>
              <a:t>your valuable time</a:t>
            </a:r>
            <a:endParaRPr lang="en-US" altLang="zh-CN" sz="45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935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直接箭头连接符 9"/>
          <p:cNvCxnSpPr/>
          <p:nvPr/>
        </p:nvCxnSpPr>
        <p:spPr>
          <a:xfrm>
            <a:off x="365505" y="2571750"/>
            <a:ext cx="8412989" cy="1"/>
          </a:xfrm>
          <a:prstGeom prst="straightConnector1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KSO_Shape"/>
          <p:cNvSpPr/>
          <p:nvPr/>
        </p:nvSpPr>
        <p:spPr>
          <a:xfrm>
            <a:off x="7790" y="0"/>
            <a:ext cx="2664296" cy="2218019"/>
          </a:xfrm>
          <a:custGeom>
            <a:avLst/>
            <a:gdLst>
              <a:gd name="connsiteX0" fmla="*/ 0 w 1079818"/>
              <a:gd name="connsiteY0" fmla="*/ 0 h 1080105"/>
              <a:gd name="connsiteX1" fmla="*/ 1079818 w 1079818"/>
              <a:gd name="connsiteY1" fmla="*/ 0 h 1080105"/>
              <a:gd name="connsiteX2" fmla="*/ 110134 w 1079818"/>
              <a:gd name="connsiteY2" fmla="*/ 1074544 h 1080105"/>
              <a:gd name="connsiteX3" fmla="*/ 0 w 1079818"/>
              <a:gd name="connsiteY3" fmla="*/ 1080105 h 1080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9818" h="1080105">
                <a:moveTo>
                  <a:pt x="0" y="0"/>
                </a:moveTo>
                <a:lnTo>
                  <a:pt x="1079818" y="0"/>
                </a:lnTo>
                <a:cubicBezTo>
                  <a:pt x="1079818" y="559251"/>
                  <a:pt x="654791" y="1019231"/>
                  <a:pt x="110134" y="1074544"/>
                </a:cubicBezTo>
                <a:lnTo>
                  <a:pt x="0" y="1080105"/>
                </a:lnTo>
                <a:close/>
              </a:path>
            </a:pathLst>
          </a:custGeom>
          <a:solidFill>
            <a:srgbClr val="EB1B0B"/>
          </a:solidFill>
          <a:ln>
            <a:solidFill>
              <a:srgbClr val="00B0F0"/>
            </a:solidFill>
          </a:ln>
        </p:spPr>
        <p:txBody>
          <a:bodyPr lIns="68577" tIns="34289" rIns="68577" bIns="34289" anchor="ctr"/>
          <a:lstStyle/>
          <a:p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 rot="1516439">
            <a:off x="1342440" y="2570180"/>
            <a:ext cx="42280" cy="89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5" name="椭圆 4"/>
          <p:cNvSpPr/>
          <p:nvPr/>
        </p:nvSpPr>
        <p:spPr>
          <a:xfrm rot="1516439">
            <a:off x="1495336" y="2532163"/>
            <a:ext cx="118826" cy="11882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6" name="任意多边形 5"/>
          <p:cNvSpPr/>
          <p:nvPr/>
        </p:nvSpPr>
        <p:spPr bwMode="auto">
          <a:xfrm rot="1500000">
            <a:off x="449226" y="3067982"/>
            <a:ext cx="1147525" cy="1385183"/>
          </a:xfrm>
          <a:custGeom>
            <a:avLst/>
            <a:gdLst>
              <a:gd name="connsiteX0" fmla="*/ 688641 w 1377282"/>
              <a:gd name="connsiteY0" fmla="*/ 429617 h 1662525"/>
              <a:gd name="connsiteX1" fmla="*/ 138711 w 1377282"/>
              <a:gd name="connsiteY1" fmla="*/ 979547 h 1662525"/>
              <a:gd name="connsiteX2" fmla="*/ 688641 w 1377282"/>
              <a:gd name="connsiteY2" fmla="*/ 1529477 h 1662525"/>
              <a:gd name="connsiteX3" fmla="*/ 1238571 w 1377282"/>
              <a:gd name="connsiteY3" fmla="*/ 979547 h 1662525"/>
              <a:gd name="connsiteX4" fmla="*/ 688641 w 1377282"/>
              <a:gd name="connsiteY4" fmla="*/ 429617 h 1662525"/>
              <a:gd name="connsiteX5" fmla="*/ 688641 w 1377282"/>
              <a:gd name="connsiteY5" fmla="*/ 0 h 1662525"/>
              <a:gd name="connsiteX6" fmla="*/ 1175584 w 1377282"/>
              <a:gd name="connsiteY6" fmla="*/ 486943 h 1662525"/>
              <a:gd name="connsiteX7" fmla="*/ 1175584 w 1377282"/>
              <a:gd name="connsiteY7" fmla="*/ 1460828 h 1662525"/>
              <a:gd name="connsiteX8" fmla="*/ 688641 w 1377282"/>
              <a:gd name="connsiteY8" fmla="*/ 1662525 h 1662525"/>
              <a:gd name="connsiteX9" fmla="*/ 201698 w 1377282"/>
              <a:gd name="connsiteY9" fmla="*/ 1460828 h 1662525"/>
              <a:gd name="connsiteX10" fmla="*/ 201698 w 1377282"/>
              <a:gd name="connsiteY10" fmla="*/ 486943 h 16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282" h="1662525">
                <a:moveTo>
                  <a:pt x="688641" y="429617"/>
                </a:moveTo>
                <a:cubicBezTo>
                  <a:pt x="384923" y="429617"/>
                  <a:pt x="138711" y="675829"/>
                  <a:pt x="138711" y="979547"/>
                </a:cubicBezTo>
                <a:cubicBezTo>
                  <a:pt x="138711" y="1283265"/>
                  <a:pt x="384923" y="1529477"/>
                  <a:pt x="688641" y="1529477"/>
                </a:cubicBezTo>
                <a:cubicBezTo>
                  <a:pt x="992359" y="1529477"/>
                  <a:pt x="1238571" y="1283265"/>
                  <a:pt x="1238571" y="979547"/>
                </a:cubicBezTo>
                <a:cubicBezTo>
                  <a:pt x="1238571" y="675829"/>
                  <a:pt x="992359" y="429617"/>
                  <a:pt x="688641" y="429617"/>
                </a:cubicBezTo>
                <a:close/>
                <a:moveTo>
                  <a:pt x="688641" y="0"/>
                </a:moveTo>
                <a:lnTo>
                  <a:pt x="1175584" y="486943"/>
                </a:lnTo>
                <a:cubicBezTo>
                  <a:pt x="1444515" y="755874"/>
                  <a:pt x="1444515" y="1191896"/>
                  <a:pt x="1175584" y="1460828"/>
                </a:cubicBezTo>
                <a:cubicBezTo>
                  <a:pt x="1041119" y="1595293"/>
                  <a:pt x="864879" y="1662527"/>
                  <a:pt x="688641" y="1662525"/>
                </a:cubicBezTo>
                <a:cubicBezTo>
                  <a:pt x="512403" y="1662527"/>
                  <a:pt x="336163" y="1595293"/>
                  <a:pt x="201698" y="1460828"/>
                </a:cubicBezTo>
                <a:cubicBezTo>
                  <a:pt x="-67233" y="1191896"/>
                  <a:pt x="-67233" y="755874"/>
                  <a:pt x="201698" y="486943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7" tIns="161992" rIns="68577" bIns="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5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椭圆 6"/>
          <p:cNvSpPr/>
          <p:nvPr/>
        </p:nvSpPr>
        <p:spPr>
          <a:xfrm rot="1516439">
            <a:off x="2927290" y="2505325"/>
            <a:ext cx="118826" cy="11882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9" name="矩形 8"/>
          <p:cNvSpPr/>
          <p:nvPr/>
        </p:nvSpPr>
        <p:spPr>
          <a:xfrm rot="1516439">
            <a:off x="3145364" y="1801551"/>
            <a:ext cx="47174" cy="738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8" name="任意多边形 7"/>
          <p:cNvSpPr/>
          <p:nvPr/>
        </p:nvSpPr>
        <p:spPr bwMode="auto">
          <a:xfrm rot="12607034">
            <a:off x="3068702" y="544855"/>
            <a:ext cx="1158615" cy="1398570"/>
          </a:xfrm>
          <a:custGeom>
            <a:avLst/>
            <a:gdLst>
              <a:gd name="connsiteX0" fmla="*/ 688641 w 1377282"/>
              <a:gd name="connsiteY0" fmla="*/ 429617 h 1662525"/>
              <a:gd name="connsiteX1" fmla="*/ 138711 w 1377282"/>
              <a:gd name="connsiteY1" fmla="*/ 979547 h 1662525"/>
              <a:gd name="connsiteX2" fmla="*/ 688641 w 1377282"/>
              <a:gd name="connsiteY2" fmla="*/ 1529477 h 1662525"/>
              <a:gd name="connsiteX3" fmla="*/ 1238571 w 1377282"/>
              <a:gd name="connsiteY3" fmla="*/ 979547 h 1662525"/>
              <a:gd name="connsiteX4" fmla="*/ 688641 w 1377282"/>
              <a:gd name="connsiteY4" fmla="*/ 429617 h 1662525"/>
              <a:gd name="connsiteX5" fmla="*/ 688641 w 1377282"/>
              <a:gd name="connsiteY5" fmla="*/ 0 h 1662525"/>
              <a:gd name="connsiteX6" fmla="*/ 1175584 w 1377282"/>
              <a:gd name="connsiteY6" fmla="*/ 486943 h 1662525"/>
              <a:gd name="connsiteX7" fmla="*/ 1175584 w 1377282"/>
              <a:gd name="connsiteY7" fmla="*/ 1460828 h 1662525"/>
              <a:gd name="connsiteX8" fmla="*/ 688641 w 1377282"/>
              <a:gd name="connsiteY8" fmla="*/ 1662525 h 1662525"/>
              <a:gd name="connsiteX9" fmla="*/ 201698 w 1377282"/>
              <a:gd name="connsiteY9" fmla="*/ 1460828 h 1662525"/>
              <a:gd name="connsiteX10" fmla="*/ 201698 w 1377282"/>
              <a:gd name="connsiteY10" fmla="*/ 486943 h 16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282" h="1662525">
                <a:moveTo>
                  <a:pt x="688641" y="429617"/>
                </a:moveTo>
                <a:cubicBezTo>
                  <a:pt x="384923" y="429617"/>
                  <a:pt x="138711" y="675829"/>
                  <a:pt x="138711" y="979547"/>
                </a:cubicBezTo>
                <a:cubicBezTo>
                  <a:pt x="138711" y="1283265"/>
                  <a:pt x="384923" y="1529477"/>
                  <a:pt x="688641" y="1529477"/>
                </a:cubicBezTo>
                <a:cubicBezTo>
                  <a:pt x="992359" y="1529477"/>
                  <a:pt x="1238571" y="1283265"/>
                  <a:pt x="1238571" y="979547"/>
                </a:cubicBezTo>
                <a:cubicBezTo>
                  <a:pt x="1238571" y="675829"/>
                  <a:pt x="992359" y="429617"/>
                  <a:pt x="688641" y="429617"/>
                </a:cubicBezTo>
                <a:close/>
                <a:moveTo>
                  <a:pt x="688641" y="0"/>
                </a:moveTo>
                <a:lnTo>
                  <a:pt x="1175584" y="486943"/>
                </a:lnTo>
                <a:cubicBezTo>
                  <a:pt x="1444515" y="755874"/>
                  <a:pt x="1444515" y="1191896"/>
                  <a:pt x="1175584" y="1460828"/>
                </a:cubicBezTo>
                <a:cubicBezTo>
                  <a:pt x="1041119" y="1595293"/>
                  <a:pt x="864879" y="1662527"/>
                  <a:pt x="688641" y="1662525"/>
                </a:cubicBezTo>
                <a:cubicBezTo>
                  <a:pt x="512403" y="1662527"/>
                  <a:pt x="336163" y="1595293"/>
                  <a:pt x="201698" y="1460828"/>
                </a:cubicBezTo>
                <a:cubicBezTo>
                  <a:pt x="-67233" y="1191896"/>
                  <a:pt x="-67233" y="755874"/>
                  <a:pt x="201698" y="486943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7" tIns="161992" rIns="68577" bIns="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5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TextBox 70"/>
          <p:cNvSpPr txBox="1"/>
          <p:nvPr/>
        </p:nvSpPr>
        <p:spPr>
          <a:xfrm>
            <a:off x="585890" y="3651870"/>
            <a:ext cx="754047" cy="40267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库存对账</a:t>
            </a:r>
            <a:endParaRPr lang="en-US" altLang="zh-CN" sz="1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ts val="126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基础介绍</a:t>
            </a:r>
            <a:endParaRPr lang="en-US" altLang="zh-CN" sz="1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文本框 20"/>
          <p:cNvSpPr txBox="1">
            <a:spLocks noChangeArrowheads="1"/>
          </p:cNvSpPr>
          <p:nvPr/>
        </p:nvSpPr>
        <p:spPr bwMode="auto">
          <a:xfrm>
            <a:off x="56572" y="502913"/>
            <a:ext cx="1891324" cy="734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课程大纲</a:t>
            </a:r>
            <a:endParaRPr lang="en-US" altLang="zh-CN" sz="2400" b="1" dirty="0" smtClean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zh-CN" altLang="en-US" sz="2400" b="1" dirty="0" smtClean="0">
                <a:solidFill>
                  <a:srgbClr val="FFFFFF"/>
                </a:solidFill>
                <a:latin typeface="微软雅黑" pitchFamily="34" charset="-122"/>
                <a:ea typeface="微软雅黑" pitchFamily="34" charset="-122"/>
              </a:rPr>
              <a:t>及目标</a:t>
            </a:r>
            <a:endParaRPr lang="zh-CN" altLang="en-US" sz="2400" b="1" dirty="0">
              <a:solidFill>
                <a:srgbClr val="FFFF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" name="椭圆 12"/>
          <p:cNvSpPr/>
          <p:nvPr/>
        </p:nvSpPr>
        <p:spPr>
          <a:xfrm rot="1516439">
            <a:off x="6001346" y="2520145"/>
            <a:ext cx="118826" cy="11882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4" name="任意多边形 13"/>
          <p:cNvSpPr/>
          <p:nvPr/>
        </p:nvSpPr>
        <p:spPr bwMode="auto">
          <a:xfrm rot="12607034">
            <a:off x="6140675" y="575251"/>
            <a:ext cx="1158615" cy="1398570"/>
          </a:xfrm>
          <a:custGeom>
            <a:avLst/>
            <a:gdLst>
              <a:gd name="connsiteX0" fmla="*/ 688641 w 1377282"/>
              <a:gd name="connsiteY0" fmla="*/ 429617 h 1662525"/>
              <a:gd name="connsiteX1" fmla="*/ 138711 w 1377282"/>
              <a:gd name="connsiteY1" fmla="*/ 979547 h 1662525"/>
              <a:gd name="connsiteX2" fmla="*/ 688641 w 1377282"/>
              <a:gd name="connsiteY2" fmla="*/ 1529477 h 1662525"/>
              <a:gd name="connsiteX3" fmla="*/ 1238571 w 1377282"/>
              <a:gd name="connsiteY3" fmla="*/ 979547 h 1662525"/>
              <a:gd name="connsiteX4" fmla="*/ 688641 w 1377282"/>
              <a:gd name="connsiteY4" fmla="*/ 429617 h 1662525"/>
              <a:gd name="connsiteX5" fmla="*/ 688641 w 1377282"/>
              <a:gd name="connsiteY5" fmla="*/ 0 h 1662525"/>
              <a:gd name="connsiteX6" fmla="*/ 1175584 w 1377282"/>
              <a:gd name="connsiteY6" fmla="*/ 486943 h 1662525"/>
              <a:gd name="connsiteX7" fmla="*/ 1175584 w 1377282"/>
              <a:gd name="connsiteY7" fmla="*/ 1460828 h 1662525"/>
              <a:gd name="connsiteX8" fmla="*/ 688641 w 1377282"/>
              <a:gd name="connsiteY8" fmla="*/ 1662525 h 1662525"/>
              <a:gd name="connsiteX9" fmla="*/ 201698 w 1377282"/>
              <a:gd name="connsiteY9" fmla="*/ 1460828 h 1662525"/>
              <a:gd name="connsiteX10" fmla="*/ 201698 w 1377282"/>
              <a:gd name="connsiteY10" fmla="*/ 486943 h 16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282" h="1662525">
                <a:moveTo>
                  <a:pt x="688641" y="429617"/>
                </a:moveTo>
                <a:cubicBezTo>
                  <a:pt x="384923" y="429617"/>
                  <a:pt x="138711" y="675829"/>
                  <a:pt x="138711" y="979547"/>
                </a:cubicBezTo>
                <a:cubicBezTo>
                  <a:pt x="138711" y="1283265"/>
                  <a:pt x="384923" y="1529477"/>
                  <a:pt x="688641" y="1529477"/>
                </a:cubicBezTo>
                <a:cubicBezTo>
                  <a:pt x="992359" y="1529477"/>
                  <a:pt x="1238571" y="1283265"/>
                  <a:pt x="1238571" y="979547"/>
                </a:cubicBezTo>
                <a:cubicBezTo>
                  <a:pt x="1238571" y="675829"/>
                  <a:pt x="992359" y="429617"/>
                  <a:pt x="688641" y="429617"/>
                </a:cubicBezTo>
                <a:close/>
                <a:moveTo>
                  <a:pt x="688641" y="0"/>
                </a:moveTo>
                <a:lnTo>
                  <a:pt x="1175584" y="486943"/>
                </a:lnTo>
                <a:cubicBezTo>
                  <a:pt x="1444515" y="755874"/>
                  <a:pt x="1444515" y="1191896"/>
                  <a:pt x="1175584" y="1460828"/>
                </a:cubicBezTo>
                <a:cubicBezTo>
                  <a:pt x="1041119" y="1595293"/>
                  <a:pt x="864879" y="1662527"/>
                  <a:pt x="688641" y="1662525"/>
                </a:cubicBezTo>
                <a:cubicBezTo>
                  <a:pt x="512403" y="1662527"/>
                  <a:pt x="336163" y="1595293"/>
                  <a:pt x="201698" y="1460828"/>
                </a:cubicBezTo>
                <a:cubicBezTo>
                  <a:pt x="-67233" y="1191896"/>
                  <a:pt x="-67233" y="755874"/>
                  <a:pt x="201698" y="486943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7" tIns="161992" rIns="68577" bIns="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5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5" name="矩形 14"/>
          <p:cNvSpPr/>
          <p:nvPr/>
        </p:nvSpPr>
        <p:spPr>
          <a:xfrm rot="1516439">
            <a:off x="6216084" y="1814472"/>
            <a:ext cx="47174" cy="73818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6" name="文本框 21"/>
          <p:cNvSpPr txBox="1"/>
          <p:nvPr/>
        </p:nvSpPr>
        <p:spPr>
          <a:xfrm>
            <a:off x="1475656" y="3391362"/>
            <a:ext cx="2765833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、库存管理各平台的介绍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</a:t>
            </a: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BMS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的库存管理介绍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3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、各项流水业务的介绍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4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、库存、流水、进销存的对应关系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7" name="文本框 23"/>
          <p:cNvSpPr txBox="1"/>
          <p:nvPr/>
        </p:nvSpPr>
        <p:spPr>
          <a:xfrm>
            <a:off x="4283968" y="751108"/>
            <a:ext cx="1769666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、库存对账整体流程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、库存对账操作流程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 rot="1516439">
            <a:off x="4836410" y="2557439"/>
            <a:ext cx="42280" cy="8979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19" name="椭圆 18"/>
          <p:cNvSpPr/>
          <p:nvPr/>
        </p:nvSpPr>
        <p:spPr>
          <a:xfrm rot="1516439">
            <a:off x="5009494" y="2519422"/>
            <a:ext cx="118826" cy="118826"/>
          </a:xfrm>
          <a:prstGeom prst="ellipse">
            <a:avLst/>
          </a:prstGeom>
          <a:solidFill>
            <a:srgbClr val="FFFFFF"/>
          </a:solidFill>
          <a:ln w="25400" cap="flat" cmpd="sng" algn="ctr">
            <a:solidFill>
              <a:schemeClr val="accent1"/>
            </a:solidFill>
            <a:prstDash val="solid"/>
          </a:ln>
          <a:effectLst/>
        </p:spPr>
        <p:txBody>
          <a:bodyPr lIns="68577" tIns="34289" rIns="68577" bIns="34289" rtlCol="0" anchor="ctr"/>
          <a:lstStyle/>
          <a:p>
            <a:pPr algn="ctr">
              <a:defRPr/>
            </a:pPr>
            <a:endParaRPr lang="zh-CN" altLang="en-US" sz="1000" kern="0">
              <a:solidFill>
                <a:sysClr val="window" lastClr="FFFFFF"/>
              </a:solidFill>
              <a:latin typeface="Calibri"/>
              <a:ea typeface="宋体"/>
            </a:endParaRPr>
          </a:p>
        </p:txBody>
      </p:sp>
      <p:sp>
        <p:nvSpPr>
          <p:cNvPr id="20" name="任意多边形 19"/>
          <p:cNvSpPr/>
          <p:nvPr/>
        </p:nvSpPr>
        <p:spPr bwMode="auto">
          <a:xfrm rot="1500000">
            <a:off x="3905530" y="3110011"/>
            <a:ext cx="1147525" cy="1385183"/>
          </a:xfrm>
          <a:custGeom>
            <a:avLst/>
            <a:gdLst>
              <a:gd name="connsiteX0" fmla="*/ 688641 w 1377282"/>
              <a:gd name="connsiteY0" fmla="*/ 429617 h 1662525"/>
              <a:gd name="connsiteX1" fmla="*/ 138711 w 1377282"/>
              <a:gd name="connsiteY1" fmla="*/ 979547 h 1662525"/>
              <a:gd name="connsiteX2" fmla="*/ 688641 w 1377282"/>
              <a:gd name="connsiteY2" fmla="*/ 1529477 h 1662525"/>
              <a:gd name="connsiteX3" fmla="*/ 1238571 w 1377282"/>
              <a:gd name="connsiteY3" fmla="*/ 979547 h 1662525"/>
              <a:gd name="connsiteX4" fmla="*/ 688641 w 1377282"/>
              <a:gd name="connsiteY4" fmla="*/ 429617 h 1662525"/>
              <a:gd name="connsiteX5" fmla="*/ 688641 w 1377282"/>
              <a:gd name="connsiteY5" fmla="*/ 0 h 1662525"/>
              <a:gd name="connsiteX6" fmla="*/ 1175584 w 1377282"/>
              <a:gd name="connsiteY6" fmla="*/ 486943 h 1662525"/>
              <a:gd name="connsiteX7" fmla="*/ 1175584 w 1377282"/>
              <a:gd name="connsiteY7" fmla="*/ 1460828 h 1662525"/>
              <a:gd name="connsiteX8" fmla="*/ 688641 w 1377282"/>
              <a:gd name="connsiteY8" fmla="*/ 1662525 h 1662525"/>
              <a:gd name="connsiteX9" fmla="*/ 201698 w 1377282"/>
              <a:gd name="connsiteY9" fmla="*/ 1460828 h 1662525"/>
              <a:gd name="connsiteX10" fmla="*/ 201698 w 1377282"/>
              <a:gd name="connsiteY10" fmla="*/ 486943 h 1662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77282" h="1662525">
                <a:moveTo>
                  <a:pt x="688641" y="429617"/>
                </a:moveTo>
                <a:cubicBezTo>
                  <a:pt x="384923" y="429617"/>
                  <a:pt x="138711" y="675829"/>
                  <a:pt x="138711" y="979547"/>
                </a:cubicBezTo>
                <a:cubicBezTo>
                  <a:pt x="138711" y="1283265"/>
                  <a:pt x="384923" y="1529477"/>
                  <a:pt x="688641" y="1529477"/>
                </a:cubicBezTo>
                <a:cubicBezTo>
                  <a:pt x="992359" y="1529477"/>
                  <a:pt x="1238571" y="1283265"/>
                  <a:pt x="1238571" y="979547"/>
                </a:cubicBezTo>
                <a:cubicBezTo>
                  <a:pt x="1238571" y="675829"/>
                  <a:pt x="992359" y="429617"/>
                  <a:pt x="688641" y="429617"/>
                </a:cubicBezTo>
                <a:close/>
                <a:moveTo>
                  <a:pt x="688641" y="0"/>
                </a:moveTo>
                <a:lnTo>
                  <a:pt x="1175584" y="486943"/>
                </a:lnTo>
                <a:cubicBezTo>
                  <a:pt x="1444515" y="755874"/>
                  <a:pt x="1444515" y="1191896"/>
                  <a:pt x="1175584" y="1460828"/>
                </a:cubicBezTo>
                <a:cubicBezTo>
                  <a:pt x="1041119" y="1595293"/>
                  <a:pt x="864879" y="1662527"/>
                  <a:pt x="688641" y="1662525"/>
                </a:cubicBezTo>
                <a:cubicBezTo>
                  <a:pt x="512403" y="1662527"/>
                  <a:pt x="336163" y="1595293"/>
                  <a:pt x="201698" y="1460828"/>
                </a:cubicBezTo>
                <a:cubicBezTo>
                  <a:pt x="-67233" y="1191896"/>
                  <a:pt x="-67233" y="755874"/>
                  <a:pt x="201698" y="486943"/>
                </a:cubicBezTo>
                <a:close/>
              </a:path>
            </a:pathLst>
          </a:cu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8577" tIns="161992" rIns="68577" bIns="0" rtlCol="0" anchor="ctr">
            <a:noAutofit/>
          </a:bodyPr>
          <a:lstStyle/>
          <a:p>
            <a:pPr algn="ctr">
              <a:lnSpc>
                <a:spcPct val="150000"/>
              </a:lnSpc>
            </a:pPr>
            <a:endParaRPr lang="zh-CN" altLang="en-US" sz="15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1" name="文本框 27"/>
          <p:cNvSpPr txBox="1"/>
          <p:nvPr/>
        </p:nvSpPr>
        <p:spPr>
          <a:xfrm>
            <a:off x="5069660" y="3219822"/>
            <a:ext cx="23826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、账单推送配置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、对账单查询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3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、进销存台账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4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、出入库流水台账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5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、月度流水账单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22" name="文本框 28"/>
          <p:cNvSpPr txBox="1"/>
          <p:nvPr/>
        </p:nvSpPr>
        <p:spPr>
          <a:xfrm>
            <a:off x="7308304" y="843558"/>
            <a:ext cx="1728000" cy="572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1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、常见问题排查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kumimoji="1" lang="en-US" altLang="zh-CN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2</a:t>
            </a:r>
            <a:r>
              <a:rPr kumimoji="1" lang="zh-CN" altLang="en-US" sz="1200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、发起投诉工单</a:t>
            </a:r>
            <a:endParaRPr kumimoji="1" lang="en-US" altLang="zh-CN" sz="1200" dirty="0" smtClean="0">
              <a:solidFill>
                <a:srgbClr val="00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23" name="TextBox 70"/>
          <p:cNvSpPr txBox="1"/>
          <p:nvPr/>
        </p:nvSpPr>
        <p:spPr>
          <a:xfrm>
            <a:off x="4068282" y="3693940"/>
            <a:ext cx="754047" cy="40267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库存对账</a:t>
            </a:r>
            <a:endParaRPr lang="en-US" altLang="zh-CN" sz="1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ts val="126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功能介绍</a:t>
            </a:r>
            <a:endParaRPr lang="zh-CN" altLang="en-US" sz="12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4" name="TextBox 70"/>
          <p:cNvSpPr txBox="1"/>
          <p:nvPr/>
        </p:nvSpPr>
        <p:spPr>
          <a:xfrm>
            <a:off x="6410241" y="944942"/>
            <a:ext cx="754047" cy="40267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常见库存</a:t>
            </a:r>
            <a:endParaRPr lang="en-US" altLang="zh-CN" sz="1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ts val="126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差异处理</a:t>
            </a:r>
            <a:endParaRPr lang="zh-CN" altLang="en-US" sz="12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5" name="TextBox 70"/>
          <p:cNvSpPr txBox="1"/>
          <p:nvPr/>
        </p:nvSpPr>
        <p:spPr>
          <a:xfrm>
            <a:off x="3313897" y="915566"/>
            <a:ext cx="754047" cy="402672"/>
          </a:xfrm>
          <a:prstGeom prst="rect">
            <a:avLst/>
          </a:prstGeom>
          <a:noFill/>
        </p:spPr>
        <p:txBody>
          <a:bodyPr wrap="none" lIns="68577" tIns="34289" rIns="68577" bIns="34289" rtlCol="0">
            <a:spAutoFit/>
          </a:bodyPr>
          <a:lstStyle/>
          <a:p>
            <a:pPr algn="ctr">
              <a:lnSpc>
                <a:spcPts val="1260"/>
              </a:lnSpc>
            </a:pPr>
            <a:r>
              <a:rPr lang="zh-CN" altLang="en-US" sz="1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库存对账</a:t>
            </a:r>
            <a:endParaRPr lang="en-US" altLang="zh-CN" sz="1200" b="1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lnSpc>
                <a:spcPts val="1260"/>
              </a:lnSpc>
            </a:pPr>
            <a:r>
              <a:rPr lang="zh-CN" altLang="en-US" sz="1200" b="1" dirty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整体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流程</a:t>
            </a:r>
            <a:endParaRPr lang="zh-CN" altLang="en-US" sz="1200" b="1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486659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1"/>
          <p:cNvSpPr>
            <a:spLocks noChangeArrowheads="1"/>
          </p:cNvSpPr>
          <p:nvPr/>
        </p:nvSpPr>
        <p:spPr bwMode="auto">
          <a:xfrm>
            <a:off x="378039" y="172762"/>
            <a:ext cx="449545" cy="454772"/>
          </a:xfrm>
          <a:prstGeom prst="ellipse">
            <a:avLst/>
          </a:prstGeom>
          <a:solidFill>
            <a:srgbClr val="EB1B0B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00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1</a:t>
            </a:r>
          </a:p>
        </p:txBody>
      </p:sp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899592" y="555526"/>
            <a:ext cx="2952328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endParaRPr lang="zh-CN" altLang="en-US" sz="1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395536" y="1414588"/>
            <a:ext cx="1090188" cy="1090188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accent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商家</a:t>
            </a:r>
            <a:r>
              <a:rPr lang="en-US" altLang="zh-CN" sz="16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ERP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7370244" y="1414588"/>
            <a:ext cx="1090188" cy="1090188"/>
          </a:xfrm>
          <a:prstGeom prst="ellipse">
            <a:avLst/>
          </a:prstGeom>
          <a:solidFill>
            <a:schemeClr val="bg2">
              <a:lumMod val="65000"/>
            </a:scheme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chemeClr val="bg1"/>
                </a:solidFill>
                <a:latin typeface="+mj-ea"/>
                <a:ea typeface="+mj-ea"/>
              </a:rPr>
              <a:t>仓</a:t>
            </a:r>
            <a:r>
              <a:rPr lang="zh-CN" altLang="en-US" sz="1400" b="1" dirty="0" smtClean="0">
                <a:solidFill>
                  <a:schemeClr val="bg1"/>
                </a:solidFill>
                <a:latin typeface="+mj-ea"/>
                <a:ea typeface="+mj-ea"/>
              </a:rPr>
              <a:t>实物</a:t>
            </a:r>
            <a:endParaRPr lang="zh-CN" altLang="en-US" sz="1600" dirty="0"/>
          </a:p>
        </p:txBody>
      </p:sp>
      <p:sp>
        <p:nvSpPr>
          <p:cNvPr id="7" name="椭圆 6"/>
          <p:cNvSpPr/>
          <p:nvPr/>
        </p:nvSpPr>
        <p:spPr>
          <a:xfrm>
            <a:off x="6458142" y="1414588"/>
            <a:ext cx="1090188" cy="1090188"/>
          </a:xfrm>
          <a:prstGeom prst="ellipse">
            <a:avLst/>
          </a:prstGeom>
          <a:solidFill>
            <a:schemeClr val="bg1">
              <a:alpha val="0"/>
            </a:schemeClr>
          </a:solidFill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仓</a:t>
            </a:r>
            <a:r>
              <a:rPr lang="zh-CN" altLang="en-US" sz="1400" b="1" dirty="0" smtClean="0">
                <a:solidFill>
                  <a:srgbClr val="00B050"/>
                </a:solidFill>
                <a:latin typeface="+mj-ea"/>
                <a:ea typeface="+mj-ea"/>
              </a:rPr>
              <a:t>系统</a:t>
            </a:r>
            <a:r>
              <a:rPr lang="en-US" altLang="zh-CN" sz="1600" b="1" dirty="0" smtClean="0">
                <a:solidFill>
                  <a:srgbClr val="00B050"/>
                </a:solidFill>
                <a:latin typeface="+mj-ea"/>
                <a:ea typeface="+mj-ea"/>
              </a:rPr>
              <a:t>WMS</a:t>
            </a:r>
            <a:endParaRPr lang="zh-CN" altLang="en-US" sz="1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3203847" y="1131589"/>
            <a:ext cx="1728193" cy="1728193"/>
          </a:xfrm>
          <a:prstGeom prst="ellipse">
            <a:avLst/>
          </a:prstGeom>
          <a:solidFill>
            <a:schemeClr val="bg1"/>
          </a:solidFill>
          <a:ln w="508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商家工作台</a:t>
            </a:r>
            <a:r>
              <a:rPr lang="en-US" altLang="zh-CN" sz="1600" b="1" dirty="0" smtClean="0">
                <a:solidFill>
                  <a:srgbClr val="0070C0"/>
                </a:solidFill>
                <a:latin typeface="+mj-ea"/>
                <a:ea typeface="+mj-ea"/>
              </a:rPr>
              <a:t>BMS</a:t>
            </a:r>
            <a:endParaRPr lang="zh-CN" altLang="en-US" sz="16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1" name="左右箭头 10"/>
          <p:cNvSpPr/>
          <p:nvPr/>
        </p:nvSpPr>
        <p:spPr>
          <a:xfrm>
            <a:off x="1819904" y="1808770"/>
            <a:ext cx="1148099" cy="301824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 smtClean="0">
                <a:latin typeface="+mj-ea"/>
                <a:ea typeface="+mj-ea"/>
              </a:rPr>
              <a:t>商家对账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12" name="左右箭头 11"/>
          <p:cNvSpPr/>
          <p:nvPr/>
        </p:nvSpPr>
        <p:spPr>
          <a:xfrm>
            <a:off x="5094688" y="1808770"/>
            <a:ext cx="1262909" cy="301824"/>
          </a:xfrm>
          <a:prstGeom prst="left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 dirty="0" smtClean="0">
                <a:latin typeface="+mj-ea"/>
                <a:ea typeface="+mj-ea"/>
              </a:rPr>
              <a:t>CP</a:t>
            </a:r>
            <a:r>
              <a:rPr lang="zh-CN" altLang="en-US" sz="1000" b="1" dirty="0" smtClean="0">
                <a:latin typeface="+mj-ea"/>
                <a:ea typeface="+mj-ea"/>
              </a:rPr>
              <a:t>对账</a:t>
            </a:r>
            <a:endParaRPr lang="zh-CN" altLang="en-US" b="1" dirty="0">
              <a:latin typeface="+mj-ea"/>
              <a:ea typeface="+mj-ea"/>
            </a:endParaRPr>
          </a:p>
        </p:txBody>
      </p:sp>
      <p:sp>
        <p:nvSpPr>
          <p:cNvPr id="14" name="下弧形箭头 13"/>
          <p:cNvSpPr/>
          <p:nvPr/>
        </p:nvSpPr>
        <p:spPr>
          <a:xfrm>
            <a:off x="827584" y="2571750"/>
            <a:ext cx="7416824" cy="936104"/>
          </a:xfrm>
          <a:prstGeom prst="curvedUpArrow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rgbClr val="00B050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619672" y="1563637"/>
            <a:ext cx="1512168" cy="792088"/>
          </a:xfrm>
          <a:prstGeom prst="rect">
            <a:avLst/>
          </a:prstGeom>
          <a:noFill/>
          <a:ln w="254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/>
          <p:nvPr/>
        </p:nvSpPr>
        <p:spPr>
          <a:xfrm>
            <a:off x="323528" y="3347576"/>
            <a:ext cx="792088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要点：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1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、商家工作台</a:t>
            </a: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BMS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的库存信息是菜鸟库存管理的核心，是</a:t>
            </a:r>
            <a:r>
              <a:rPr lang="zh-CN" altLang="en-US" sz="12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销售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和</a:t>
            </a:r>
            <a:r>
              <a:rPr lang="zh-CN" altLang="en-US" sz="12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结算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的依据</a:t>
            </a:r>
            <a:endParaRPr lang="en-US" altLang="zh-CN" sz="1200" dirty="0"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2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、商家工作台</a:t>
            </a: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BMS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能够提供</a:t>
            </a:r>
            <a:r>
              <a:rPr lang="zh-CN" altLang="en-US" sz="12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完整的库存和流水信息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，供上下游做库存对账</a:t>
            </a:r>
            <a:endParaRPr lang="en-US" altLang="zh-CN" sz="1200" dirty="0" smtClean="0"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3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、商家工作台</a:t>
            </a: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BMS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和仓系统</a:t>
            </a: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WMS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已有专门的</a:t>
            </a: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CP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对账小组保障；仓系统和仓实物已有仓库负责保障</a:t>
            </a:r>
            <a:endParaRPr lang="en-US" altLang="zh-CN" sz="1200" dirty="0" smtClean="0"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4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、商家库存对账，是商家</a:t>
            </a: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ERP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系统和商家工作台</a:t>
            </a: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BMS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之间的库存核对</a:t>
            </a:r>
            <a:endParaRPr lang="en-US" altLang="zh-CN" sz="1200" dirty="0" smtClean="0"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5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、如果是直接使用菜鸟</a:t>
            </a: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BMS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（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没有单独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的商家</a:t>
            </a: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ERP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系统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），则直接核实菜鸟</a:t>
            </a: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BMS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的库存信息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3" name="文本框 35"/>
          <p:cNvSpPr txBox="1">
            <a:spLocks noChangeArrowheads="1"/>
          </p:cNvSpPr>
          <p:nvPr/>
        </p:nvSpPr>
        <p:spPr bwMode="auto">
          <a:xfrm>
            <a:off x="827584" y="240057"/>
            <a:ext cx="3600400" cy="56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+mj-ea"/>
              </a:rPr>
              <a:t>01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</a:rPr>
              <a:t>、库存管理各平台的</a:t>
            </a:r>
            <a:r>
              <a:rPr lang="zh-CN" altLang="en-US" sz="1600" b="1" dirty="0" smtClean="0">
                <a:solidFill>
                  <a:srgbClr val="FF0000"/>
                </a:solidFill>
                <a:latin typeface="+mj-ea"/>
              </a:rPr>
              <a:t>介绍</a:t>
            </a:r>
          </a:p>
          <a:p>
            <a:pPr>
              <a:spcBef>
                <a:spcPct val="0"/>
              </a:spcBef>
              <a:buNone/>
              <a:defRPr/>
            </a:pPr>
            <a:endParaRPr lang="zh-CN" altLang="en-US" sz="16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005772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899592" y="240057"/>
            <a:ext cx="3384376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+mj-ea"/>
                <a:ea typeface="+mj-ea"/>
              </a:rPr>
              <a:t>02</a:t>
            </a:r>
            <a:r>
              <a:rPr lang="zh-CN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、</a:t>
            </a:r>
            <a:r>
              <a:rPr lang="en-US" altLang="zh-CN" sz="1600" b="1" dirty="0" smtClean="0">
                <a:solidFill>
                  <a:srgbClr val="FF0000"/>
                </a:solidFill>
                <a:latin typeface="+mj-ea"/>
                <a:ea typeface="+mj-ea"/>
              </a:rPr>
              <a:t>BMS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</a:rPr>
              <a:t>的库存管理介绍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843558"/>
            <a:ext cx="7920880" cy="237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库存：某个时间节点，货物在仓库中的数量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（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时间节点是描述库存的必要属性，通常没有指定时间节点的库存，都是指当前的库存</a:t>
            </a: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）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流水：引起库存变化的仓储作业订单，总体可分为出库，入库，库内变动三大类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（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详细业务类型见列表</a:t>
            </a: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）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进</a:t>
            </a:r>
            <a:r>
              <a:rPr lang="zh-CN" altLang="en-US" sz="1400" dirty="0">
                <a:latin typeface="Arial" pitchFamily="34" charset="0"/>
                <a:ea typeface="微软雅黑" pitchFamily="34" charset="-122"/>
              </a:rPr>
              <a:t>销</a:t>
            </a: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存：某个时间段的库存和流水情况的统计，一般是按天或者按月统计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（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进销存信息包含：期初库存，期末库存，本期各项业务入库，本期各项业务出库</a:t>
            </a: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）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spcBef>
                <a:spcPct val="20000"/>
              </a:spcBef>
              <a:defRPr/>
            </a:pP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908051" y="3435846"/>
            <a:ext cx="3591941" cy="1440159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107485" y="3507854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latin typeface="+mj-ea"/>
                <a:ea typeface="+mj-ea"/>
              </a:rPr>
              <a:t>采购入库</a:t>
            </a:r>
            <a:endParaRPr lang="zh-CN" altLang="en-US" sz="1200" b="1" dirty="0">
              <a:latin typeface="+mj-ea"/>
              <a:ea typeface="+mj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87605" y="3507854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latin typeface="+mj-ea"/>
                <a:ea typeface="+mj-ea"/>
              </a:rPr>
              <a:t>其他</a:t>
            </a:r>
            <a:r>
              <a:rPr lang="zh-CN" altLang="en-US" sz="1200" b="1" dirty="0" smtClean="0">
                <a:latin typeface="+mj-ea"/>
                <a:ea typeface="+mj-ea"/>
              </a:rPr>
              <a:t>入库</a:t>
            </a:r>
            <a:endParaRPr lang="zh-CN" altLang="en-US" sz="1200" b="1" dirty="0">
              <a:latin typeface="+mj-ea"/>
              <a:ea typeface="+mj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3203848" y="3507854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退货</a:t>
            </a:r>
            <a:r>
              <a:rPr lang="zh-CN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入库</a:t>
            </a:r>
            <a:endParaRPr lang="zh-CN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107485" y="3847569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latin typeface="+mj-ea"/>
                <a:ea typeface="+mj-ea"/>
              </a:rPr>
              <a:t>调拨入库</a:t>
            </a:r>
            <a:endParaRPr lang="zh-CN" altLang="en-US" sz="1200" b="1" dirty="0">
              <a:latin typeface="+mj-ea"/>
              <a:ea typeface="+mj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187605" y="3847569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盘点入库</a:t>
            </a:r>
            <a:endParaRPr lang="zh-CN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203848" y="3847569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调整入库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07485" y="4187284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+mj-ea"/>
                <a:ea typeface="+mj-ea"/>
              </a:rPr>
              <a:t>库存状态调整入库</a:t>
            </a:r>
          </a:p>
        </p:txBody>
      </p:sp>
      <p:sp>
        <p:nvSpPr>
          <p:cNvPr id="15" name="矩形 14"/>
          <p:cNvSpPr/>
          <p:nvPr/>
        </p:nvSpPr>
        <p:spPr>
          <a:xfrm>
            <a:off x="2915816" y="4187284"/>
            <a:ext cx="1414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  <a:latin typeface="+mj-ea"/>
                <a:ea typeface="+mj-ea"/>
              </a:rPr>
              <a:t>B2B</a:t>
            </a:r>
            <a:r>
              <a:rPr lang="zh-CN" altLang="en-US" sz="1200" b="1" dirty="0">
                <a:solidFill>
                  <a:srgbClr val="00B0F0"/>
                </a:solidFill>
                <a:latin typeface="+mj-ea"/>
                <a:ea typeface="+mj-ea"/>
              </a:rPr>
              <a:t>干线退货入库</a:t>
            </a:r>
          </a:p>
        </p:txBody>
      </p:sp>
      <p:sp>
        <p:nvSpPr>
          <p:cNvPr id="16" name="矩形 15"/>
          <p:cNvSpPr/>
          <p:nvPr/>
        </p:nvSpPr>
        <p:spPr>
          <a:xfrm>
            <a:off x="1107485" y="4526999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加工入库</a:t>
            </a:r>
          </a:p>
        </p:txBody>
      </p:sp>
      <p:sp>
        <p:nvSpPr>
          <p:cNvPr id="17" name="矩形 16"/>
          <p:cNvSpPr/>
          <p:nvPr/>
        </p:nvSpPr>
        <p:spPr>
          <a:xfrm>
            <a:off x="2915816" y="4526999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  <a:latin typeface="+mj-ea"/>
                <a:ea typeface="+mj-ea"/>
              </a:rPr>
              <a:t>批次转移入库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4868491" y="3435847"/>
            <a:ext cx="3591941" cy="144015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067925" y="3507855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latin typeface="+mj-ea"/>
                <a:ea typeface="+mj-ea"/>
              </a:rPr>
              <a:t>普通出库</a:t>
            </a:r>
            <a:endParaRPr lang="zh-CN" altLang="en-US" sz="1200" b="1" dirty="0">
              <a:latin typeface="+mj-ea"/>
              <a:ea typeface="+mj-ea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148045" y="3507855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交易出库</a:t>
            </a:r>
            <a:endParaRPr lang="zh-CN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164288" y="3507855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ea"/>
                <a:ea typeface="+mj-ea"/>
              </a:rPr>
              <a:t>换货出库</a:t>
            </a:r>
            <a:endParaRPr lang="zh-CN" altLang="en-US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067925" y="3847570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latin typeface="+mj-ea"/>
                <a:ea typeface="+mj-ea"/>
              </a:rPr>
              <a:t>调拨出库</a:t>
            </a:r>
            <a:endParaRPr lang="zh-CN" altLang="en-US" sz="1200" b="1" dirty="0">
              <a:latin typeface="+mj-ea"/>
              <a:ea typeface="+mj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148045" y="3847570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solidFill>
                  <a:srgbClr val="FF0000"/>
                </a:solidFill>
                <a:latin typeface="+mj-ea"/>
                <a:ea typeface="+mj-ea"/>
              </a:rPr>
              <a:t>盘点出库</a:t>
            </a:r>
            <a:endParaRPr lang="zh-CN" altLang="en-US" sz="1200" b="1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7164288" y="3847570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调整出库</a:t>
            </a:r>
            <a:endParaRPr lang="zh-CN" altLang="en-US" sz="1200" b="1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067925" y="4187285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0070C0"/>
                </a:solidFill>
                <a:latin typeface="+mj-ea"/>
                <a:ea typeface="+mj-ea"/>
              </a:rPr>
              <a:t>库存状态</a:t>
            </a:r>
            <a:r>
              <a:rPr lang="zh-CN" altLang="en-US" sz="1200" b="1" dirty="0" smtClean="0">
                <a:solidFill>
                  <a:srgbClr val="0070C0"/>
                </a:solidFill>
                <a:latin typeface="+mj-ea"/>
                <a:ea typeface="+mj-ea"/>
              </a:rPr>
              <a:t>调整出库</a:t>
            </a:r>
            <a:endParaRPr lang="zh-CN" altLang="en-US" sz="12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64288" y="4187285"/>
            <a:ext cx="79861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B2B</a:t>
            </a:r>
            <a:r>
              <a:rPr lang="zh-CN" altLang="en-US" sz="1200" b="1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出库</a:t>
            </a:r>
            <a:endParaRPr lang="zh-CN" altLang="en-US" sz="1200" b="1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5067925" y="4527000"/>
            <a:ext cx="80021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solidFill>
                  <a:schemeClr val="accent3">
                    <a:lumMod val="75000"/>
                  </a:schemeClr>
                </a:solidFill>
                <a:latin typeface="+mj-ea"/>
                <a:ea typeface="+mj-ea"/>
              </a:rPr>
              <a:t>加工出库</a:t>
            </a:r>
            <a:endParaRPr lang="zh-CN" altLang="en-US" sz="1200" b="1" dirty="0">
              <a:solidFill>
                <a:schemeClr val="accent3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876256" y="4527000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>
                <a:solidFill>
                  <a:srgbClr val="00B050"/>
                </a:solidFill>
                <a:latin typeface="+mj-ea"/>
                <a:ea typeface="+mj-ea"/>
              </a:rPr>
              <a:t>批次</a:t>
            </a:r>
            <a:r>
              <a:rPr lang="zh-CN" altLang="en-US" sz="1200" b="1" dirty="0" smtClean="0">
                <a:solidFill>
                  <a:srgbClr val="00B050"/>
                </a:solidFill>
                <a:latin typeface="+mj-ea"/>
                <a:ea typeface="+mj-ea"/>
              </a:rPr>
              <a:t>转移出库</a:t>
            </a:r>
            <a:endParaRPr lang="zh-CN" altLang="en-US" sz="12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17022" y="3579862"/>
            <a:ext cx="3385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200" b="1" dirty="0" smtClean="0">
                <a:latin typeface="+mj-ea"/>
                <a:ea typeface="+mj-ea"/>
              </a:rPr>
              <a:t>流</a:t>
            </a:r>
            <a:endParaRPr lang="en-US" altLang="zh-CN" sz="1200" b="1" dirty="0" smtClean="0">
              <a:latin typeface="+mj-ea"/>
              <a:ea typeface="+mj-ea"/>
            </a:endParaRPr>
          </a:p>
          <a:p>
            <a:r>
              <a:rPr lang="zh-CN" altLang="en-US" sz="1200" b="1" dirty="0" smtClean="0">
                <a:latin typeface="+mj-ea"/>
                <a:ea typeface="+mj-ea"/>
              </a:rPr>
              <a:t>水</a:t>
            </a:r>
            <a:endParaRPr lang="en-US" altLang="zh-CN" sz="1200" b="1" dirty="0" smtClean="0">
              <a:latin typeface="+mj-ea"/>
              <a:ea typeface="+mj-ea"/>
            </a:endParaRPr>
          </a:p>
          <a:p>
            <a:r>
              <a:rPr lang="zh-CN" altLang="en-US" sz="1200" b="1" dirty="0" smtClean="0">
                <a:latin typeface="+mj-ea"/>
                <a:ea typeface="+mj-ea"/>
              </a:rPr>
              <a:t>业</a:t>
            </a:r>
            <a:endParaRPr lang="en-US" altLang="zh-CN" sz="1200" b="1" dirty="0" smtClean="0">
              <a:latin typeface="+mj-ea"/>
              <a:ea typeface="+mj-ea"/>
            </a:endParaRPr>
          </a:p>
          <a:p>
            <a:r>
              <a:rPr lang="zh-CN" altLang="en-US" sz="1200" b="1" dirty="0" smtClean="0">
                <a:latin typeface="+mj-ea"/>
                <a:ea typeface="+mj-ea"/>
              </a:rPr>
              <a:t>务</a:t>
            </a:r>
            <a:endParaRPr lang="en-US" altLang="zh-CN" sz="1200" b="1" dirty="0" smtClean="0">
              <a:latin typeface="+mj-ea"/>
              <a:ea typeface="+mj-ea"/>
            </a:endParaRPr>
          </a:p>
          <a:p>
            <a:r>
              <a:rPr lang="zh-CN" altLang="en-US" sz="1200" b="1" dirty="0" smtClean="0">
                <a:latin typeface="+mj-ea"/>
                <a:ea typeface="+mj-ea"/>
              </a:rPr>
              <a:t>类</a:t>
            </a:r>
            <a:endParaRPr lang="en-US" altLang="zh-CN" sz="1200" b="1" dirty="0" smtClean="0">
              <a:latin typeface="+mj-ea"/>
              <a:ea typeface="+mj-ea"/>
            </a:endParaRPr>
          </a:p>
          <a:p>
            <a:r>
              <a:rPr lang="zh-CN" altLang="en-US" sz="1200" b="1" dirty="0" smtClean="0">
                <a:latin typeface="+mj-ea"/>
                <a:ea typeface="+mj-ea"/>
              </a:rPr>
              <a:t>型</a:t>
            </a:r>
            <a:endParaRPr lang="zh-CN" altLang="en-US" sz="1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063235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899592" y="240057"/>
            <a:ext cx="3024336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+mj-ea"/>
                <a:ea typeface="+mj-ea"/>
              </a:rPr>
              <a:t>03</a:t>
            </a:r>
            <a:r>
              <a:rPr lang="zh-CN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、各项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</a:rPr>
              <a:t>流水业务的介绍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771550"/>
            <a:ext cx="7920880" cy="3958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入库单</a:t>
            </a:r>
            <a:r>
              <a:rPr lang="zh-CN" altLang="en-US" sz="1400" dirty="0">
                <a:latin typeface="Arial" pitchFamily="34" charset="0"/>
                <a:ea typeface="微软雅黑" pitchFamily="34" charset="-122"/>
              </a:rPr>
              <a:t>：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商家货品入菜鸟仓的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订单，包含：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采购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入库和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普通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入库（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其他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入库）</a:t>
            </a:r>
            <a:endParaRPr lang="en-US" altLang="zh-CN" sz="1200" dirty="0" smtClean="0">
              <a:latin typeface="Arial" pitchFamily="34" charset="0"/>
              <a:ea typeface="微软雅黑" pitchFamily="34" charset="-122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出库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单</a:t>
            </a:r>
            <a:r>
              <a:rPr lang="zh-CN" altLang="en-US" sz="1400" dirty="0">
                <a:latin typeface="Arial" pitchFamily="34" charset="0"/>
                <a:ea typeface="微软雅黑" pitchFamily="34" charset="-122"/>
              </a:rPr>
              <a:t>：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商家在菜鸟仓的货品退还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到商家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或者供应商，或是发送到线下门店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及其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他商务平台的仓库（如京东仓、唯品会仓）的订单，包含普通出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库（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退仓出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库）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和</a:t>
            </a:r>
            <a:r>
              <a:rPr lang="en-US" altLang="zh-CN" sz="1200" dirty="0">
                <a:latin typeface="Arial" pitchFamily="34" charset="0"/>
                <a:ea typeface="微软雅黑" pitchFamily="34" charset="-122"/>
              </a:rPr>
              <a:t>B2B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出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库</a:t>
            </a:r>
            <a:endParaRPr lang="en-US" altLang="zh-CN" sz="1200" dirty="0" smtClean="0">
              <a:latin typeface="Arial" pitchFamily="34" charset="0"/>
              <a:ea typeface="微软雅黑" pitchFamily="34" charset="-122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交易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单</a:t>
            </a:r>
            <a:r>
              <a:rPr lang="zh-CN" altLang="en-US" sz="1400" dirty="0">
                <a:latin typeface="Arial" pitchFamily="34" charset="0"/>
                <a:ea typeface="微软雅黑" pitchFamily="34" charset="-122"/>
              </a:rPr>
              <a:t>：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和销售相关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的仓储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订单，包含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交易出库、退货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入库、换货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出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库</a:t>
            </a:r>
            <a:endParaRPr lang="en-US" altLang="zh-CN" sz="1200" dirty="0" smtClean="0">
              <a:latin typeface="Arial" pitchFamily="34" charset="0"/>
              <a:ea typeface="微软雅黑" pitchFamily="34" charset="-122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调拨单</a:t>
            </a:r>
            <a:r>
              <a:rPr lang="zh-CN" altLang="en-US" sz="1400" dirty="0">
                <a:latin typeface="Arial" pitchFamily="34" charset="0"/>
                <a:ea typeface="微软雅黑" pitchFamily="34" charset="-122"/>
              </a:rPr>
              <a:t>：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大电行业各仓（含集货仓）之间的商品调拨、小电行业前置仓和区域仓之间的商品调拨，包含：调拨出库单，调拨入库单，</a:t>
            </a:r>
            <a:r>
              <a:rPr lang="en-US" altLang="zh-CN" sz="1200" dirty="0">
                <a:latin typeface="Arial" pitchFamily="34" charset="0"/>
                <a:ea typeface="微软雅黑" pitchFamily="34" charset="-122"/>
              </a:rPr>
              <a:t>B2B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干线退货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入库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盘点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单</a:t>
            </a:r>
            <a:r>
              <a:rPr lang="zh-CN" altLang="en-US" sz="1400" dirty="0">
                <a:latin typeface="Arial" pitchFamily="34" charset="0"/>
                <a:ea typeface="微软雅黑" pitchFamily="34" charset="-122"/>
              </a:rPr>
              <a:t>：</a:t>
            </a:r>
            <a:r>
              <a:rPr lang="zh-CN" altLang="en-US" sz="1200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仓库盘点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作业发起的订单，盘点的原因有盘盈，盘亏，正转残，残转正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，包含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：盘点入库和盘点出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库</a:t>
            </a:r>
            <a:endParaRPr lang="en-US" altLang="zh-CN" sz="1200" dirty="0" smtClean="0">
              <a:latin typeface="Arial" pitchFamily="34" charset="0"/>
              <a:ea typeface="微软雅黑" pitchFamily="34" charset="-122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调整单</a:t>
            </a: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：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由于</a:t>
            </a:r>
            <a:r>
              <a:rPr lang="zh-CN" altLang="en-US" sz="1200" dirty="0" smtClean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业务方的要求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调整</a:t>
            </a:r>
            <a:r>
              <a:rPr lang="en-US" altLang="zh-CN" sz="1200" dirty="0" smtClean="0">
                <a:latin typeface="Arial" pitchFamily="34" charset="0"/>
                <a:ea typeface="微软雅黑" pitchFamily="34" charset="-122"/>
              </a:rPr>
              <a:t>BMS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库存信息时，会生成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调整单，包含：调整入库和调整出库；另外大电行业在调拨存在差异时（数量差异、转残差异），系统会自动产生调整单</a:t>
            </a:r>
            <a:endParaRPr lang="en-US" altLang="zh-CN" sz="1200" dirty="0" smtClean="0">
              <a:latin typeface="Arial" pitchFamily="34" charset="0"/>
              <a:ea typeface="微软雅黑" pitchFamily="34" charset="-122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库存状态调整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单</a:t>
            </a:r>
            <a:r>
              <a:rPr lang="zh-CN" altLang="en-US" sz="1400" dirty="0">
                <a:latin typeface="Arial" pitchFamily="34" charset="0"/>
                <a:ea typeface="微软雅黑" pitchFamily="34" charset="-122"/>
              </a:rPr>
              <a:t>：</a:t>
            </a:r>
            <a:r>
              <a:rPr lang="zh-CN" altLang="en-US" sz="1200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大电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行业专有的业务，残次鉴定时产生的库存状态调整单，包含：库存状态调整入库和库存状态调整出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库</a:t>
            </a:r>
            <a:endParaRPr lang="en-US" altLang="zh-CN" sz="1200" dirty="0" smtClean="0">
              <a:latin typeface="Arial" pitchFamily="34" charset="0"/>
              <a:ea typeface="微软雅黑" pitchFamily="34" charset="-122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加工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单</a:t>
            </a:r>
            <a:r>
              <a:rPr lang="zh-CN" altLang="en-US" sz="1400" dirty="0">
                <a:latin typeface="Arial" pitchFamily="34" charset="0"/>
                <a:ea typeface="微软雅黑" pitchFamily="34" charset="-122"/>
              </a:rPr>
              <a:t>：</a:t>
            </a:r>
            <a:r>
              <a:rPr lang="zh-CN" altLang="en-US" sz="1200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美妆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行业专有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的业务，用于商品的组合和商品的拆分，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包含：加工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入库和加工出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库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zh-CN" altLang="en-US" sz="16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批次转移</a:t>
            </a:r>
            <a:r>
              <a:rPr lang="zh-CN" altLang="en-US" sz="160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单</a:t>
            </a:r>
            <a:r>
              <a:rPr lang="zh-CN" altLang="en-US" sz="1400" dirty="0">
                <a:latin typeface="Arial" pitchFamily="34" charset="0"/>
                <a:ea typeface="微软雅黑" pitchFamily="34" charset="-122"/>
              </a:rPr>
              <a:t>：</a:t>
            </a:r>
            <a:r>
              <a:rPr lang="zh-CN" altLang="en-US" sz="1200" dirty="0">
                <a:solidFill>
                  <a:srgbClr val="FF0000"/>
                </a:solidFill>
                <a:latin typeface="Arial" pitchFamily="34" charset="0"/>
                <a:ea typeface="微软雅黑" pitchFamily="34" charset="-122"/>
              </a:rPr>
              <a:t>俪人购</a:t>
            </a:r>
            <a:r>
              <a:rPr lang="zh-CN" altLang="en-US" sz="1200" dirty="0">
                <a:latin typeface="Arial" pitchFamily="34" charset="0"/>
                <a:ea typeface="微软雅黑" pitchFamily="34" charset="-122"/>
              </a:rPr>
              <a:t>行业专有的业务，用于商品的批次库存调整和库存子类型的调整，</a:t>
            </a:r>
            <a:r>
              <a:rPr lang="zh-CN" altLang="en-US" sz="1200" dirty="0" smtClean="0">
                <a:latin typeface="Arial" pitchFamily="34" charset="0"/>
                <a:ea typeface="微软雅黑" pitchFamily="34" charset="-122"/>
              </a:rPr>
              <a:t>包含：批次转移入库和批次转移出库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6983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15816" y="1059582"/>
            <a:ext cx="100811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+mj-ea"/>
                <a:ea typeface="+mj-ea"/>
              </a:rPr>
              <a:t>流    水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004048" y="1059582"/>
            <a:ext cx="100811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+mj-ea"/>
                <a:ea typeface="+mj-ea"/>
              </a:rPr>
              <a:t>库    存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7092280" y="1059582"/>
            <a:ext cx="100811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+mj-ea"/>
                <a:ea typeface="+mj-ea"/>
              </a:rPr>
              <a:t>进销存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1464324"/>
            <a:ext cx="1274708" cy="312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 smtClean="0">
                <a:latin typeface="+mj-ea"/>
                <a:ea typeface="+mj-ea"/>
              </a:rPr>
              <a:t>2016</a:t>
            </a:r>
            <a:r>
              <a:rPr lang="zh-CN" altLang="en-US" sz="1100" dirty="0" smtClean="0">
                <a:latin typeface="+mj-ea"/>
                <a:ea typeface="+mj-ea"/>
              </a:rPr>
              <a:t>年</a:t>
            </a:r>
            <a:r>
              <a:rPr lang="en-US" altLang="zh-CN" sz="1100" dirty="0" smtClean="0">
                <a:latin typeface="+mj-ea"/>
                <a:ea typeface="+mj-ea"/>
              </a:rPr>
              <a:t>12</a:t>
            </a:r>
            <a:r>
              <a:rPr lang="zh-CN" altLang="en-US" sz="1100" dirty="0" smtClean="0">
                <a:latin typeface="+mj-ea"/>
                <a:ea typeface="+mj-ea"/>
              </a:rPr>
              <a:t>月</a:t>
            </a:r>
            <a:r>
              <a:rPr lang="en-US" altLang="zh-CN" sz="1100" dirty="0" smtClean="0">
                <a:latin typeface="+mj-ea"/>
                <a:ea typeface="+mj-ea"/>
              </a:rPr>
              <a:t>12</a:t>
            </a:r>
            <a:r>
              <a:rPr lang="zh-CN" altLang="en-US" sz="1100" dirty="0" smtClean="0">
                <a:latin typeface="+mj-ea"/>
                <a:ea typeface="+mj-ea"/>
              </a:rPr>
              <a:t>日</a:t>
            </a:r>
          </a:p>
        </p:txBody>
      </p:sp>
      <p:sp>
        <p:nvSpPr>
          <p:cNvPr id="7" name="矩形 6"/>
          <p:cNvSpPr/>
          <p:nvPr/>
        </p:nvSpPr>
        <p:spPr>
          <a:xfrm>
            <a:off x="827584" y="1059582"/>
            <a:ext cx="1008112" cy="288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b="1" dirty="0" smtClean="0">
                <a:latin typeface="+mj-ea"/>
                <a:ea typeface="+mj-ea"/>
              </a:rPr>
              <a:t>时    间</a:t>
            </a:r>
            <a:endParaRPr lang="zh-CN" altLang="en-US" sz="1400" b="1"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848725"/>
            <a:ext cx="5285421" cy="312393"/>
          </a:xfrm>
          <a:prstGeom prst="rect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 smtClean="0">
                <a:latin typeface="+mj-ea"/>
                <a:ea typeface="+mj-ea"/>
              </a:rPr>
              <a:t>00</a:t>
            </a:r>
            <a:r>
              <a:rPr lang="zh-CN" altLang="en-US" sz="1100" dirty="0" smtClean="0">
                <a:latin typeface="+mj-ea"/>
                <a:ea typeface="+mj-ea"/>
              </a:rPr>
              <a:t>时</a:t>
            </a:r>
            <a:r>
              <a:rPr lang="en-US" altLang="zh-CN" sz="1100" dirty="0" smtClean="0">
                <a:latin typeface="+mj-ea"/>
                <a:ea typeface="+mj-ea"/>
              </a:rPr>
              <a:t>00</a:t>
            </a:r>
            <a:r>
              <a:rPr lang="zh-CN" altLang="en-US" sz="1100" dirty="0" smtClean="0">
                <a:latin typeface="+mj-ea"/>
                <a:ea typeface="+mj-ea"/>
              </a:rPr>
              <a:t>分</a:t>
            </a:r>
            <a:r>
              <a:rPr lang="en-US" altLang="zh-CN" sz="1100" dirty="0" smtClean="0">
                <a:latin typeface="+mj-ea"/>
                <a:ea typeface="+mj-ea"/>
              </a:rPr>
              <a:t>00</a:t>
            </a:r>
            <a:r>
              <a:rPr lang="zh-CN" altLang="en-US" sz="1100" dirty="0" smtClean="0">
                <a:latin typeface="+mj-ea"/>
                <a:ea typeface="+mj-ea"/>
              </a:rPr>
              <a:t>秒                                                                                   库存：</a:t>
            </a:r>
            <a:r>
              <a:rPr lang="en-US" altLang="zh-CN" sz="1100" dirty="0" smtClean="0">
                <a:latin typeface="+mj-ea"/>
                <a:ea typeface="+mj-ea"/>
              </a:rPr>
              <a:t>0</a:t>
            </a:r>
            <a:endParaRPr lang="zh-CN" altLang="en-US" sz="1100" dirty="0" smtClean="0">
              <a:latin typeface="+mj-ea"/>
              <a:ea typeface="+mj-e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2185132"/>
            <a:ext cx="5285421" cy="312393"/>
          </a:xfrm>
          <a:prstGeom prst="rect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 smtClean="0">
                <a:latin typeface="+mj-ea"/>
                <a:ea typeface="+mj-ea"/>
              </a:rPr>
              <a:t>08</a:t>
            </a:r>
            <a:r>
              <a:rPr lang="zh-CN" altLang="en-US" sz="1100" dirty="0" smtClean="0">
                <a:latin typeface="+mj-ea"/>
                <a:ea typeface="+mj-ea"/>
              </a:rPr>
              <a:t>时</a:t>
            </a:r>
            <a:r>
              <a:rPr lang="en-US" altLang="zh-CN" sz="1100" dirty="0" smtClean="0">
                <a:latin typeface="+mj-ea"/>
                <a:ea typeface="+mj-ea"/>
              </a:rPr>
              <a:t>10</a:t>
            </a:r>
            <a:r>
              <a:rPr lang="zh-CN" altLang="en-US" sz="1100" dirty="0" smtClean="0">
                <a:latin typeface="+mj-ea"/>
                <a:ea typeface="+mj-ea"/>
              </a:rPr>
              <a:t>分</a:t>
            </a:r>
            <a:r>
              <a:rPr lang="en-US" altLang="zh-CN" sz="1100" dirty="0" smtClean="0">
                <a:latin typeface="+mj-ea"/>
                <a:ea typeface="+mj-ea"/>
              </a:rPr>
              <a:t>20</a:t>
            </a:r>
            <a:r>
              <a:rPr lang="zh-CN" altLang="en-US" sz="1100" dirty="0" smtClean="0">
                <a:latin typeface="+mj-ea"/>
                <a:ea typeface="+mj-ea"/>
              </a:rPr>
              <a:t>秒                          采购</a:t>
            </a:r>
            <a:r>
              <a:rPr lang="zh-CN" altLang="en-US" sz="1100" dirty="0">
                <a:latin typeface="+mj-ea"/>
                <a:ea typeface="+mj-ea"/>
              </a:rPr>
              <a:t>入库单：入库</a:t>
            </a:r>
            <a:r>
              <a:rPr lang="en-US" altLang="zh-CN" sz="1100" dirty="0" smtClean="0">
                <a:latin typeface="+mj-ea"/>
                <a:ea typeface="+mj-ea"/>
              </a:rPr>
              <a:t>100                        </a:t>
            </a:r>
            <a:r>
              <a:rPr lang="zh-CN" altLang="en-US" sz="1100" dirty="0" smtClean="0">
                <a:latin typeface="+mj-ea"/>
                <a:ea typeface="+mj-ea"/>
              </a:rPr>
              <a:t>库存：</a:t>
            </a:r>
            <a:r>
              <a:rPr lang="en-US" altLang="zh-CN" sz="1100" dirty="0" smtClean="0">
                <a:latin typeface="+mj-ea"/>
                <a:ea typeface="+mj-ea"/>
              </a:rPr>
              <a:t>100</a:t>
            </a:r>
            <a:endParaRPr lang="zh-CN" altLang="en-US" sz="1100" dirty="0" smtClean="0">
              <a:latin typeface="+mj-ea"/>
              <a:ea typeface="+mj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2521539"/>
            <a:ext cx="5282215" cy="312393"/>
          </a:xfrm>
          <a:prstGeom prst="rect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 smtClean="0">
                <a:latin typeface="+mj-ea"/>
                <a:ea typeface="+mj-ea"/>
              </a:rPr>
              <a:t>09</a:t>
            </a:r>
            <a:r>
              <a:rPr lang="zh-CN" altLang="en-US" sz="1100" dirty="0" smtClean="0">
                <a:latin typeface="+mj-ea"/>
                <a:ea typeface="+mj-ea"/>
              </a:rPr>
              <a:t>时</a:t>
            </a:r>
            <a:r>
              <a:rPr lang="en-US" altLang="zh-CN" sz="1100" dirty="0" smtClean="0">
                <a:latin typeface="+mj-ea"/>
                <a:ea typeface="+mj-ea"/>
              </a:rPr>
              <a:t>20</a:t>
            </a:r>
            <a:r>
              <a:rPr lang="zh-CN" altLang="en-US" sz="1100" dirty="0" smtClean="0">
                <a:latin typeface="+mj-ea"/>
                <a:ea typeface="+mj-ea"/>
              </a:rPr>
              <a:t>分</a:t>
            </a:r>
            <a:r>
              <a:rPr lang="en-US" altLang="zh-CN" sz="1100" dirty="0" smtClean="0">
                <a:latin typeface="+mj-ea"/>
                <a:ea typeface="+mj-ea"/>
              </a:rPr>
              <a:t>40</a:t>
            </a:r>
            <a:r>
              <a:rPr lang="zh-CN" altLang="en-US" sz="1100" dirty="0" smtClean="0">
                <a:latin typeface="+mj-ea"/>
                <a:ea typeface="+mj-ea"/>
              </a:rPr>
              <a:t>秒                          交易</a:t>
            </a:r>
            <a:r>
              <a:rPr lang="zh-CN" altLang="en-US" sz="1100" dirty="0">
                <a:latin typeface="+mj-ea"/>
                <a:ea typeface="+mj-ea"/>
              </a:rPr>
              <a:t>出库单：出库</a:t>
            </a:r>
            <a:r>
              <a:rPr lang="en-US" altLang="zh-CN" sz="1100" dirty="0" smtClean="0">
                <a:latin typeface="+mj-ea"/>
                <a:ea typeface="+mj-ea"/>
              </a:rPr>
              <a:t>20                          </a:t>
            </a:r>
            <a:r>
              <a:rPr lang="zh-CN" altLang="en-US" sz="1100" dirty="0" smtClean="0">
                <a:latin typeface="+mj-ea"/>
                <a:ea typeface="+mj-ea"/>
              </a:rPr>
              <a:t>库存：</a:t>
            </a:r>
            <a:r>
              <a:rPr lang="en-US" altLang="zh-CN" sz="1100" dirty="0" smtClean="0">
                <a:latin typeface="+mj-ea"/>
                <a:ea typeface="+mj-ea"/>
              </a:rPr>
              <a:t>80</a:t>
            </a:r>
            <a:endParaRPr lang="zh-CN" altLang="en-US" sz="1100" dirty="0" smtClean="0">
              <a:latin typeface="+mj-ea"/>
              <a:ea typeface="+mj-e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5576" y="2857946"/>
            <a:ext cx="5285421" cy="312393"/>
          </a:xfrm>
          <a:prstGeom prst="rect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 smtClean="0">
                <a:latin typeface="+mj-ea"/>
                <a:ea typeface="+mj-ea"/>
              </a:rPr>
              <a:t>10</a:t>
            </a:r>
            <a:r>
              <a:rPr lang="zh-CN" altLang="en-US" sz="1100" dirty="0" smtClean="0">
                <a:latin typeface="+mj-ea"/>
                <a:ea typeface="+mj-ea"/>
              </a:rPr>
              <a:t>时</a:t>
            </a:r>
            <a:r>
              <a:rPr lang="en-US" altLang="zh-CN" sz="1100" dirty="0" smtClean="0">
                <a:latin typeface="+mj-ea"/>
                <a:ea typeface="+mj-ea"/>
              </a:rPr>
              <a:t>05</a:t>
            </a:r>
            <a:r>
              <a:rPr lang="zh-CN" altLang="en-US" sz="1100" dirty="0" smtClean="0">
                <a:latin typeface="+mj-ea"/>
                <a:ea typeface="+mj-ea"/>
              </a:rPr>
              <a:t>分</a:t>
            </a:r>
            <a:r>
              <a:rPr lang="en-US" altLang="zh-CN" sz="1100" dirty="0" smtClean="0">
                <a:latin typeface="+mj-ea"/>
                <a:ea typeface="+mj-ea"/>
              </a:rPr>
              <a:t>10</a:t>
            </a:r>
            <a:r>
              <a:rPr lang="zh-CN" altLang="en-US" sz="1100" dirty="0" smtClean="0">
                <a:latin typeface="+mj-ea"/>
                <a:ea typeface="+mj-ea"/>
              </a:rPr>
              <a:t>秒                          交易</a:t>
            </a:r>
            <a:r>
              <a:rPr lang="zh-CN" altLang="en-US" sz="1100" dirty="0">
                <a:latin typeface="+mj-ea"/>
                <a:ea typeface="+mj-ea"/>
              </a:rPr>
              <a:t>出库单：出库</a:t>
            </a:r>
            <a:r>
              <a:rPr lang="en-US" altLang="zh-CN" sz="1100" dirty="0" smtClean="0">
                <a:latin typeface="+mj-ea"/>
                <a:ea typeface="+mj-ea"/>
              </a:rPr>
              <a:t>20                          </a:t>
            </a:r>
            <a:r>
              <a:rPr lang="zh-CN" altLang="en-US" sz="1100" dirty="0" smtClean="0">
                <a:latin typeface="+mj-ea"/>
                <a:ea typeface="+mj-ea"/>
              </a:rPr>
              <a:t>库存：</a:t>
            </a:r>
            <a:r>
              <a:rPr lang="en-US" altLang="zh-CN" sz="1100" dirty="0" smtClean="0">
                <a:latin typeface="+mj-ea"/>
                <a:ea typeface="+mj-ea"/>
              </a:rPr>
              <a:t>60</a:t>
            </a:r>
            <a:endParaRPr lang="zh-CN" altLang="en-US" sz="1100" dirty="0" smtClean="0">
              <a:latin typeface="+mj-ea"/>
              <a:ea typeface="+mj-e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576" y="3194353"/>
            <a:ext cx="5282215" cy="312393"/>
          </a:xfrm>
          <a:prstGeom prst="rect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 smtClean="0">
                <a:latin typeface="+mj-ea"/>
                <a:ea typeface="+mj-ea"/>
              </a:rPr>
              <a:t>12</a:t>
            </a:r>
            <a:r>
              <a:rPr lang="zh-CN" altLang="en-US" sz="1100" dirty="0" smtClean="0">
                <a:latin typeface="+mj-ea"/>
                <a:ea typeface="+mj-ea"/>
              </a:rPr>
              <a:t>时</a:t>
            </a:r>
            <a:r>
              <a:rPr lang="en-US" altLang="zh-CN" sz="1100" dirty="0" smtClean="0">
                <a:latin typeface="+mj-ea"/>
                <a:ea typeface="+mj-ea"/>
              </a:rPr>
              <a:t>30</a:t>
            </a:r>
            <a:r>
              <a:rPr lang="zh-CN" altLang="en-US" sz="1100" dirty="0" smtClean="0">
                <a:latin typeface="+mj-ea"/>
                <a:ea typeface="+mj-ea"/>
              </a:rPr>
              <a:t>分</a:t>
            </a:r>
            <a:r>
              <a:rPr lang="en-US" altLang="zh-CN" sz="1100" dirty="0" smtClean="0">
                <a:latin typeface="+mj-ea"/>
                <a:ea typeface="+mj-ea"/>
              </a:rPr>
              <a:t>30</a:t>
            </a:r>
            <a:r>
              <a:rPr lang="zh-CN" altLang="en-US" sz="1100" dirty="0" smtClean="0">
                <a:latin typeface="+mj-ea"/>
                <a:ea typeface="+mj-ea"/>
              </a:rPr>
              <a:t>秒                          盘</a:t>
            </a:r>
            <a:r>
              <a:rPr lang="zh-CN" altLang="en-US" sz="1100" dirty="0">
                <a:latin typeface="+mj-ea"/>
                <a:ea typeface="+mj-ea"/>
              </a:rPr>
              <a:t>亏：出库</a:t>
            </a:r>
            <a:r>
              <a:rPr lang="en-US" altLang="zh-CN" sz="1100" dirty="0" smtClean="0">
                <a:latin typeface="+mj-ea"/>
                <a:ea typeface="+mj-ea"/>
              </a:rPr>
              <a:t>10                                    </a:t>
            </a:r>
            <a:r>
              <a:rPr lang="zh-CN" altLang="en-US" sz="1100" dirty="0" smtClean="0">
                <a:latin typeface="+mj-ea"/>
                <a:ea typeface="+mj-ea"/>
              </a:rPr>
              <a:t>库存：</a:t>
            </a:r>
            <a:r>
              <a:rPr lang="en-US" altLang="zh-CN" sz="1100" dirty="0" smtClean="0">
                <a:latin typeface="+mj-ea"/>
                <a:ea typeface="+mj-ea"/>
              </a:rPr>
              <a:t>50</a:t>
            </a:r>
            <a:endParaRPr lang="zh-CN" altLang="en-US" sz="1100" dirty="0" smtClean="0">
              <a:latin typeface="+mj-ea"/>
              <a:ea typeface="+mj-ea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5576" y="3530760"/>
            <a:ext cx="5282215" cy="312393"/>
          </a:xfrm>
          <a:prstGeom prst="rect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 smtClean="0">
                <a:latin typeface="+mj-ea"/>
                <a:ea typeface="+mj-ea"/>
              </a:rPr>
              <a:t>14</a:t>
            </a:r>
            <a:r>
              <a:rPr lang="zh-CN" altLang="en-US" sz="1100" dirty="0" smtClean="0">
                <a:latin typeface="+mj-ea"/>
                <a:ea typeface="+mj-ea"/>
              </a:rPr>
              <a:t>时</a:t>
            </a:r>
            <a:r>
              <a:rPr lang="en-US" altLang="zh-CN" sz="1100" dirty="0" smtClean="0">
                <a:latin typeface="+mj-ea"/>
                <a:ea typeface="+mj-ea"/>
              </a:rPr>
              <a:t>40</a:t>
            </a:r>
            <a:r>
              <a:rPr lang="zh-CN" altLang="en-US" sz="1100" dirty="0" smtClean="0">
                <a:latin typeface="+mj-ea"/>
                <a:ea typeface="+mj-ea"/>
              </a:rPr>
              <a:t>分</a:t>
            </a:r>
            <a:r>
              <a:rPr lang="en-US" altLang="zh-CN" sz="1100" dirty="0" smtClean="0">
                <a:latin typeface="+mj-ea"/>
                <a:ea typeface="+mj-ea"/>
              </a:rPr>
              <a:t>40</a:t>
            </a:r>
            <a:r>
              <a:rPr lang="zh-CN" altLang="en-US" sz="1100" dirty="0" smtClean="0">
                <a:latin typeface="+mj-ea"/>
                <a:ea typeface="+mj-ea"/>
              </a:rPr>
              <a:t>秒                          退货</a:t>
            </a:r>
            <a:r>
              <a:rPr lang="zh-CN" altLang="en-US" sz="1100" dirty="0">
                <a:latin typeface="+mj-ea"/>
                <a:ea typeface="+mj-ea"/>
              </a:rPr>
              <a:t>入库单：入库</a:t>
            </a:r>
            <a:r>
              <a:rPr lang="en-US" altLang="zh-CN" sz="1100" dirty="0" smtClean="0">
                <a:latin typeface="+mj-ea"/>
                <a:ea typeface="+mj-ea"/>
              </a:rPr>
              <a:t>20                          </a:t>
            </a:r>
            <a:r>
              <a:rPr lang="zh-CN" altLang="en-US" sz="1100" dirty="0" smtClean="0">
                <a:latin typeface="+mj-ea"/>
                <a:ea typeface="+mj-ea"/>
              </a:rPr>
              <a:t>库存：</a:t>
            </a:r>
            <a:r>
              <a:rPr lang="en-US" altLang="zh-CN" sz="1100" dirty="0" smtClean="0">
                <a:latin typeface="+mj-ea"/>
                <a:ea typeface="+mj-ea"/>
              </a:rPr>
              <a:t>70</a:t>
            </a:r>
            <a:endParaRPr lang="zh-CN" altLang="en-US" sz="1100" dirty="0" smtClean="0">
              <a:latin typeface="+mj-ea"/>
              <a:ea typeface="+mj-ea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3867167"/>
            <a:ext cx="5282215" cy="312393"/>
          </a:xfrm>
          <a:prstGeom prst="rect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 smtClean="0">
                <a:latin typeface="+mj-ea"/>
                <a:ea typeface="+mj-ea"/>
              </a:rPr>
              <a:t>18</a:t>
            </a:r>
            <a:r>
              <a:rPr lang="zh-CN" altLang="en-US" sz="1100" dirty="0" smtClean="0">
                <a:latin typeface="+mj-ea"/>
                <a:ea typeface="+mj-ea"/>
              </a:rPr>
              <a:t>时</a:t>
            </a:r>
            <a:r>
              <a:rPr lang="en-US" altLang="zh-CN" sz="1100" dirty="0" smtClean="0">
                <a:latin typeface="+mj-ea"/>
                <a:ea typeface="+mj-ea"/>
              </a:rPr>
              <a:t>30</a:t>
            </a:r>
            <a:r>
              <a:rPr lang="zh-CN" altLang="en-US" sz="1100" dirty="0" smtClean="0">
                <a:latin typeface="+mj-ea"/>
                <a:ea typeface="+mj-ea"/>
              </a:rPr>
              <a:t>分</a:t>
            </a:r>
            <a:r>
              <a:rPr lang="en-US" altLang="zh-CN" sz="1100" dirty="0" smtClean="0">
                <a:latin typeface="+mj-ea"/>
                <a:ea typeface="+mj-ea"/>
              </a:rPr>
              <a:t>00</a:t>
            </a:r>
            <a:r>
              <a:rPr lang="zh-CN" altLang="en-US" sz="1100" dirty="0" smtClean="0">
                <a:latin typeface="+mj-ea"/>
                <a:ea typeface="+mj-ea"/>
              </a:rPr>
              <a:t>秒                          盘</a:t>
            </a:r>
            <a:r>
              <a:rPr lang="zh-CN" altLang="en-US" sz="1100" dirty="0">
                <a:latin typeface="+mj-ea"/>
                <a:ea typeface="+mj-ea"/>
              </a:rPr>
              <a:t>盈：入库</a:t>
            </a:r>
            <a:r>
              <a:rPr lang="en-US" altLang="zh-CN" sz="1100" dirty="0" smtClean="0">
                <a:latin typeface="+mj-ea"/>
                <a:ea typeface="+mj-ea"/>
              </a:rPr>
              <a:t>5</a:t>
            </a:r>
            <a:r>
              <a:rPr lang="zh-CN" altLang="en-US" sz="1100" dirty="0">
                <a:latin typeface="+mj-ea"/>
                <a:ea typeface="+mj-ea"/>
              </a:rPr>
              <a:t> </a:t>
            </a:r>
            <a:r>
              <a:rPr lang="zh-CN" altLang="en-US" sz="1100" dirty="0" smtClean="0">
                <a:latin typeface="+mj-ea"/>
                <a:ea typeface="+mj-ea"/>
              </a:rPr>
              <a:t>                                     库存：</a:t>
            </a:r>
            <a:r>
              <a:rPr lang="en-US" altLang="zh-CN" sz="1100" dirty="0" smtClean="0">
                <a:latin typeface="+mj-ea"/>
                <a:ea typeface="+mj-ea"/>
              </a:rPr>
              <a:t>75</a:t>
            </a:r>
            <a:endParaRPr lang="zh-CN" altLang="en-US" sz="1100" dirty="0">
              <a:latin typeface="+mj-ea"/>
              <a:ea typeface="+mj-ea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4203573"/>
            <a:ext cx="5282215" cy="312393"/>
          </a:xfrm>
          <a:prstGeom prst="rect">
            <a:avLst/>
          </a:prstGeom>
          <a:noFill/>
          <a:ln w="635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100" dirty="0" smtClean="0">
                <a:latin typeface="+mj-ea"/>
                <a:ea typeface="+mj-ea"/>
              </a:rPr>
              <a:t>24</a:t>
            </a:r>
            <a:r>
              <a:rPr lang="zh-CN" altLang="en-US" sz="1100" dirty="0" smtClean="0">
                <a:latin typeface="+mj-ea"/>
                <a:ea typeface="+mj-ea"/>
              </a:rPr>
              <a:t>时</a:t>
            </a:r>
            <a:r>
              <a:rPr lang="en-US" altLang="zh-CN" sz="1100" dirty="0" smtClean="0">
                <a:latin typeface="+mj-ea"/>
                <a:ea typeface="+mj-ea"/>
              </a:rPr>
              <a:t>00</a:t>
            </a:r>
            <a:r>
              <a:rPr lang="zh-CN" altLang="en-US" sz="1100" dirty="0" smtClean="0">
                <a:latin typeface="+mj-ea"/>
                <a:ea typeface="+mj-ea"/>
              </a:rPr>
              <a:t>分</a:t>
            </a:r>
            <a:r>
              <a:rPr lang="en-US" altLang="zh-CN" sz="1100" dirty="0" smtClean="0">
                <a:latin typeface="+mj-ea"/>
                <a:ea typeface="+mj-ea"/>
              </a:rPr>
              <a:t>00</a:t>
            </a:r>
            <a:r>
              <a:rPr lang="zh-CN" altLang="en-US" sz="1100" dirty="0" smtClean="0">
                <a:latin typeface="+mj-ea"/>
                <a:ea typeface="+mj-ea"/>
              </a:rPr>
              <a:t>秒                                                                                   库存：</a:t>
            </a:r>
            <a:r>
              <a:rPr lang="en-US" altLang="zh-CN" sz="1100" dirty="0" smtClean="0">
                <a:latin typeface="+mj-ea"/>
                <a:ea typeface="+mj-ea"/>
              </a:rPr>
              <a:t>75</a:t>
            </a:r>
            <a:endParaRPr lang="zh-CN" altLang="en-US" sz="1100" dirty="0" smtClean="0">
              <a:latin typeface="+mj-ea"/>
              <a:ea typeface="+mj-ea"/>
            </a:endParaRPr>
          </a:p>
        </p:txBody>
      </p:sp>
      <p:sp>
        <p:nvSpPr>
          <p:cNvPr id="16" name="右大括号 15"/>
          <p:cNvSpPr/>
          <p:nvPr/>
        </p:nvSpPr>
        <p:spPr>
          <a:xfrm>
            <a:off x="6444208" y="1779662"/>
            <a:ext cx="432048" cy="2796131"/>
          </a:xfrm>
          <a:prstGeom prst="rightBrac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6860187" y="2123725"/>
            <a:ext cx="1838965" cy="2072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dirty="0" smtClean="0">
                <a:latin typeface="+mj-ea"/>
                <a:ea typeface="+mj-ea"/>
              </a:rPr>
              <a:t>类型：</a:t>
            </a:r>
            <a:r>
              <a:rPr lang="zh-CN" altLang="en-US" sz="1100" dirty="0" smtClean="0">
                <a:solidFill>
                  <a:srgbClr val="FF0000"/>
                </a:solidFill>
                <a:latin typeface="+mj-ea"/>
                <a:ea typeface="+mj-ea"/>
              </a:rPr>
              <a:t>日</a:t>
            </a:r>
            <a:r>
              <a:rPr lang="zh-CN" altLang="en-US" sz="1100" dirty="0" smtClean="0">
                <a:latin typeface="+mj-ea"/>
                <a:ea typeface="+mj-ea"/>
              </a:rPr>
              <a:t>进销存报表</a:t>
            </a:r>
            <a:endParaRPr lang="en-US" altLang="zh-CN" sz="1100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latin typeface="+mj-ea"/>
                <a:ea typeface="+mj-ea"/>
              </a:rPr>
              <a:t>时间：</a:t>
            </a:r>
            <a:r>
              <a:rPr lang="en-US" altLang="zh-CN" sz="1100" dirty="0" smtClean="0">
                <a:latin typeface="+mj-ea"/>
              </a:rPr>
              <a:t>2016</a:t>
            </a:r>
            <a:r>
              <a:rPr lang="zh-CN" altLang="en-US" sz="1100" dirty="0">
                <a:latin typeface="+mj-ea"/>
              </a:rPr>
              <a:t>年</a:t>
            </a:r>
            <a:r>
              <a:rPr lang="en-US" altLang="zh-CN" sz="1100" dirty="0">
                <a:latin typeface="+mj-ea"/>
              </a:rPr>
              <a:t>12</a:t>
            </a:r>
            <a:r>
              <a:rPr lang="zh-CN" altLang="en-US" sz="1100" dirty="0">
                <a:latin typeface="+mj-ea"/>
              </a:rPr>
              <a:t>月</a:t>
            </a:r>
            <a:r>
              <a:rPr lang="en-US" altLang="zh-CN" sz="1100" dirty="0">
                <a:latin typeface="+mj-ea"/>
              </a:rPr>
              <a:t>12</a:t>
            </a:r>
            <a:r>
              <a:rPr lang="zh-CN" altLang="en-US" sz="1100" dirty="0">
                <a:latin typeface="+mj-ea"/>
              </a:rPr>
              <a:t>日</a:t>
            </a:r>
            <a:endParaRPr lang="en-US" altLang="zh-CN" sz="1100" dirty="0" smtClean="0">
              <a:latin typeface="+mj-ea"/>
              <a:ea typeface="+mj-ea"/>
            </a:endParaRP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latin typeface="+mj-ea"/>
                <a:ea typeface="+mj-ea"/>
              </a:rPr>
              <a:t>      期初库存：</a:t>
            </a:r>
            <a:r>
              <a:rPr lang="en-US" altLang="zh-CN" sz="1100" dirty="0" smtClean="0">
                <a:latin typeface="+mj-ea"/>
                <a:ea typeface="+mj-ea"/>
              </a:rPr>
              <a:t>0</a:t>
            </a: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latin typeface="+mj-ea"/>
                <a:ea typeface="+mj-ea"/>
              </a:rPr>
              <a:t>          本期采购入库：</a:t>
            </a:r>
            <a:r>
              <a:rPr lang="en-US" altLang="zh-CN" sz="1100" dirty="0" smtClean="0">
                <a:latin typeface="+mj-ea"/>
                <a:ea typeface="+mj-ea"/>
              </a:rPr>
              <a:t>100</a:t>
            </a: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latin typeface="+mj-ea"/>
                <a:ea typeface="+mj-ea"/>
              </a:rPr>
              <a:t>          本期退货入库：</a:t>
            </a:r>
            <a:r>
              <a:rPr lang="en-US" altLang="zh-CN" sz="1100" dirty="0" smtClean="0">
                <a:latin typeface="+mj-ea"/>
                <a:ea typeface="+mj-ea"/>
              </a:rPr>
              <a:t>20</a:t>
            </a: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latin typeface="+mj-ea"/>
                <a:ea typeface="+mj-ea"/>
              </a:rPr>
              <a:t>          本期盘盈：</a:t>
            </a:r>
            <a:r>
              <a:rPr lang="en-US" altLang="zh-CN" sz="1100" dirty="0" smtClean="0">
                <a:latin typeface="+mj-ea"/>
                <a:ea typeface="+mj-ea"/>
              </a:rPr>
              <a:t>5</a:t>
            </a: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latin typeface="+mj-ea"/>
                <a:ea typeface="+mj-ea"/>
              </a:rPr>
              <a:t>          本期交易出库：</a:t>
            </a:r>
            <a:r>
              <a:rPr lang="en-US" altLang="zh-CN" sz="1100" dirty="0" smtClean="0">
                <a:latin typeface="+mj-ea"/>
                <a:ea typeface="+mj-ea"/>
              </a:rPr>
              <a:t>40</a:t>
            </a: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latin typeface="+mj-ea"/>
                <a:ea typeface="+mj-ea"/>
              </a:rPr>
              <a:t>          本期盘亏：</a:t>
            </a:r>
            <a:r>
              <a:rPr lang="en-US" altLang="zh-CN" sz="1100" dirty="0" smtClean="0">
                <a:latin typeface="+mj-ea"/>
                <a:ea typeface="+mj-ea"/>
              </a:rPr>
              <a:t>10</a:t>
            </a:r>
          </a:p>
          <a:p>
            <a:pPr>
              <a:lnSpc>
                <a:spcPct val="130000"/>
              </a:lnSpc>
            </a:pPr>
            <a:r>
              <a:rPr lang="zh-CN" altLang="en-US" sz="1100" dirty="0" smtClean="0">
                <a:latin typeface="+mj-ea"/>
                <a:ea typeface="+mj-ea"/>
              </a:rPr>
              <a:t>      期末库存：</a:t>
            </a:r>
            <a:r>
              <a:rPr lang="en-US" altLang="zh-CN" sz="1100" dirty="0" smtClean="0">
                <a:latin typeface="+mj-ea"/>
                <a:ea typeface="+mj-ea"/>
              </a:rPr>
              <a:t>75</a:t>
            </a:r>
            <a:endParaRPr lang="zh-CN" altLang="en-US" sz="1100" dirty="0" smtClean="0">
              <a:latin typeface="+mj-ea"/>
              <a:ea typeface="+mj-ea"/>
            </a:endParaRPr>
          </a:p>
        </p:txBody>
      </p:sp>
      <p:sp>
        <p:nvSpPr>
          <p:cNvPr id="19" name="文本框 35"/>
          <p:cNvSpPr txBox="1">
            <a:spLocks noChangeArrowheads="1"/>
          </p:cNvSpPr>
          <p:nvPr/>
        </p:nvSpPr>
        <p:spPr bwMode="auto">
          <a:xfrm>
            <a:off x="899592" y="240057"/>
            <a:ext cx="3600400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1600" b="1" dirty="0" smtClean="0">
                <a:solidFill>
                  <a:srgbClr val="FF0000"/>
                </a:solidFill>
                <a:latin typeface="+mj-ea"/>
                <a:ea typeface="+mj-ea"/>
              </a:rPr>
              <a:t>04</a:t>
            </a:r>
            <a:r>
              <a:rPr lang="zh-CN" altLang="en-US" sz="1600" b="1" dirty="0" smtClean="0">
                <a:solidFill>
                  <a:srgbClr val="FF0000"/>
                </a:solidFill>
                <a:latin typeface="+mj-ea"/>
                <a:ea typeface="+mj-ea"/>
              </a:rPr>
              <a:t>、库存</a:t>
            </a:r>
            <a:r>
              <a:rPr lang="zh-CN" altLang="en-US" sz="1600" b="1" dirty="0">
                <a:solidFill>
                  <a:srgbClr val="FF0000"/>
                </a:solidFill>
                <a:latin typeface="+mj-ea"/>
                <a:ea typeface="+mj-ea"/>
              </a:rPr>
              <a:t>、流水、进销存的对应关系</a:t>
            </a:r>
          </a:p>
        </p:txBody>
      </p:sp>
    </p:spTree>
    <p:extLst>
      <p:ext uri="{BB962C8B-B14F-4D97-AF65-F5344CB8AC3E}">
        <p14:creationId xmlns:p14="http://schemas.microsoft.com/office/powerpoint/2010/main" val="1210423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圆角矩形 165"/>
          <p:cNvSpPr/>
          <p:nvPr/>
        </p:nvSpPr>
        <p:spPr>
          <a:xfrm>
            <a:off x="1907704" y="1707654"/>
            <a:ext cx="3456384" cy="936104"/>
          </a:xfrm>
          <a:prstGeom prst="roundRect">
            <a:avLst/>
          </a:prstGeom>
          <a:solidFill>
            <a:srgbClr val="92D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椭圆 31"/>
          <p:cNvSpPr>
            <a:spLocks noChangeArrowheads="1"/>
          </p:cNvSpPr>
          <p:nvPr/>
        </p:nvSpPr>
        <p:spPr bwMode="auto">
          <a:xfrm>
            <a:off x="378039" y="172762"/>
            <a:ext cx="449545" cy="454772"/>
          </a:xfrm>
          <a:prstGeom prst="ellipse">
            <a:avLst/>
          </a:prstGeom>
          <a:solidFill>
            <a:srgbClr val="0B1FB5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00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2</a:t>
            </a:r>
          </a:p>
        </p:txBody>
      </p:sp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899592" y="240057"/>
            <a:ext cx="2232248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1600" b="1" dirty="0" smtClean="0">
                <a:solidFill>
                  <a:srgbClr val="0070C0"/>
                </a:solidFill>
                <a:latin typeface="+mj-ea"/>
                <a:ea typeface="+mj-ea"/>
              </a:rPr>
              <a:t>01</a:t>
            </a:r>
            <a:r>
              <a:rPr lang="zh-CN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、库存对账整体流程</a:t>
            </a:r>
            <a:endParaRPr lang="zh-CN" altLang="en-US" sz="16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2123728" y="771550"/>
            <a:ext cx="1261884" cy="307777"/>
          </a:xfrm>
          <a:prstGeom prst="rect">
            <a:avLst/>
          </a:prstGeom>
          <a:ln w="12700">
            <a:solidFill>
              <a:srgbClr val="0B1FB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400" dirty="0">
                <a:solidFill>
                  <a:srgbClr val="0B1FB5"/>
                </a:solidFill>
                <a:latin typeface="+mj-ea"/>
                <a:ea typeface="+mj-ea"/>
              </a:rPr>
              <a:t>账单推送配置</a:t>
            </a:r>
          </a:p>
        </p:txBody>
      </p:sp>
      <p:sp>
        <p:nvSpPr>
          <p:cNvPr id="138" name="矩形 137"/>
          <p:cNvSpPr/>
          <p:nvPr/>
        </p:nvSpPr>
        <p:spPr>
          <a:xfrm>
            <a:off x="3705676" y="1327869"/>
            <a:ext cx="1082348" cy="307777"/>
          </a:xfrm>
          <a:prstGeom prst="rect">
            <a:avLst/>
          </a:prstGeom>
          <a:ln w="12700">
            <a:solidFill>
              <a:schemeClr val="accent3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accent1">
                    <a:lumMod val="75000"/>
                  </a:schemeClr>
                </a:solidFill>
                <a:latin typeface="+mj-ea"/>
                <a:ea typeface="+mj-ea"/>
              </a:rPr>
              <a:t>对账单邮件</a:t>
            </a:r>
            <a:endParaRPr lang="zh-CN" altLang="en-US" sz="1400" dirty="0">
              <a:solidFill>
                <a:schemeClr val="accent1">
                  <a:lumMod val="7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2123728" y="1851670"/>
            <a:ext cx="1082348" cy="307777"/>
          </a:xfrm>
          <a:prstGeom prst="rect">
            <a:avLst/>
          </a:prstGeom>
          <a:ln w="12700">
            <a:solidFill>
              <a:srgbClr val="0B1FB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0B1FB5"/>
                </a:solidFill>
                <a:latin typeface="+mj-ea"/>
                <a:ea typeface="+mj-ea"/>
              </a:rPr>
              <a:t>对账单查询</a:t>
            </a:r>
            <a:endParaRPr lang="zh-CN" altLang="en-US" sz="1400" dirty="0">
              <a:solidFill>
                <a:srgbClr val="0B1FB5"/>
              </a:solidFill>
              <a:latin typeface="+mj-ea"/>
              <a:ea typeface="+mj-ea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2123728" y="2211710"/>
            <a:ext cx="1261884" cy="307777"/>
          </a:xfrm>
          <a:prstGeom prst="rect">
            <a:avLst/>
          </a:prstGeom>
          <a:ln w="12700">
            <a:solidFill>
              <a:srgbClr val="0B1FB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0B1FB5"/>
                </a:solidFill>
                <a:latin typeface="+mj-ea"/>
                <a:ea typeface="+mj-ea"/>
              </a:rPr>
              <a:t>月度流水账单</a:t>
            </a:r>
            <a:endParaRPr lang="zh-CN" altLang="en-US" sz="1400" dirty="0">
              <a:solidFill>
                <a:srgbClr val="0B1FB5"/>
              </a:solidFill>
              <a:latin typeface="+mj-ea"/>
              <a:ea typeface="+mj-ea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3705676" y="1851670"/>
            <a:ext cx="1082348" cy="307777"/>
          </a:xfrm>
          <a:prstGeom prst="rect">
            <a:avLst/>
          </a:prstGeom>
          <a:ln w="12700">
            <a:solidFill>
              <a:srgbClr val="0B1FB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0B1FB5"/>
                </a:solidFill>
                <a:latin typeface="+mj-ea"/>
                <a:ea typeface="+mj-ea"/>
              </a:rPr>
              <a:t>进销存台账</a:t>
            </a:r>
            <a:endParaRPr lang="zh-CN" altLang="en-US" sz="1400" dirty="0">
              <a:solidFill>
                <a:srgbClr val="0B1FB5"/>
              </a:solidFill>
              <a:latin typeface="+mj-ea"/>
              <a:ea typeface="+mj-ea"/>
            </a:endParaRPr>
          </a:p>
        </p:txBody>
      </p:sp>
      <p:sp>
        <p:nvSpPr>
          <p:cNvPr id="142" name="矩形 141"/>
          <p:cNvSpPr/>
          <p:nvPr/>
        </p:nvSpPr>
        <p:spPr>
          <a:xfrm>
            <a:off x="3706644" y="2211710"/>
            <a:ext cx="1441420" cy="307777"/>
          </a:xfrm>
          <a:prstGeom prst="rect">
            <a:avLst/>
          </a:prstGeom>
          <a:ln w="12700">
            <a:solidFill>
              <a:srgbClr val="0B1FB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0B1FB5"/>
                </a:solidFill>
                <a:latin typeface="+mj-ea"/>
                <a:ea typeface="+mj-ea"/>
              </a:rPr>
              <a:t>出入库流水台账</a:t>
            </a:r>
            <a:endParaRPr lang="zh-CN" altLang="en-US" sz="1400" dirty="0">
              <a:solidFill>
                <a:srgbClr val="0B1FB5"/>
              </a:solidFill>
              <a:latin typeface="+mj-ea"/>
              <a:ea typeface="+mj-ea"/>
            </a:endParaRPr>
          </a:p>
        </p:txBody>
      </p:sp>
      <p:sp>
        <p:nvSpPr>
          <p:cNvPr id="143" name="矩形 142"/>
          <p:cNvSpPr/>
          <p:nvPr/>
        </p:nvSpPr>
        <p:spPr>
          <a:xfrm>
            <a:off x="2123727" y="3003798"/>
            <a:ext cx="902811" cy="307777"/>
          </a:xfrm>
          <a:prstGeom prst="rect">
            <a:avLst/>
          </a:prstGeom>
          <a:ln w="12700"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+mj-ea"/>
                <a:ea typeface="+mj-ea"/>
              </a:rPr>
              <a:t>商家对账</a:t>
            </a:r>
            <a:endParaRPr lang="zh-CN" altLang="en-US" sz="1400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sp>
        <p:nvSpPr>
          <p:cNvPr id="144" name="矩形 143"/>
          <p:cNvSpPr/>
          <p:nvPr/>
        </p:nvSpPr>
        <p:spPr>
          <a:xfrm>
            <a:off x="3273628" y="3416101"/>
            <a:ext cx="1082348" cy="307777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00B050"/>
                </a:solidFill>
                <a:latin typeface="+mj-ea"/>
                <a:ea typeface="+mj-ea"/>
              </a:rPr>
              <a:t>咨询、投诉</a:t>
            </a:r>
            <a:endParaRPr lang="zh-CN" altLang="en-US" sz="1400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sp>
        <p:nvSpPr>
          <p:cNvPr id="145" name="矩形 144"/>
          <p:cNvSpPr/>
          <p:nvPr/>
        </p:nvSpPr>
        <p:spPr>
          <a:xfrm>
            <a:off x="2123728" y="3867894"/>
            <a:ext cx="902811" cy="307777"/>
          </a:xfrm>
          <a:prstGeom prst="rect">
            <a:avLst/>
          </a:prstGeom>
          <a:ln w="12700">
            <a:solidFill>
              <a:srgbClr val="0B1FB5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rgbClr val="0B1FB5"/>
                </a:solidFill>
                <a:latin typeface="+mj-ea"/>
                <a:ea typeface="+mj-ea"/>
              </a:rPr>
              <a:t>账单确认</a:t>
            </a:r>
            <a:endParaRPr lang="zh-CN" altLang="en-US" sz="1400" dirty="0">
              <a:solidFill>
                <a:srgbClr val="0B1FB5"/>
              </a:solidFill>
              <a:latin typeface="+mj-ea"/>
              <a:ea typeface="+mj-ea"/>
            </a:endParaRPr>
          </a:p>
        </p:txBody>
      </p:sp>
      <p:sp>
        <p:nvSpPr>
          <p:cNvPr id="146" name="矩形 145"/>
          <p:cNvSpPr/>
          <p:nvPr/>
        </p:nvSpPr>
        <p:spPr>
          <a:xfrm>
            <a:off x="1944192" y="4659982"/>
            <a:ext cx="1261884" cy="307777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+mj-ea"/>
                <a:ea typeface="+mj-ea"/>
              </a:rPr>
              <a:t>账单自动确认</a:t>
            </a:r>
            <a:endParaRPr lang="zh-CN" altLang="en-US" sz="1400" dirty="0">
              <a:solidFill>
                <a:schemeClr val="accent6">
                  <a:lumMod val="75000"/>
                </a:schemeClr>
              </a:solidFill>
              <a:latin typeface="+mj-ea"/>
              <a:ea typeface="+mj-ea"/>
            </a:endParaRPr>
          </a:p>
        </p:txBody>
      </p:sp>
      <p:cxnSp>
        <p:nvCxnSpPr>
          <p:cNvPr id="147" name="直接连接符 146"/>
          <p:cNvCxnSpPr/>
          <p:nvPr/>
        </p:nvCxnSpPr>
        <p:spPr>
          <a:xfrm>
            <a:off x="755576" y="1203598"/>
            <a:ext cx="6984776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直接连接符 147"/>
          <p:cNvCxnSpPr/>
          <p:nvPr/>
        </p:nvCxnSpPr>
        <p:spPr>
          <a:xfrm>
            <a:off x="755576" y="2787774"/>
            <a:ext cx="6984776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/>
        </p:nvCxnSpPr>
        <p:spPr>
          <a:xfrm>
            <a:off x="755576" y="4371950"/>
            <a:ext cx="6984776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肘形连接符 150"/>
          <p:cNvCxnSpPr>
            <a:stCxn id="137" idx="3"/>
            <a:endCxn id="138" idx="0"/>
          </p:cNvCxnSpPr>
          <p:nvPr/>
        </p:nvCxnSpPr>
        <p:spPr>
          <a:xfrm>
            <a:off x="3385612" y="925439"/>
            <a:ext cx="861238" cy="402430"/>
          </a:xfrm>
          <a:prstGeom prst="bentConnector2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肘形连接符 152"/>
          <p:cNvCxnSpPr>
            <a:stCxn id="143" idx="3"/>
            <a:endCxn id="144" idx="0"/>
          </p:cNvCxnSpPr>
          <p:nvPr/>
        </p:nvCxnSpPr>
        <p:spPr>
          <a:xfrm>
            <a:off x="3026538" y="3157687"/>
            <a:ext cx="788264" cy="258414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直接箭头连接符 157"/>
          <p:cNvCxnSpPr>
            <a:stCxn id="143" idx="2"/>
            <a:endCxn id="145" idx="0"/>
          </p:cNvCxnSpPr>
          <p:nvPr/>
        </p:nvCxnSpPr>
        <p:spPr>
          <a:xfrm>
            <a:off x="2575133" y="3311575"/>
            <a:ext cx="1" cy="556319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直接箭头连接符 159"/>
          <p:cNvCxnSpPr>
            <a:stCxn id="146" idx="0"/>
            <a:endCxn id="145" idx="2"/>
          </p:cNvCxnSpPr>
          <p:nvPr/>
        </p:nvCxnSpPr>
        <p:spPr>
          <a:xfrm flipV="1">
            <a:off x="2575134" y="4175671"/>
            <a:ext cx="0" cy="48431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肘形连接符 164"/>
          <p:cNvCxnSpPr>
            <a:stCxn id="144" idx="2"/>
            <a:endCxn id="145" idx="3"/>
          </p:cNvCxnSpPr>
          <p:nvPr/>
        </p:nvCxnSpPr>
        <p:spPr>
          <a:xfrm rot="5400000">
            <a:off x="3271719" y="3478699"/>
            <a:ext cx="297905" cy="788263"/>
          </a:xfrm>
          <a:prstGeom prst="bentConnector2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直接箭头连接符 166"/>
          <p:cNvCxnSpPr/>
          <p:nvPr/>
        </p:nvCxnSpPr>
        <p:spPr>
          <a:xfrm>
            <a:off x="2571188" y="2643758"/>
            <a:ext cx="1" cy="34543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肘形连接符 168"/>
          <p:cNvCxnSpPr>
            <a:stCxn id="138" idx="1"/>
            <a:endCxn id="139" idx="0"/>
          </p:cNvCxnSpPr>
          <p:nvPr/>
        </p:nvCxnSpPr>
        <p:spPr>
          <a:xfrm rot="10800000" flipV="1">
            <a:off x="2664902" y="1481758"/>
            <a:ext cx="1040774" cy="369912"/>
          </a:xfrm>
          <a:prstGeom prst="bentConnector2">
            <a:avLst/>
          </a:prstGeom>
          <a:ln w="19050">
            <a:prstDash val="sys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>
            <a:off x="899592" y="1658932"/>
            <a:ext cx="364202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月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初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899592" y="2859782"/>
            <a:ext cx="364202" cy="12126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对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账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期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限</a:t>
            </a:r>
          </a:p>
        </p:txBody>
      </p:sp>
      <p:sp>
        <p:nvSpPr>
          <p:cNvPr id="172" name="TextBox 171"/>
          <p:cNvSpPr txBox="1"/>
          <p:nvPr/>
        </p:nvSpPr>
        <p:spPr>
          <a:xfrm>
            <a:off x="895430" y="4299942"/>
            <a:ext cx="364202" cy="6524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itchFamily="34" charset="0"/>
                <a:ea typeface="微软雅黑" pitchFamily="34" charset="-122"/>
              </a:rPr>
              <a:t>超</a:t>
            </a:r>
            <a:endParaRPr lang="en-US" altLang="zh-CN" sz="1400" dirty="0" smtClean="0">
              <a:latin typeface="Arial" pitchFamily="34" charset="0"/>
              <a:ea typeface="微软雅黑" pitchFamily="34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限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5576" y="2353101"/>
            <a:ext cx="686406" cy="29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1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每月</a:t>
            </a:r>
            <a:r>
              <a:rPr lang="en-US" altLang="zh-CN" sz="11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5</a:t>
            </a:r>
            <a:r>
              <a:rPr lang="zh-CN" altLang="en-US" sz="1100" b="1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日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01909" y="4011910"/>
            <a:ext cx="1649811" cy="312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1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每月</a:t>
            </a:r>
            <a:r>
              <a:rPr lang="en-US" altLang="zh-CN" dirty="0" smtClean="0"/>
              <a:t>5</a:t>
            </a:r>
            <a:r>
              <a:rPr lang="zh-CN" altLang="en-US" dirty="0" smtClean="0"/>
              <a:t>日</a:t>
            </a:r>
            <a:r>
              <a:rPr lang="en-US" altLang="zh-CN" dirty="0" smtClean="0"/>
              <a:t>-24</a:t>
            </a:r>
            <a:r>
              <a:rPr lang="zh-CN" altLang="en-US" dirty="0" smtClean="0"/>
              <a:t>日（</a:t>
            </a:r>
            <a:r>
              <a:rPr lang="en-US" altLang="zh-CN" dirty="0"/>
              <a:t> 20</a:t>
            </a:r>
            <a:r>
              <a:rPr lang="zh-CN" altLang="en-US" dirty="0"/>
              <a:t>天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710703" y="4803998"/>
            <a:ext cx="764953" cy="29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100" b="1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每月</a:t>
            </a:r>
            <a:r>
              <a:rPr lang="en-US" altLang="zh-CN" dirty="0"/>
              <a:t>25</a:t>
            </a:r>
            <a:r>
              <a:rPr lang="zh-CN" altLang="en-US" dirty="0"/>
              <a:t>日</a:t>
            </a:r>
          </a:p>
        </p:txBody>
      </p:sp>
    </p:spTree>
    <p:extLst>
      <p:ext uri="{BB962C8B-B14F-4D97-AF65-F5344CB8AC3E}">
        <p14:creationId xmlns:p14="http://schemas.microsoft.com/office/powerpoint/2010/main" val="4124866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899592" y="240057"/>
            <a:ext cx="2232248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1600" b="1" dirty="0" smtClean="0">
                <a:solidFill>
                  <a:srgbClr val="0070C0"/>
                </a:solidFill>
                <a:latin typeface="+mj-ea"/>
                <a:ea typeface="+mj-ea"/>
              </a:rPr>
              <a:t>02</a:t>
            </a:r>
            <a:r>
              <a:rPr lang="zh-CN" altLang="en-US" sz="1600" b="1" dirty="0" smtClean="0">
                <a:solidFill>
                  <a:srgbClr val="0070C0"/>
                </a:solidFill>
                <a:latin typeface="+mj-ea"/>
                <a:ea typeface="+mj-ea"/>
              </a:rPr>
              <a:t>、库存对账操作流程</a:t>
            </a:r>
            <a:endParaRPr lang="zh-CN" altLang="en-US" sz="1600" b="1" dirty="0">
              <a:solidFill>
                <a:srgbClr val="0070C0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092" y="843558"/>
            <a:ext cx="3057247" cy="344710"/>
          </a:xfrm>
          <a:prstGeom prst="rect">
            <a:avLst/>
          </a:prstGeom>
          <a:noFill/>
          <a:ln w="12700">
            <a:solidFill>
              <a:schemeClr val="accent4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ea typeface="微软雅黑" pitchFamily="34" charset="-122"/>
              </a:rPr>
              <a:t>首先：需要有专人负责库存核对工作</a:t>
            </a:r>
          </a:p>
        </p:txBody>
      </p:sp>
      <p:sp>
        <p:nvSpPr>
          <p:cNvPr id="7" name="MH_SubTitle_2"/>
          <p:cNvSpPr>
            <a:spLocks noChangeArrowheads="1"/>
          </p:cNvSpPr>
          <p:nvPr>
            <p:custDataLst>
              <p:tags r:id="rId1"/>
            </p:custDataLst>
          </p:nvPr>
        </p:nvSpPr>
        <p:spPr bwMode="gray">
          <a:xfrm>
            <a:off x="1331640" y="2231182"/>
            <a:ext cx="1224136" cy="484584"/>
          </a:xfrm>
          <a:prstGeom prst="roundRect">
            <a:avLst>
              <a:gd name="adj" fmla="val 50000"/>
            </a:avLst>
          </a:prstGeom>
          <a:solidFill>
            <a:srgbClr val="63C7E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1200" b="1" dirty="0" smtClean="0">
                <a:solidFill>
                  <a:srgbClr val="FFFFFF"/>
                </a:solidFill>
                <a:latin typeface="+mj-ea"/>
                <a:ea typeface="+mj-ea"/>
              </a:rPr>
              <a:t>有商家</a:t>
            </a:r>
            <a:r>
              <a:rPr kumimoji="1" lang="en-US" altLang="zh-CN" sz="1200" b="1" dirty="0" smtClean="0">
                <a:solidFill>
                  <a:srgbClr val="FFFFFF"/>
                </a:solidFill>
                <a:latin typeface="+mj-ea"/>
                <a:ea typeface="+mj-ea"/>
              </a:rPr>
              <a:t>ERP</a:t>
            </a:r>
            <a:r>
              <a:rPr kumimoji="1" lang="zh-CN" altLang="en-US" sz="1200" b="1" dirty="0" smtClean="0">
                <a:solidFill>
                  <a:srgbClr val="FFFFFF"/>
                </a:solidFill>
                <a:latin typeface="+mj-ea"/>
                <a:ea typeface="+mj-ea"/>
              </a:rPr>
              <a:t>系统</a:t>
            </a:r>
            <a:endParaRPr kumimoji="1" lang="zh-TW" altLang="en-US" sz="12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8" name="MH_SubTitle_2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1331640" y="4227933"/>
            <a:ext cx="1224136" cy="484584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  <a:extLst/>
        </p:spPr>
        <p:txBody>
          <a:bodyPr lIns="0" tIns="0" rIns="0" bIns="0" anchor="ctr" anchorCtr="1"/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kumimoji="1" lang="zh-CN" altLang="en-US" sz="1200" b="1" dirty="0" smtClean="0">
                <a:solidFill>
                  <a:srgbClr val="FFFFFF"/>
                </a:solidFill>
                <a:latin typeface="+mj-ea"/>
                <a:ea typeface="+mj-ea"/>
              </a:rPr>
              <a:t>直接使用</a:t>
            </a:r>
            <a:r>
              <a:rPr kumimoji="1" lang="en-US" altLang="zh-CN" sz="1200" b="1" dirty="0" smtClean="0">
                <a:solidFill>
                  <a:srgbClr val="FFFFFF"/>
                </a:solidFill>
                <a:latin typeface="+mj-ea"/>
                <a:ea typeface="+mj-ea"/>
              </a:rPr>
              <a:t>BMS</a:t>
            </a:r>
            <a:endParaRPr kumimoji="1" lang="zh-TW" altLang="en-US" sz="1200" b="1" dirty="0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251520" y="3147878"/>
            <a:ext cx="1142421" cy="57600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10" name="TextBox 12"/>
          <p:cNvSpPr txBox="1"/>
          <p:nvPr/>
        </p:nvSpPr>
        <p:spPr>
          <a:xfrm>
            <a:off x="836134" y="3261931"/>
            <a:ext cx="543739" cy="3724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+mj-ea"/>
                <a:ea typeface="+mj-ea"/>
              </a:rPr>
              <a:t>商家</a:t>
            </a:r>
          </a:p>
        </p:txBody>
      </p:sp>
      <p:pic>
        <p:nvPicPr>
          <p:cNvPr id="11" name="Picture 2" descr="D:\保留\工作\菜鸟\0.小二工作台\商家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66" y="3219878"/>
            <a:ext cx="467868" cy="467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MH_Title_1"/>
          <p:cNvSpPr/>
          <p:nvPr>
            <p:custDataLst>
              <p:tags r:id="rId3"/>
            </p:custDataLst>
          </p:nvPr>
        </p:nvSpPr>
        <p:spPr>
          <a:xfrm>
            <a:off x="2987824" y="1491630"/>
            <a:ext cx="1008112" cy="44666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+mj-ea"/>
                <a:ea typeface="+mj-ea"/>
              </a:rPr>
              <a:t>系统对接</a:t>
            </a:r>
            <a:endParaRPr lang="en-US" altLang="zh-CN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13" name="MH_Title_1"/>
          <p:cNvSpPr/>
          <p:nvPr>
            <p:custDataLst>
              <p:tags r:id="rId4"/>
            </p:custDataLst>
          </p:nvPr>
        </p:nvSpPr>
        <p:spPr>
          <a:xfrm>
            <a:off x="2879812" y="3075806"/>
            <a:ext cx="1224136" cy="44666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200" b="1" dirty="0" smtClean="0">
                <a:solidFill>
                  <a:schemeClr val="bg1"/>
                </a:solidFill>
                <a:latin typeface="+mj-ea"/>
                <a:ea typeface="+mj-ea"/>
              </a:rPr>
              <a:t>系统未对接</a:t>
            </a:r>
            <a:endParaRPr lang="en-US" altLang="zh-CN" sz="12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cxnSp>
        <p:nvCxnSpPr>
          <p:cNvPr id="15" name="肘形连接符 14"/>
          <p:cNvCxnSpPr>
            <a:stCxn id="9" idx="0"/>
            <a:endCxn id="7" idx="1"/>
          </p:cNvCxnSpPr>
          <p:nvPr/>
        </p:nvCxnSpPr>
        <p:spPr>
          <a:xfrm rot="5400000" flipH="1" flipV="1">
            <a:off x="739983" y="2556222"/>
            <a:ext cx="674404" cy="508909"/>
          </a:xfrm>
          <a:prstGeom prst="bentConnector2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肘形连接符 16"/>
          <p:cNvCxnSpPr>
            <a:stCxn id="9" idx="2"/>
            <a:endCxn id="8" idx="1"/>
          </p:cNvCxnSpPr>
          <p:nvPr/>
        </p:nvCxnSpPr>
        <p:spPr>
          <a:xfrm rot="16200000" flipH="1">
            <a:off x="704012" y="3842596"/>
            <a:ext cx="746347" cy="508909"/>
          </a:xfrm>
          <a:prstGeom prst="bentConnector2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肘形连接符 20"/>
          <p:cNvCxnSpPr>
            <a:stCxn id="7" idx="0"/>
            <a:endCxn id="12" idx="2"/>
          </p:cNvCxnSpPr>
          <p:nvPr/>
        </p:nvCxnSpPr>
        <p:spPr>
          <a:xfrm rot="5400000" flipH="1" flipV="1">
            <a:off x="2207656" y="1451014"/>
            <a:ext cx="516221" cy="1044116"/>
          </a:xfrm>
          <a:prstGeom prst="bentConnector2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连接符 22"/>
          <p:cNvCxnSpPr>
            <a:stCxn id="7" idx="2"/>
            <a:endCxn id="13" idx="2"/>
          </p:cNvCxnSpPr>
          <p:nvPr/>
        </p:nvCxnSpPr>
        <p:spPr>
          <a:xfrm rot="16200000" flipH="1">
            <a:off x="2120075" y="2539399"/>
            <a:ext cx="583371" cy="936104"/>
          </a:xfrm>
          <a:prstGeom prst="bentConnector2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右箭头 23"/>
          <p:cNvSpPr/>
          <p:nvPr/>
        </p:nvSpPr>
        <p:spPr>
          <a:xfrm>
            <a:off x="4211960" y="1556511"/>
            <a:ext cx="491769" cy="316899"/>
          </a:xfrm>
          <a:prstGeom prst="rightArrow">
            <a:avLst/>
          </a:prstGeom>
          <a:noFill/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4932040" y="1524071"/>
            <a:ext cx="1296144" cy="38178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+mj-ea"/>
                <a:ea typeface="+mj-ea"/>
              </a:rPr>
              <a:t>比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对期末库存</a:t>
            </a:r>
            <a:endParaRPr lang="zh-CN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6" name="右箭头 25"/>
          <p:cNvSpPr/>
          <p:nvPr/>
        </p:nvSpPr>
        <p:spPr>
          <a:xfrm>
            <a:off x="6372200" y="1625520"/>
            <a:ext cx="720080" cy="178881"/>
          </a:xfrm>
          <a:prstGeom prst="rightArrow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44208" y="1362944"/>
            <a:ext cx="543739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itchFamily="34" charset="0"/>
                <a:ea typeface="微软雅黑" pitchFamily="34" charset="-122"/>
              </a:rPr>
              <a:t>差异</a:t>
            </a:r>
            <a:endParaRPr lang="zh-CN" altLang="en-US" sz="1400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28" name="圆角矩形 27"/>
          <p:cNvSpPr/>
          <p:nvPr/>
        </p:nvSpPr>
        <p:spPr>
          <a:xfrm>
            <a:off x="7236296" y="1434870"/>
            <a:ext cx="1584176" cy="558964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比对出入库流水</a:t>
            </a:r>
            <a:endParaRPr lang="en-US" altLang="zh-CN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（</a:t>
            </a:r>
            <a:r>
              <a:rPr lang="en-US" altLang="zh-CN" sz="1400" dirty="0" smtClean="0">
                <a:solidFill>
                  <a:schemeClr val="tx1"/>
                </a:solidFill>
                <a:latin typeface="+mj-ea"/>
                <a:ea typeface="+mj-ea"/>
              </a:rPr>
              <a:t>ERP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单号）</a:t>
            </a:r>
            <a:endParaRPr lang="zh-CN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9" name="右箭头 28"/>
          <p:cNvSpPr/>
          <p:nvPr/>
        </p:nvSpPr>
        <p:spPr>
          <a:xfrm>
            <a:off x="4211960" y="3125357"/>
            <a:ext cx="491769" cy="316899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30" name="圆角矩形 29"/>
          <p:cNvSpPr/>
          <p:nvPr/>
        </p:nvSpPr>
        <p:spPr>
          <a:xfrm>
            <a:off x="4932040" y="3092917"/>
            <a:ext cx="1296144" cy="381780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  <a:latin typeface="+mj-ea"/>
                <a:ea typeface="+mj-ea"/>
              </a:rPr>
              <a:t>比</a:t>
            </a:r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对期末库存</a:t>
            </a:r>
            <a:endParaRPr lang="zh-CN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1" name="右箭头 30"/>
          <p:cNvSpPr/>
          <p:nvPr/>
        </p:nvSpPr>
        <p:spPr>
          <a:xfrm>
            <a:off x="6372200" y="3194366"/>
            <a:ext cx="720080" cy="178881"/>
          </a:xfrm>
          <a:prstGeom prst="rightArrow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4208" y="2931790"/>
            <a:ext cx="543739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>
                <a:latin typeface="Arial" pitchFamily="34" charset="0"/>
                <a:ea typeface="微软雅黑" pitchFamily="34" charset="-122"/>
              </a:rPr>
              <a:t>差异</a:t>
            </a:r>
            <a:endParaRPr lang="zh-CN" altLang="en-US" sz="1400" dirty="0" smtClean="0">
              <a:latin typeface="Arial" pitchFamily="34" charset="0"/>
              <a:ea typeface="微软雅黑" pitchFamily="34" charset="-122"/>
            </a:endParaRPr>
          </a:p>
        </p:txBody>
      </p:sp>
      <p:sp>
        <p:nvSpPr>
          <p:cNvPr id="33" name="圆角矩形 32"/>
          <p:cNvSpPr/>
          <p:nvPr/>
        </p:nvSpPr>
        <p:spPr>
          <a:xfrm>
            <a:off x="7236296" y="3003716"/>
            <a:ext cx="1584176" cy="558964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比对出入库流水</a:t>
            </a:r>
            <a:endParaRPr lang="en-US" altLang="zh-CN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（外部流水号）</a:t>
            </a:r>
            <a:endParaRPr lang="zh-CN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4" name="右箭头 33"/>
          <p:cNvSpPr/>
          <p:nvPr/>
        </p:nvSpPr>
        <p:spPr>
          <a:xfrm>
            <a:off x="2786163" y="4311776"/>
            <a:ext cx="792000" cy="316899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</a:endParaRPr>
          </a:p>
        </p:txBody>
      </p:sp>
      <p:sp>
        <p:nvSpPr>
          <p:cNvPr id="35" name="圆角矩形 34"/>
          <p:cNvSpPr/>
          <p:nvPr/>
        </p:nvSpPr>
        <p:spPr>
          <a:xfrm>
            <a:off x="3851920" y="4216151"/>
            <a:ext cx="1584176" cy="508149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核实各项业务</a:t>
            </a:r>
            <a:endParaRPr lang="en-US" altLang="zh-CN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及期末库存</a:t>
            </a:r>
            <a:endParaRPr lang="zh-CN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36" name="右箭头 35"/>
          <p:cNvSpPr/>
          <p:nvPr/>
        </p:nvSpPr>
        <p:spPr>
          <a:xfrm>
            <a:off x="5557789" y="4380785"/>
            <a:ext cx="958427" cy="178881"/>
          </a:xfrm>
          <a:prstGeom prst="rightArrow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2120" y="4083918"/>
            <a:ext cx="723275" cy="34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400" dirty="0" smtClean="0">
                <a:latin typeface="Arial" pitchFamily="34" charset="0"/>
                <a:ea typeface="微软雅黑" pitchFamily="34" charset="-122"/>
              </a:rPr>
              <a:t>有疑问</a:t>
            </a:r>
          </a:p>
        </p:txBody>
      </p:sp>
      <p:sp>
        <p:nvSpPr>
          <p:cNvPr id="38" name="圆角矩形 37"/>
          <p:cNvSpPr/>
          <p:nvPr/>
        </p:nvSpPr>
        <p:spPr>
          <a:xfrm>
            <a:off x="6660232" y="4216151"/>
            <a:ext cx="1584176" cy="508149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核实出入库流水</a:t>
            </a:r>
            <a:endParaRPr lang="en-US" altLang="zh-CN" sz="1400" dirty="0" smtClean="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zh-CN" altLang="en-US" sz="1400" dirty="0" smtClean="0">
                <a:solidFill>
                  <a:schemeClr val="tx1"/>
                </a:solidFill>
                <a:latin typeface="+mj-ea"/>
                <a:ea typeface="+mj-ea"/>
              </a:rPr>
              <a:t>（外部流水号）</a:t>
            </a:r>
            <a:endParaRPr lang="zh-CN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256740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1"/>
          <p:cNvSpPr>
            <a:spLocks noChangeArrowheads="1"/>
          </p:cNvSpPr>
          <p:nvPr/>
        </p:nvSpPr>
        <p:spPr bwMode="auto">
          <a:xfrm>
            <a:off x="378039" y="172762"/>
            <a:ext cx="449545" cy="454772"/>
          </a:xfrm>
          <a:prstGeom prst="ellipse">
            <a:avLst/>
          </a:prstGeom>
          <a:solidFill>
            <a:srgbClr val="3E7F31"/>
          </a:solidFill>
          <a:ln>
            <a:noFill/>
          </a:ln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itchFamily="34" charset="0"/>
              <a:buChar char="•"/>
              <a:defRPr sz="21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 sz="13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 typeface="Arial" pitchFamily="34" charset="0"/>
              <a:buNone/>
            </a:pPr>
            <a:r>
              <a:rPr lang="en-US" altLang="zh-CN" sz="1500" dirty="0" smtClean="0">
                <a:solidFill>
                  <a:schemeClr val="bg1"/>
                </a:solidFill>
                <a:latin typeface="Arial Black" pitchFamily="34" charset="0"/>
                <a:ea typeface="微软雅黑" pitchFamily="34" charset="-122"/>
              </a:rPr>
              <a:t>3</a:t>
            </a:r>
          </a:p>
        </p:txBody>
      </p:sp>
      <p:sp>
        <p:nvSpPr>
          <p:cNvPr id="3" name="文本框 35"/>
          <p:cNvSpPr txBox="1">
            <a:spLocks noChangeArrowheads="1"/>
          </p:cNvSpPr>
          <p:nvPr/>
        </p:nvSpPr>
        <p:spPr bwMode="auto">
          <a:xfrm>
            <a:off x="899592" y="240057"/>
            <a:ext cx="2232248" cy="31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7" tIns="34289" rIns="68577" bIns="34289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Arial Narrow" pitchFamily="34" charset="0"/>
                <a:ea typeface="微软雅黑" pitchFamily="34" charset="-122"/>
              </a:defRPr>
            </a:lvl9pPr>
          </a:lstStyle>
          <a:p>
            <a:pPr>
              <a:spcBef>
                <a:spcPct val="0"/>
              </a:spcBef>
              <a:buNone/>
              <a:defRPr/>
            </a:pPr>
            <a:r>
              <a:rPr lang="en-US" altLang="zh-CN" sz="1600" b="1" dirty="0" smtClean="0">
                <a:solidFill>
                  <a:srgbClr val="00B050"/>
                </a:solidFill>
                <a:latin typeface="+mj-ea"/>
                <a:ea typeface="+mj-ea"/>
              </a:rPr>
              <a:t>01</a:t>
            </a:r>
            <a:r>
              <a:rPr lang="zh-CN" altLang="en-US" sz="1600" b="1" dirty="0" smtClean="0">
                <a:solidFill>
                  <a:srgbClr val="00B050"/>
                </a:solidFill>
                <a:latin typeface="+mj-ea"/>
                <a:ea typeface="+mj-ea"/>
              </a:rPr>
              <a:t>、账单推送配置</a:t>
            </a:r>
            <a:endParaRPr lang="zh-CN" altLang="en-US" sz="1600" b="1" dirty="0">
              <a:solidFill>
                <a:srgbClr val="00B050"/>
              </a:solidFill>
              <a:latin typeface="+mj-ea"/>
              <a:ea typeface="+mj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69" y="1347614"/>
            <a:ext cx="8362595" cy="3600400"/>
          </a:xfrm>
          <a:prstGeom prst="rect">
            <a:avLst/>
          </a:prstGeom>
        </p:spPr>
      </p:pic>
      <p:sp>
        <p:nvSpPr>
          <p:cNvPr id="5" name="文本框 20"/>
          <p:cNvSpPr txBox="1"/>
          <p:nvPr/>
        </p:nvSpPr>
        <p:spPr>
          <a:xfrm>
            <a:off x="395536" y="647575"/>
            <a:ext cx="4619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路径</a:t>
            </a:r>
            <a:r>
              <a:rPr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BMS-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操作中心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库存中心</a:t>
            </a:r>
            <a:r>
              <a:rPr lang="en-US" altLang="zh-CN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400" dirty="0" smtClean="0">
                <a:solidFill>
                  <a:schemeClr val="tx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账单推送配置</a:t>
            </a:r>
            <a:endParaRPr lang="en-US" altLang="zh-CN" sz="1400" dirty="0" smtClean="0">
              <a:solidFill>
                <a:schemeClr val="tx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lvl="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用途：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设置每月接收对账单邮件的人和邮箱地址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868" y="1805885"/>
            <a:ext cx="3817620" cy="2255520"/>
          </a:xfrm>
          <a:prstGeom prst="rect">
            <a:avLst/>
          </a:prstGeom>
          <a:ln>
            <a:solidFill>
              <a:schemeClr val="tx1">
                <a:lumMod val="40000"/>
                <a:lumOff val="60000"/>
              </a:schemeClr>
            </a:solidFill>
          </a:ln>
        </p:spPr>
      </p:pic>
      <p:sp>
        <p:nvSpPr>
          <p:cNvPr id="8" name="右箭头 7"/>
          <p:cNvSpPr/>
          <p:nvPr/>
        </p:nvSpPr>
        <p:spPr>
          <a:xfrm>
            <a:off x="3203848" y="3723878"/>
            <a:ext cx="1584176" cy="21602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29950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8193306"/>
  <p:tag name="MH_LIBRARY" val="GRAPHIC"/>
  <p:tag name="MH_TYPE" val="SubTitle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8193306"/>
  <p:tag name="MH_LIBRARY" val="GRAPHIC"/>
  <p:tag name="MH_TYPE" val="SubTitle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8193636"/>
  <p:tag name="MH_LIBRARY" val="GRAPHIC"/>
  <p:tag name="MH_TYPE" val="Title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18193636"/>
  <p:tag name="MH_LIBRARY" val="GRAPHIC"/>
  <p:tag name="MH_TYPE" val="Title"/>
  <p:tag name="MH_ORDER" val="1"/>
</p:tagLst>
</file>

<file path=ppt/theme/theme1.xml><?xml version="1.0" encoding="utf-8"?>
<a:theme xmlns:a="http://schemas.openxmlformats.org/drawingml/2006/main" name="A000120140530A99PPBG">
  <a:themeElements>
    <a:clrScheme name="自定义 1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4">
      <a:majorFont>
        <a:latin typeface="Times New Roman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000120140530A99PPBG">
  <a:themeElements>
    <a:clrScheme name="自定义 1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4">
      <a:majorFont>
        <a:latin typeface="Times New Roman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A000120140530A99PPBG">
  <a:themeElements>
    <a:clrScheme name="自定义 1">
      <a:dk1>
        <a:srgbClr val="4B4D4F"/>
      </a:dk1>
      <a:lt1>
        <a:srgbClr val="FFFFFF"/>
      </a:lt1>
      <a:dk2>
        <a:srgbClr val="3D3F41"/>
      </a:dk2>
      <a:lt2>
        <a:srgbClr val="FFFFFF"/>
      </a:lt2>
      <a:accent1>
        <a:srgbClr val="DC5C31"/>
      </a:accent1>
      <a:accent2>
        <a:srgbClr val="EA9B26"/>
      </a:accent2>
      <a:accent3>
        <a:srgbClr val="D36D8D"/>
      </a:accent3>
      <a:accent4>
        <a:srgbClr val="D46E5A"/>
      </a:accent4>
      <a:accent5>
        <a:srgbClr val="FCCF86"/>
      </a:accent5>
      <a:accent6>
        <a:srgbClr val="AA5ED4"/>
      </a:accent6>
      <a:hlink>
        <a:srgbClr val="00B0F0"/>
      </a:hlink>
      <a:folHlink>
        <a:srgbClr val="AFB2B4"/>
      </a:folHlink>
    </a:clrScheme>
    <a:fontScheme name="自定义 4">
      <a:majorFont>
        <a:latin typeface="Times New Roman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itchFamily="34" charset="0"/>
            <a:ea typeface="微软雅黑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2204</Words>
  <Application>Microsoft Office PowerPoint</Application>
  <PresentationFormat>全屏显示(16:9)</PresentationFormat>
  <Paragraphs>239</Paragraphs>
  <Slides>18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18</vt:i4>
      </vt:variant>
    </vt:vector>
  </HeadingPairs>
  <TitlesOfParts>
    <vt:vector size="29" baseType="lpstr">
      <vt:lpstr>宋体</vt:lpstr>
      <vt:lpstr>微软雅黑</vt:lpstr>
      <vt:lpstr>幼圆</vt:lpstr>
      <vt:lpstr>Arial</vt:lpstr>
      <vt:lpstr>Arial Black</vt:lpstr>
      <vt:lpstr>Calibri</vt:lpstr>
      <vt:lpstr>Times New Roman</vt:lpstr>
      <vt:lpstr>Wingdings 2</vt:lpstr>
      <vt:lpstr>A000120140530A99PPBG</vt:lpstr>
      <vt:lpstr>1_A000120140530A99PPBG</vt:lpstr>
      <vt:lpstr>2_A000120140530A99PPBG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立款</dc:creator>
  <cp:lastModifiedBy>ali</cp:lastModifiedBy>
  <cp:revision>284</cp:revision>
  <cp:lastPrinted>2017-01-11T07:53:07Z</cp:lastPrinted>
  <dcterms:created xsi:type="dcterms:W3CDTF">2016-12-12T02:29:49Z</dcterms:created>
  <dcterms:modified xsi:type="dcterms:W3CDTF">2017-05-09T07:18:05Z</dcterms:modified>
</cp:coreProperties>
</file>