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2" r:id="rId2"/>
    <p:sldId id="591" r:id="rId3"/>
    <p:sldId id="647" r:id="rId4"/>
    <p:sldId id="675" r:id="rId5"/>
    <p:sldId id="677" r:id="rId6"/>
    <p:sldId id="630" r:id="rId7"/>
    <p:sldId id="678" r:id="rId8"/>
    <p:sldId id="679" r:id="rId9"/>
    <p:sldId id="631" r:id="rId10"/>
    <p:sldId id="660" r:id="rId11"/>
    <p:sldId id="633" r:id="rId12"/>
    <p:sldId id="648" r:id="rId13"/>
    <p:sldId id="674" r:id="rId14"/>
    <p:sldId id="673" r:id="rId15"/>
    <p:sldId id="595" r:id="rId16"/>
    <p:sldId id="657" r:id="rId17"/>
    <p:sldId id="670" r:id="rId18"/>
    <p:sldId id="671" r:id="rId19"/>
    <p:sldId id="672" r:id="rId20"/>
    <p:sldId id="654" r:id="rId21"/>
    <p:sldId id="653" r:id="rId22"/>
    <p:sldId id="374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6447" autoAdjust="0"/>
  </p:normalViewPr>
  <p:slideViewPr>
    <p:cSldViewPr>
      <p:cViewPr varScale="1">
        <p:scale>
          <a:sx n="110" d="100"/>
          <a:sy n="110" d="100"/>
        </p:scale>
        <p:origin x="102" y="156"/>
      </p:cViewPr>
      <p:guideLst>
        <p:guide orient="horz" pos="173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83D5-CD3D-4603-B3C5-266DA78B7DD2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8EE30-C4D2-4A65-B35D-203A0AAEA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8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38F7-BCC8-4EB2-BD3C-46DF751270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6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38F7-BCC8-4EB2-BD3C-46DF751270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6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38F7-BCC8-4EB2-BD3C-46DF751270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6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99523" y="2084503"/>
            <a:ext cx="6667178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99523" y="770715"/>
            <a:ext cx="6667178" cy="1227800"/>
          </a:xfrm>
        </p:spPr>
        <p:txBody>
          <a:bodyPr>
            <a:noAutofit/>
          </a:bodyPr>
          <a:lstStyle>
            <a:lvl1pPr algn="ctr">
              <a:defRPr sz="320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273844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7" y="42543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1385198"/>
            <a:ext cx="5995988" cy="92630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0" y="2354367"/>
            <a:ext cx="3067663" cy="29739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7" y="42543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40005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2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9" y="121918"/>
            <a:ext cx="8292045" cy="52469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1BA7-2F53-4EF3-B351-CD8444102F2D}" type="datetimeFigureOut">
              <a:rPr lang="zh-CN" altLang="en-US" smtClean="0"/>
              <a:t>2017/4/26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769961"/>
            <a:ext cx="8292045" cy="3894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1500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200" kern="1200" baseline="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ay.taobao.com/invoiceManage/customerInfoList.htm?spm=0.0.0.0.6GY8Q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87624" y="2373366"/>
            <a:ext cx="6912768" cy="107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菜鸟</a:t>
            </a:r>
            <a:r>
              <a:rPr lang="en-US" altLang="zh-CN" sz="36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-</a:t>
            </a:r>
            <a:r>
              <a:rPr lang="zh-CN" altLang="en-US" sz="36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仓配商家</a:t>
            </a:r>
            <a:r>
              <a:rPr lang="zh-CN" altLang="en-US" sz="3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结算</a:t>
            </a:r>
            <a:r>
              <a:rPr lang="zh-CN" altLang="en-US" sz="36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培训</a:t>
            </a:r>
            <a:r>
              <a:rPr lang="en-US" altLang="zh-CN" sz="36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</a:t>
            </a:r>
            <a:r>
              <a:rPr lang="zh-CN" altLang="en-US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通用版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    </a:t>
            </a:r>
            <a:endParaRPr lang="en-US" altLang="zh-CN" sz="28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库存周转查询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99" y="646614"/>
            <a:ext cx="8229600" cy="30828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0000" y="3867750"/>
            <a:ext cx="734400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EB1B0B"/>
                </a:solidFill>
                <a:latin typeface="Arial" pitchFamily="34" charset="0"/>
                <a:ea typeface="微软雅黑" pitchFamily="34" charset="-122"/>
              </a:rPr>
              <a:t>*因仓储费的收费是根据商家的周转天数来确定，所以商家的运营或财务务必要定期关注周转天数，尽量控制在免仓天数内！！！</a:t>
            </a:r>
          </a:p>
        </p:txBody>
      </p:sp>
    </p:spTree>
    <p:extLst>
      <p:ext uri="{BB962C8B-B14F-4D97-AF65-F5344CB8AC3E}">
        <p14:creationId xmlns:p14="http://schemas.microsoft.com/office/powerpoint/2010/main" val="211551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5"/>
          <p:cNvSpPr txBox="1">
            <a:spLocks noChangeArrowheads="1"/>
          </p:cNvSpPr>
          <p:nvPr/>
        </p:nvSpPr>
        <p:spPr bwMode="auto">
          <a:xfrm>
            <a:off x="0" y="151864"/>
            <a:ext cx="2628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关键费用详解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-</a:t>
            </a:r>
            <a:r>
              <a:rPr lang="zh-CN" altLang="en-US" sz="1500" b="1" dirty="0" smtClean="0">
                <a:solidFill>
                  <a:srgbClr val="FF0000"/>
                </a:solidFill>
                <a:latin typeface="Franklin Gothic Book"/>
                <a:ea typeface="微软雅黑"/>
              </a:rPr>
              <a:t>订单处理费</a:t>
            </a:r>
            <a:endParaRPr lang="zh-CN" altLang="en-US" sz="1500" b="1" dirty="0">
              <a:solidFill>
                <a:srgbClr val="FF0000"/>
              </a:solidFill>
              <a:latin typeface="Franklin Gothic Book"/>
              <a:ea typeface="微软雅黑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87986"/>
              </p:ext>
            </p:extLst>
          </p:nvPr>
        </p:nvGraphicFramePr>
        <p:xfrm>
          <a:off x="366410" y="1271523"/>
          <a:ext cx="8051179" cy="1516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562"/>
                <a:gridCol w="34864"/>
                <a:gridCol w="844424"/>
                <a:gridCol w="780235"/>
                <a:gridCol w="780235"/>
                <a:gridCol w="979680"/>
                <a:gridCol w="1152000"/>
                <a:gridCol w="2795179"/>
              </a:tblGrid>
              <a:tr h="504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订单处理费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重量段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订单总重量</a:t>
                      </a:r>
                      <a:br>
                        <a:rPr lang="zh-CN" altLang="en-US" sz="1000" u="none" strike="noStrike" dirty="0">
                          <a:effectLst/>
                        </a:rPr>
                      </a:br>
                      <a:r>
                        <a:rPr lang="en-US" altLang="zh-CN" sz="1000" u="none" strike="noStrike" dirty="0">
                          <a:effectLst/>
                        </a:rPr>
                        <a:t>&lt;=2</a:t>
                      </a:r>
                      <a:r>
                        <a:rPr lang="en-US" sz="1000" u="none" strike="noStrike" dirty="0">
                          <a:effectLst/>
                        </a:rPr>
                        <a:t>KG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effectLst/>
                        </a:rPr>
                        <a:t>2KG&lt;</a:t>
                      </a:r>
                      <a:br>
                        <a:rPr lang="en-US" altLang="zh-CN" sz="1000" u="none" strike="noStrike" dirty="0" smtClean="0">
                          <a:effectLst/>
                        </a:rPr>
                      </a:br>
                      <a:r>
                        <a:rPr lang="zh-CN" altLang="en-US" sz="1000" u="none" strike="noStrike" dirty="0" smtClean="0">
                          <a:effectLst/>
                        </a:rPr>
                        <a:t>订单总重量</a:t>
                      </a:r>
                      <a:br>
                        <a:rPr lang="zh-CN" altLang="en-US" sz="1000" u="none" strike="noStrike" dirty="0" smtClean="0">
                          <a:effectLst/>
                        </a:rPr>
                      </a:br>
                      <a:r>
                        <a:rPr lang="en-US" altLang="zh-CN" sz="1000" u="none" strike="noStrike" dirty="0" smtClean="0">
                          <a:effectLst/>
                        </a:rPr>
                        <a:t>&lt;=5KG</a:t>
                      </a:r>
                      <a:endParaRPr lang="en-US" altLang="zh-CN" sz="1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5KG&lt;</a:t>
                      </a:r>
                      <a:b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订单总重量</a:t>
                      </a:r>
                      <a:b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&lt;=10KG</a:t>
                      </a:r>
                      <a:endParaRPr kumimoji="0" lang="en-US" altLang="zh-CN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10KG&lt;</a:t>
                      </a:r>
                      <a:b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订单总重量</a:t>
                      </a:r>
                      <a:b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r>
                        <a:rPr lang="zh-CN" altLang="en-US" sz="1000" u="none" strike="noStrike" dirty="0">
                          <a:effectLst/>
                        </a:rPr>
                        <a:t>、订单出库时间作为计费节点，</a:t>
                      </a:r>
                      <a:br>
                        <a:rPr lang="zh-CN" altLang="en-US" sz="1000" u="none" strike="noStrike" dirty="0">
                          <a:effectLst/>
                        </a:rPr>
                      </a:b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</a:rPr>
                        <a:t>、订单总重量计算公式：＝∑（单个</a:t>
                      </a:r>
                      <a:r>
                        <a:rPr lang="en-US" altLang="zh-CN" sz="1000" u="none" strike="noStrike" dirty="0">
                          <a:effectLst/>
                        </a:rPr>
                        <a:t>SKU</a:t>
                      </a:r>
                      <a:r>
                        <a:rPr lang="zh-CN" altLang="en-US" sz="1000" u="none" strike="noStrike" dirty="0">
                          <a:effectLst/>
                        </a:rPr>
                        <a:t>的重量*件数）</a:t>
                      </a:r>
                      <a:br>
                        <a:rPr lang="zh-CN" altLang="en-US" sz="1000" u="none" strike="noStrike" dirty="0">
                          <a:effectLst/>
                        </a:rPr>
                      </a:br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r>
                        <a:rPr lang="zh-CN" altLang="en-US" sz="1000" u="none" strike="noStrike" dirty="0">
                          <a:effectLst/>
                        </a:rPr>
                        <a:t>、订单出库时支付宝实时扣款</a:t>
                      </a:r>
                      <a:br>
                        <a:rPr lang="zh-CN" altLang="en-US" sz="1000" u="none" strike="noStrike" dirty="0">
                          <a:effectLst/>
                        </a:rPr>
                      </a:b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首件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x1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x2</a:t>
                      </a:r>
                      <a:endParaRPr kumimoji="0" lang="en-US" altLang="zh-CN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/>
                        <a:ea typeface="+mn-ea"/>
                        <a:cs typeface="+mn-cs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x3</a:t>
                      </a:r>
                      <a:endParaRPr kumimoji="0" lang="en-US" altLang="zh-CN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x4</a:t>
                      </a:r>
                      <a:endParaRPr kumimoji="0" lang="en-US" altLang="zh-CN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99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每增加一件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y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cs"/>
                      </a:endParaRPr>
                    </a:p>
                  </a:txBody>
                  <a:tcPr marL="4732" marR="4732" marT="4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</a:rPr>
                        <a:t>y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732" marR="4732" marT="473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96000" y="748303"/>
            <a:ext cx="741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+mj-ea"/>
                <a:ea typeface="+mj-ea"/>
              </a:rPr>
              <a:t>订单处理费：</a:t>
            </a:r>
            <a:endParaRPr lang="en-US" altLang="zh-CN" sz="1400" dirty="0"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+mj-ea"/>
                <a:ea typeface="+mj-ea"/>
              </a:rPr>
              <a:t>订单重量对应重量阶梯单价</a:t>
            </a:r>
            <a:r>
              <a:rPr lang="en-US" altLang="zh-CN" sz="1400" dirty="0">
                <a:latin typeface="+mj-ea"/>
                <a:ea typeface="+mj-ea"/>
              </a:rPr>
              <a:t>+</a:t>
            </a:r>
            <a:r>
              <a:rPr lang="zh-CN" altLang="en-US" sz="1400" dirty="0">
                <a:latin typeface="+mj-ea"/>
                <a:ea typeface="+mj-ea"/>
              </a:rPr>
              <a:t>（每单商品件数</a:t>
            </a:r>
            <a:r>
              <a:rPr lang="en-US" altLang="zh-CN" sz="1400" dirty="0">
                <a:latin typeface="+mj-ea"/>
                <a:ea typeface="+mj-ea"/>
              </a:rPr>
              <a:t>-1</a:t>
            </a:r>
            <a:r>
              <a:rPr lang="zh-CN" altLang="en-US" sz="1400" dirty="0">
                <a:latin typeface="+mj-ea"/>
                <a:ea typeface="+mj-ea"/>
              </a:rPr>
              <a:t>）</a:t>
            </a:r>
            <a:r>
              <a:rPr lang="en-US" altLang="zh-CN" sz="1400" dirty="0">
                <a:latin typeface="+mj-ea"/>
                <a:ea typeface="+mj-ea"/>
              </a:rPr>
              <a:t>x</a:t>
            </a:r>
            <a:r>
              <a:rPr lang="zh-CN" altLang="en-US" sz="1400" dirty="0">
                <a:latin typeface="+mj-ea"/>
                <a:ea typeface="+mj-ea"/>
              </a:rPr>
              <a:t>多件单价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4000" y="2865450"/>
            <a:ext cx="77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具体计费举例：</a:t>
            </a:r>
            <a:endParaRPr lang="en-US" altLang="zh-CN" sz="12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LBX001(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物流订单号），此订单中共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5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个商品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,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这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5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个</a:t>
            </a:r>
            <a:r>
              <a:rPr lang="en-US" altLang="zh-CN" sz="1200" dirty="0" err="1">
                <a:solidFill>
                  <a:schemeClr val="accent1"/>
                </a:solidFill>
                <a:latin typeface="+mj-ea"/>
                <a:ea typeface="+mj-ea"/>
              </a:rPr>
              <a:t>sku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总重量为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4kg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，则这个订单的订单处理费为：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x2+(5-1)*y</a:t>
            </a:r>
          </a:p>
        </p:txBody>
      </p:sp>
      <p:sp>
        <p:nvSpPr>
          <p:cNvPr id="14" name="矩形 13"/>
          <p:cNvSpPr/>
          <p:nvPr/>
        </p:nvSpPr>
        <p:spPr>
          <a:xfrm>
            <a:off x="324000" y="3527628"/>
            <a:ext cx="8136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计费参数详解：</a:t>
            </a:r>
            <a:endParaRPr lang="en-US" altLang="zh-CN" sz="1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计费</a:t>
            </a: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参数：报价中涉及</a:t>
            </a: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的</a:t>
            </a:r>
            <a:r>
              <a:rPr lang="en-US" altLang="zh-CN" sz="1200" dirty="0" err="1" smtClean="0">
                <a:solidFill>
                  <a:schemeClr val="accent6"/>
                </a:solidFill>
                <a:latin typeface="+mj-ea"/>
                <a:ea typeface="+mj-ea"/>
              </a:rPr>
              <a:t>cnsku</a:t>
            </a: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重量</a:t>
            </a: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和</a:t>
            </a:r>
            <a:r>
              <a:rPr lang="en-US" altLang="zh-CN" sz="1200" dirty="0" err="1" smtClean="0">
                <a:solidFill>
                  <a:schemeClr val="accent6"/>
                </a:solidFill>
                <a:latin typeface="+mj-ea"/>
                <a:ea typeface="+mj-ea"/>
              </a:rPr>
              <a:t>cnsku</a:t>
            </a: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体积等，都</a:t>
            </a: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为商家和仓库核对确认后测量的</a:t>
            </a:r>
            <a:r>
              <a:rPr lang="en-US" altLang="zh-CN" sz="1200" dirty="0" err="1" smtClean="0">
                <a:solidFill>
                  <a:schemeClr val="accent6"/>
                </a:solidFill>
                <a:latin typeface="+mj-ea"/>
                <a:ea typeface="+mj-ea"/>
              </a:rPr>
              <a:t>cnsku</a:t>
            </a: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重量和体积</a:t>
            </a: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。</a:t>
            </a:r>
            <a:endParaRPr lang="en-US" altLang="zh-CN" sz="1200" dirty="0">
              <a:solidFill>
                <a:schemeClr val="accent6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solidFill>
                <a:schemeClr val="accent6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订单总重量为订单中</a:t>
            </a: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所有</a:t>
            </a:r>
            <a:r>
              <a:rPr lang="en-US" altLang="zh-CN" sz="1200" dirty="0" err="1" smtClean="0">
                <a:solidFill>
                  <a:schemeClr val="accent6"/>
                </a:solidFill>
                <a:latin typeface="+mj-ea"/>
                <a:ea typeface="+mj-ea"/>
              </a:rPr>
              <a:t>cnsku</a:t>
            </a: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重量之和。</a:t>
            </a:r>
            <a:endParaRPr lang="en-US" altLang="zh-CN" sz="1200" dirty="0">
              <a:solidFill>
                <a:schemeClr val="accent6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订单总体积为订单中</a:t>
            </a:r>
            <a:r>
              <a:rPr lang="zh-CN" altLang="en-US" sz="1200" dirty="0" smtClean="0">
                <a:solidFill>
                  <a:schemeClr val="accent6"/>
                </a:solidFill>
                <a:latin typeface="+mj-ea"/>
                <a:ea typeface="+mj-ea"/>
              </a:rPr>
              <a:t>所有</a:t>
            </a:r>
            <a:r>
              <a:rPr lang="en-US" altLang="zh-CN" sz="1200" dirty="0" err="1" smtClean="0">
                <a:solidFill>
                  <a:schemeClr val="accent6"/>
                </a:solidFill>
                <a:latin typeface="+mj-ea"/>
                <a:ea typeface="+mj-ea"/>
              </a:rPr>
              <a:t>cnsku</a:t>
            </a: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体积之和。</a:t>
            </a:r>
            <a:endParaRPr lang="en-US" altLang="zh-CN" sz="1200" dirty="0">
              <a:solidFill>
                <a:schemeClr val="accent6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accent6"/>
                </a:solidFill>
                <a:latin typeface="+mj-ea"/>
                <a:ea typeface="+mj-ea"/>
              </a:rPr>
              <a:t>订单出库重量（配送费）为订单出库的包裹重量（包含包材和耗材）。</a:t>
            </a:r>
            <a:endParaRPr lang="en-US" altLang="zh-CN" sz="12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9747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5"/>
          <p:cNvSpPr txBox="1">
            <a:spLocks noChangeArrowheads="1"/>
          </p:cNvSpPr>
          <p:nvPr/>
        </p:nvSpPr>
        <p:spPr bwMode="auto">
          <a:xfrm>
            <a:off x="324000" y="151864"/>
            <a:ext cx="2304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关键费用详解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-</a:t>
            </a:r>
            <a:r>
              <a:rPr lang="zh-CN" altLang="en-US" sz="1500" b="1" dirty="0">
                <a:solidFill>
                  <a:srgbClr val="FF0000"/>
                </a:solidFill>
                <a:latin typeface="Franklin Gothic Book"/>
                <a:ea typeface="微软雅黑"/>
              </a:rPr>
              <a:t>增值服务</a:t>
            </a:r>
          </a:p>
        </p:txBody>
      </p:sp>
      <p:sp>
        <p:nvSpPr>
          <p:cNvPr id="2" name="矩形 1"/>
          <p:cNvSpPr/>
          <p:nvPr/>
        </p:nvSpPr>
        <p:spPr>
          <a:xfrm>
            <a:off x="342986" y="627750"/>
            <a:ext cx="7541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j-ea"/>
                <a:ea typeface="+mj-ea"/>
              </a:rPr>
              <a:t>增值服务费用项</a:t>
            </a:r>
            <a:r>
              <a:rPr lang="zh-CN" altLang="en-US" sz="1200" dirty="0" smtClean="0">
                <a:latin typeface="+mj-ea"/>
                <a:ea typeface="+mj-ea"/>
              </a:rPr>
              <a:t>：更换包装、</a:t>
            </a:r>
            <a:r>
              <a:rPr lang="zh-CN" altLang="zh-CN" sz="1200" dirty="0">
                <a:latin typeface="+mj-ea"/>
                <a:ea typeface="+mj-ea"/>
              </a:rPr>
              <a:t>代贴条码费</a:t>
            </a:r>
            <a:r>
              <a:rPr lang="zh-CN" altLang="en-US" sz="1200" dirty="0">
                <a:latin typeface="+mj-ea"/>
                <a:ea typeface="+mj-ea"/>
              </a:rPr>
              <a:t>、二次理货费、</a:t>
            </a:r>
            <a:r>
              <a:rPr lang="zh-CN" altLang="en-US" sz="1200" dirty="0" smtClean="0">
                <a:latin typeface="+mj-ea"/>
                <a:ea typeface="+mj-ea"/>
              </a:rPr>
              <a:t>货物装卸费。</a:t>
            </a:r>
            <a:endParaRPr lang="en-US" altLang="zh-CN" sz="1200" dirty="0" smtClean="0"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+mj-ea"/>
              <a:ea typeface="+mj-ea"/>
            </a:endParaRPr>
          </a:p>
          <a:p>
            <a:pPr fontAlgn="ctr"/>
            <a:r>
              <a:rPr lang="zh-CN" altLang="en-US" sz="1200" b="1" dirty="0" smtClean="0">
                <a:latin typeface="+mj-ea"/>
                <a:ea typeface="+mj-ea"/>
              </a:rPr>
              <a:t>线上</a:t>
            </a:r>
            <a:r>
              <a:rPr lang="zh-CN" altLang="en-US" sz="1200" dirty="0" smtClean="0">
                <a:latin typeface="+mj-ea"/>
                <a:ea typeface="+mj-ea"/>
              </a:rPr>
              <a:t>：使用</a:t>
            </a:r>
            <a:r>
              <a:rPr lang="en-US" altLang="zh-CN" sz="1200" dirty="0" smtClean="0">
                <a:latin typeface="+mj-ea"/>
                <a:ea typeface="+mj-ea"/>
              </a:rPr>
              <a:t>BMS</a:t>
            </a:r>
            <a:r>
              <a:rPr lang="zh-CN" altLang="en-US" sz="1200" dirty="0" smtClean="0">
                <a:latin typeface="+mj-ea"/>
                <a:ea typeface="+mj-ea"/>
              </a:rPr>
              <a:t>线</a:t>
            </a:r>
            <a:r>
              <a:rPr lang="zh-CN" altLang="en-US" sz="1200" dirty="0">
                <a:latin typeface="+mj-ea"/>
                <a:ea typeface="+mj-ea"/>
              </a:rPr>
              <a:t>上增值服务单据商家：运营在菜</a:t>
            </a:r>
            <a:r>
              <a:rPr lang="zh-CN" altLang="en-US" sz="1200" dirty="0" smtClean="0">
                <a:latin typeface="+mj-ea"/>
                <a:ea typeface="+mj-ea"/>
              </a:rPr>
              <a:t>鸟商家工作台下</a:t>
            </a:r>
            <a:r>
              <a:rPr lang="zh-CN" altLang="en-US" sz="1200" dirty="0">
                <a:latin typeface="+mj-ea"/>
                <a:ea typeface="+mj-ea"/>
              </a:rPr>
              <a:t>单，仓库操作</a:t>
            </a:r>
            <a:r>
              <a:rPr lang="zh-CN" altLang="en-US" sz="1200" dirty="0" smtClean="0">
                <a:latin typeface="+mj-ea"/>
                <a:ea typeface="+mj-ea"/>
              </a:rPr>
              <a:t>回传服务完成后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实时扣</a:t>
            </a:r>
            <a:r>
              <a:rPr lang="zh-CN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费</a:t>
            </a:r>
            <a:endParaRPr lang="en-US" altLang="zh-CN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en-US" altLang="zh-CN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en-US" altLang="zh-CN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zh-CN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53534"/>
            <a:ext cx="7632000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5"/>
          <p:cNvSpPr txBox="1">
            <a:spLocks noChangeArrowheads="1"/>
          </p:cNvSpPr>
          <p:nvPr/>
        </p:nvSpPr>
        <p:spPr bwMode="auto">
          <a:xfrm>
            <a:off x="324000" y="151864"/>
            <a:ext cx="2304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关键费用详解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-</a:t>
            </a:r>
            <a:r>
              <a:rPr lang="zh-CN" altLang="en-US" sz="1500" b="1" dirty="0">
                <a:solidFill>
                  <a:srgbClr val="FF0000"/>
                </a:solidFill>
                <a:latin typeface="Franklin Gothic Book"/>
                <a:ea typeface="微软雅黑"/>
              </a:rPr>
              <a:t>增值服务</a:t>
            </a:r>
          </a:p>
        </p:txBody>
      </p:sp>
      <p:sp>
        <p:nvSpPr>
          <p:cNvPr id="2" name="矩形 1"/>
          <p:cNvSpPr/>
          <p:nvPr/>
        </p:nvSpPr>
        <p:spPr>
          <a:xfrm>
            <a:off x="342986" y="627750"/>
            <a:ext cx="75410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j-ea"/>
                <a:ea typeface="+mj-ea"/>
              </a:rPr>
              <a:t>增值服务费用项</a:t>
            </a:r>
            <a:r>
              <a:rPr lang="zh-CN" altLang="en-US" sz="1200" dirty="0" smtClean="0">
                <a:latin typeface="+mj-ea"/>
                <a:ea typeface="+mj-ea"/>
              </a:rPr>
              <a:t>：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装卸搬运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费、代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贴条码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费、二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次理货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费、组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套</a:t>
            </a:r>
            <a:r>
              <a:rPr lang="en-US" altLang="zh-CN" sz="120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拆套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费、货品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更换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包装费、个性化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礼品纸盒折叠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费、发票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代打印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费（暂不支持服务）、线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下礼袋、</a:t>
            </a:r>
            <a:r>
              <a:rPr lang="en-US" altLang="zh-CN" sz="1200" dirty="0">
                <a:solidFill>
                  <a:srgbClr val="000000"/>
                </a:solidFill>
                <a:latin typeface="+mj-ea"/>
                <a:ea typeface="+mj-ea"/>
              </a:rPr>
              <a:t>DM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、礼品等添加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费（暂不收费）、其他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平台发货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费（</a:t>
            </a:r>
            <a:r>
              <a:rPr lang="en-US" altLang="zh-CN" sz="1200" dirty="0" smtClean="0">
                <a:solidFill>
                  <a:srgbClr val="000000"/>
                </a:solidFill>
                <a:latin typeface="+mj-ea"/>
                <a:ea typeface="+mj-ea"/>
              </a:rPr>
              <a:t>JIT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订单）、货品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加塑封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费、套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袋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费、收货</a:t>
            </a:r>
            <a:r>
              <a:rPr lang="zh-CN" altLang="en-US" sz="1200" dirty="0">
                <a:solidFill>
                  <a:srgbClr val="000000"/>
                </a:solidFill>
                <a:latin typeface="+mj-ea"/>
                <a:ea typeface="+mj-ea"/>
              </a:rPr>
              <a:t>质检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  <a:ea typeface="+mj-ea"/>
              </a:rPr>
              <a:t>费（暂不收费）</a:t>
            </a:r>
            <a:endParaRPr lang="zh-CN" altLang="en-US" sz="1200" dirty="0">
              <a:solidFill>
                <a:srgbClr val="000000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>
                <a:latin typeface="+mj-ea"/>
              </a:rPr>
              <a:t>线</a:t>
            </a:r>
            <a:r>
              <a:rPr lang="zh-CN" altLang="en-US" sz="1200" b="1" dirty="0" smtClean="0">
                <a:latin typeface="+mj-ea"/>
              </a:rPr>
              <a:t>下</a:t>
            </a:r>
            <a:r>
              <a:rPr lang="zh-CN" altLang="en-US" sz="1200" dirty="0" smtClean="0">
                <a:latin typeface="+mj-ea"/>
                <a:sym typeface="Wingdings" panose="05000000000000000000" pitchFamily="2" charset="2"/>
              </a:rPr>
              <a:t>（目前二次包装中的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sym typeface="Wingdings" panose="05000000000000000000" pitchFamily="2" charset="2"/>
              </a:rPr>
              <a:t>加工组套</a:t>
            </a:r>
            <a:r>
              <a:rPr lang="zh-CN" altLang="en-US" sz="1200" dirty="0" smtClean="0">
                <a:latin typeface="+mj-ea"/>
                <a:sym typeface="Wingdings" panose="05000000000000000000" pitchFamily="2" charset="2"/>
              </a:rPr>
              <a:t>因涉及库存变化尚不能通过线上增值服务单下发</a:t>
            </a:r>
            <a:r>
              <a:rPr lang="zh-CN" altLang="en-US" sz="1200" dirty="0" smtClean="0">
                <a:latin typeface="+mj-ea"/>
              </a:rPr>
              <a:t>）</a:t>
            </a:r>
            <a:endParaRPr lang="en-US" altLang="zh-CN" sz="1200" dirty="0" smtClean="0">
              <a:latin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latin typeface="+mj-ea"/>
              </a:rPr>
              <a:t>线</a:t>
            </a:r>
            <a:r>
              <a:rPr lang="zh-CN" altLang="en-US" sz="1200" dirty="0">
                <a:latin typeface="+mj-ea"/>
              </a:rPr>
              <a:t>下下发增值服务指令商家：</a:t>
            </a:r>
            <a:endParaRPr lang="en-US" altLang="zh-CN" sz="1200" dirty="0">
              <a:latin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latin typeface="+mj-ea"/>
              </a:rPr>
              <a:t>1</a:t>
            </a:r>
            <a:r>
              <a:rPr lang="zh-CN" altLang="en-US" sz="1200" dirty="0">
                <a:latin typeface="+mj-ea"/>
              </a:rPr>
              <a:t>、商家邮件下发增值服务指令</a:t>
            </a:r>
            <a:endParaRPr lang="en-US" altLang="zh-CN" sz="1200" dirty="0">
              <a:latin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latin typeface="+mj-ea"/>
              </a:rPr>
              <a:t>2</a:t>
            </a:r>
            <a:r>
              <a:rPr lang="zh-CN" altLang="en-US" sz="1200" dirty="0">
                <a:latin typeface="+mj-ea"/>
              </a:rPr>
              <a:t>、仓库跟据商家指令操作，按月汇总</a:t>
            </a:r>
            <a:endParaRPr lang="en-US" altLang="zh-CN" sz="1200" dirty="0">
              <a:latin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latin typeface="+mj-ea"/>
              </a:rPr>
              <a:t>3</a:t>
            </a:r>
            <a:r>
              <a:rPr lang="zh-CN" altLang="en-US" sz="1200" dirty="0">
                <a:latin typeface="+mj-ea"/>
              </a:rPr>
              <a:t>、菜鸟结算次月按仓库汇总增值服务数量调账扣费</a:t>
            </a:r>
            <a:endParaRPr lang="zh-CN" altLang="zh-CN" sz="1200" dirty="0">
              <a:latin typeface="+mj-ea"/>
            </a:endParaRPr>
          </a:p>
          <a:p>
            <a:pPr fontAlgn="ctr"/>
            <a:endParaRPr lang="en-US" altLang="zh-CN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en-US" altLang="zh-CN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zh-CN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434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5"/>
          <p:cNvSpPr txBox="1">
            <a:spLocks noChangeArrowheads="1"/>
          </p:cNvSpPr>
          <p:nvPr/>
        </p:nvSpPr>
        <p:spPr bwMode="auto">
          <a:xfrm>
            <a:off x="324000" y="151864"/>
            <a:ext cx="2304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扣费模式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0000" y="771750"/>
            <a:ext cx="871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+mj-ea"/>
                <a:ea typeface="+mj-ea"/>
              </a:rPr>
              <a:t>1</a:t>
            </a:r>
            <a:r>
              <a:rPr lang="zh-CN" altLang="en-US" sz="1200" dirty="0" smtClean="0">
                <a:latin typeface="+mj-ea"/>
                <a:ea typeface="+mj-ea"/>
              </a:rPr>
              <a:t>、</a:t>
            </a:r>
            <a:r>
              <a:rPr lang="zh-CN" altLang="zh-CN" sz="1200" dirty="0" smtClean="0">
                <a:latin typeface="+mj-ea"/>
                <a:ea typeface="+mj-ea"/>
              </a:rPr>
              <a:t>通过</a:t>
            </a:r>
            <a:r>
              <a:rPr lang="zh-CN" altLang="zh-CN" sz="1200" u="sng" dirty="0">
                <a:solidFill>
                  <a:srgbClr val="FF0000"/>
                </a:solidFill>
                <a:latin typeface="+mj-ea"/>
                <a:ea typeface="+mj-ea"/>
              </a:rPr>
              <a:t>支付宝</a:t>
            </a:r>
            <a:r>
              <a:rPr lang="zh-CN" altLang="zh-CN" sz="1200" dirty="0">
                <a:latin typeface="+mj-ea"/>
                <a:ea typeface="+mj-ea"/>
              </a:rPr>
              <a:t>账户余额</a:t>
            </a:r>
            <a:r>
              <a:rPr lang="zh-CN" altLang="zh-CN" sz="1200" u="sng" dirty="0">
                <a:solidFill>
                  <a:srgbClr val="FF0000"/>
                </a:solidFill>
                <a:latin typeface="+mj-ea"/>
                <a:ea typeface="+mj-ea"/>
              </a:rPr>
              <a:t>实</a:t>
            </a:r>
            <a:r>
              <a:rPr lang="zh-CN" altLang="en-US" sz="1200" u="sng" dirty="0">
                <a:solidFill>
                  <a:srgbClr val="FF0000"/>
                </a:solidFill>
                <a:latin typeface="+mj-ea"/>
                <a:ea typeface="+mj-ea"/>
              </a:rPr>
              <a:t>时</a:t>
            </a:r>
            <a:r>
              <a:rPr lang="zh-CN" altLang="zh-CN" sz="1200" dirty="0">
                <a:latin typeface="+mj-ea"/>
                <a:ea typeface="+mj-ea"/>
              </a:rPr>
              <a:t>划</a:t>
            </a:r>
            <a:r>
              <a:rPr lang="zh-CN" altLang="zh-CN" sz="1200" dirty="0" smtClean="0">
                <a:latin typeface="+mj-ea"/>
                <a:ea typeface="+mj-ea"/>
              </a:rPr>
              <a:t>扣</a:t>
            </a:r>
            <a:r>
              <a:rPr lang="zh-CN" altLang="en-US" sz="1200" dirty="0" smtClean="0">
                <a:latin typeface="+mj-ea"/>
                <a:ea typeface="+mj-ea"/>
              </a:rPr>
              <a:t>；</a:t>
            </a:r>
            <a:endParaRPr lang="en-US" altLang="zh-CN" sz="1200" dirty="0" smtClean="0">
              <a:latin typeface="+mj-ea"/>
              <a:ea typeface="+mj-ea"/>
            </a:endParaRPr>
          </a:p>
          <a:p>
            <a:r>
              <a:rPr lang="en-US" altLang="zh-CN" sz="1200" dirty="0" smtClean="0">
                <a:latin typeface="+mj-ea"/>
                <a:ea typeface="+mj-ea"/>
              </a:rPr>
              <a:t>2</a:t>
            </a:r>
            <a:r>
              <a:rPr lang="zh-CN" altLang="en-US" sz="1200" dirty="0" smtClean="0">
                <a:latin typeface="+mj-ea"/>
                <a:ea typeface="+mj-ea"/>
              </a:rPr>
              <a:t>、</a:t>
            </a:r>
            <a:r>
              <a:rPr lang="zh-CN" altLang="en-US" sz="1200" dirty="0">
                <a:latin typeface="+mj-ea"/>
                <a:ea typeface="+mj-ea"/>
              </a:rPr>
              <a:t>扣费时间节点：报价中每个费用项的计费</a:t>
            </a:r>
            <a:r>
              <a:rPr lang="zh-CN" altLang="en-US" sz="1200" dirty="0" smtClean="0">
                <a:latin typeface="+mj-ea"/>
                <a:ea typeface="+mj-ea"/>
              </a:rPr>
              <a:t>节点；</a:t>
            </a:r>
            <a:endParaRPr lang="en-US" altLang="zh-CN" sz="1200" dirty="0">
              <a:latin typeface="+mj-ea"/>
              <a:ea typeface="+mj-ea"/>
            </a:endParaRPr>
          </a:p>
          <a:p>
            <a:r>
              <a:rPr lang="en-US" altLang="zh-CN" sz="1200" dirty="0" smtClean="0">
                <a:latin typeface="+mj-ea"/>
                <a:ea typeface="+mj-ea"/>
              </a:rPr>
              <a:t>3</a:t>
            </a:r>
            <a:r>
              <a:rPr lang="zh-CN" altLang="en-US" sz="1200" dirty="0" smtClean="0">
                <a:latin typeface="+mj-ea"/>
                <a:ea typeface="+mj-ea"/>
              </a:rPr>
              <a:t>、</a:t>
            </a:r>
            <a:r>
              <a:rPr lang="zh-CN" altLang="en-US" sz="1200" dirty="0">
                <a:latin typeface="+mj-ea"/>
                <a:ea typeface="+mj-ea"/>
              </a:rPr>
              <a:t>账单核对：商家收到账单</a:t>
            </a:r>
            <a:r>
              <a:rPr lang="en-US" altLang="zh-CN" sz="1200" dirty="0">
                <a:latin typeface="+mj-ea"/>
                <a:ea typeface="+mj-ea"/>
              </a:rPr>
              <a:t>60</a:t>
            </a:r>
            <a:r>
              <a:rPr lang="zh-CN" altLang="zh-CN" sz="1200" dirty="0">
                <a:latin typeface="+mj-ea"/>
                <a:ea typeface="+mj-ea"/>
              </a:rPr>
              <a:t>天内对于存在异议进行投诉，</a:t>
            </a:r>
            <a:r>
              <a:rPr lang="en-US" altLang="zh-CN" sz="1200" dirty="0">
                <a:latin typeface="+mj-ea"/>
                <a:ea typeface="+mj-ea"/>
              </a:rPr>
              <a:t>2</a:t>
            </a:r>
            <a:r>
              <a:rPr lang="zh-CN" altLang="zh-CN" sz="1200" dirty="0">
                <a:latin typeface="+mj-ea"/>
                <a:ea typeface="+mj-ea"/>
              </a:rPr>
              <a:t>个月后，菜鸟物流将不再受理商家的对账要求，视为商家对菜鸟物流的收费</a:t>
            </a:r>
            <a:r>
              <a:rPr lang="zh-CN" altLang="zh-CN" sz="1200" dirty="0" smtClean="0">
                <a:latin typeface="+mj-ea"/>
                <a:ea typeface="+mj-ea"/>
              </a:rPr>
              <a:t>无异议</a:t>
            </a:r>
            <a:r>
              <a:rPr lang="zh-CN" altLang="en-US" sz="1200" dirty="0" smtClean="0">
                <a:latin typeface="+mj-ea"/>
                <a:ea typeface="+mj-ea"/>
              </a:rPr>
              <a:t>；</a:t>
            </a:r>
            <a:endParaRPr lang="zh-CN" altLang="zh-CN" sz="1200" dirty="0">
              <a:latin typeface="+mj-ea"/>
              <a:ea typeface="+mj-ea"/>
            </a:endParaRPr>
          </a:p>
          <a:p>
            <a:r>
              <a:rPr lang="en-US" altLang="zh-CN" sz="1200" dirty="0" smtClean="0">
                <a:latin typeface="+mj-ea"/>
                <a:ea typeface="+mj-ea"/>
              </a:rPr>
              <a:t>4</a:t>
            </a:r>
            <a:r>
              <a:rPr lang="zh-CN" altLang="en-US" sz="1200" dirty="0" smtClean="0">
                <a:latin typeface="+mj-ea"/>
                <a:ea typeface="+mj-ea"/>
              </a:rPr>
              <a:t>、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注意</a:t>
            </a:r>
            <a:r>
              <a:rPr lang="zh-CN" altLang="en-US" sz="1200" dirty="0">
                <a:latin typeface="+mj-ea"/>
                <a:ea typeface="+mj-ea"/>
              </a:rPr>
              <a:t>：为确保扣费成功，请定期核实账户中余额是否充足。若逾期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个工作日</a:t>
            </a:r>
            <a:r>
              <a:rPr lang="zh-CN" altLang="en-US" sz="1200" dirty="0">
                <a:latin typeface="+mj-ea"/>
                <a:ea typeface="+mj-ea"/>
              </a:rPr>
              <a:t>无法扣费，会有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停止发货</a:t>
            </a:r>
            <a:r>
              <a:rPr lang="zh-CN" altLang="en-US" sz="1200" dirty="0">
                <a:latin typeface="+mj-ea"/>
                <a:ea typeface="+mj-ea"/>
              </a:rPr>
              <a:t>风险</a:t>
            </a:r>
            <a:r>
              <a:rPr lang="zh-CN" altLang="en-US" sz="1200" dirty="0" smtClean="0">
                <a:latin typeface="+mj-ea"/>
                <a:ea typeface="+mj-ea"/>
              </a:rPr>
              <a:t>。</a:t>
            </a:r>
            <a:endParaRPr lang="zh-CN" altLang="zh-CN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365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02</a:t>
            </a:r>
            <a:endParaRPr lang="en-US" altLang="zh-CN" sz="1500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7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2673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账单在哪里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--</a:t>
            </a:r>
            <a:r>
              <a:rPr lang="zh-CN" altLang="en-US" sz="1500" b="1" dirty="0" smtClean="0">
                <a:latin typeface="Franklin Gothic Book"/>
                <a:ea typeface="微软雅黑"/>
              </a:rPr>
              <a:t>月汇总账单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0000" y="647990"/>
            <a:ext cx="6893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rgbClr val="EB1B0B"/>
                </a:solidFill>
                <a:latin typeface="+mj-ea"/>
                <a:ea typeface="+mj-ea"/>
              </a:rPr>
              <a:t>路径：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  <a:ea typeface="+mj-ea"/>
              </a:rPr>
              <a:t>BMS-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  <a:ea typeface="+mj-ea"/>
              </a:rPr>
              <a:t>操作中心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  <a:ea typeface="+mj-ea"/>
              </a:rPr>
              <a:t>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  <a:ea typeface="+mj-ea"/>
              </a:rPr>
              <a:t>账单管理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  <a:ea typeface="+mj-ea"/>
              </a:rPr>
              <a:t>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  <a:ea typeface="+mj-ea"/>
              </a:rPr>
              <a:t>汇总账单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  <a:ea typeface="+mj-ea"/>
              </a:rPr>
              <a:t>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  <a:ea typeface="+mj-ea"/>
              </a:rPr>
              <a:t>结算账期（选择您要查看的月份）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  <a:ea typeface="+mj-ea"/>
              </a:rPr>
              <a:t>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  <a:ea typeface="+mj-ea"/>
              </a:rPr>
              <a:t>点击柱状图（可查询到明细）</a:t>
            </a:r>
            <a:r>
              <a:rPr lang="zh-CN" altLang="en-US" sz="1200" dirty="0" smtClean="0">
                <a:latin typeface="+mj-ea"/>
                <a:ea typeface="+mj-ea"/>
              </a:rPr>
              <a:t>（若没有入口查询账单，可能是子账号登陆无权限。请联系主账号权限人员授权子账号）</a:t>
            </a:r>
            <a:endParaRPr lang="zh-CN" altLang="zh-CN" sz="1200" dirty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187231"/>
            <a:ext cx="8488656" cy="3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2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02</a:t>
            </a:r>
            <a:endParaRPr lang="en-US" altLang="zh-CN" sz="1500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7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3753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账单在哪里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—</a:t>
            </a:r>
            <a:r>
              <a:rPr lang="zh-CN" altLang="en-US" sz="1500" b="1" dirty="0" smtClean="0">
                <a:latin typeface="Franklin Gothic Book"/>
                <a:ea typeface="微软雅黑"/>
              </a:rPr>
              <a:t>月汇总账单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86" y="627750"/>
            <a:ext cx="689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latin typeface="+mj-ea"/>
                <a:ea typeface="+mj-ea"/>
              </a:rPr>
              <a:t>点击柱状图后进入如下页面，点击下载所有（主单）可进行账单明细下载（更新周期每月初）</a:t>
            </a:r>
            <a:endParaRPr lang="en-US" altLang="zh-CN" sz="1200" dirty="0" smtClean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6" y="1079650"/>
            <a:ext cx="8280000" cy="40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02</a:t>
            </a:r>
            <a:endParaRPr lang="en-US" altLang="zh-CN" sz="1500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7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3465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账单在哪里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—</a:t>
            </a:r>
            <a:r>
              <a:rPr lang="zh-CN" altLang="en-US" sz="1500" b="1" dirty="0" smtClean="0">
                <a:latin typeface="Franklin Gothic Book"/>
                <a:ea typeface="微软雅黑"/>
              </a:rPr>
              <a:t>应付未付（欠费）账单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86" y="627750"/>
            <a:ext cx="689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EB1B0B"/>
                </a:solidFill>
                <a:latin typeface="+mj-ea"/>
              </a:rPr>
              <a:t>BMS-</a:t>
            </a:r>
            <a:r>
              <a:rPr lang="zh-CN" altLang="en-US" sz="1200" dirty="0">
                <a:solidFill>
                  <a:srgbClr val="EB1B0B"/>
                </a:solidFill>
                <a:latin typeface="+mj-ea"/>
              </a:rPr>
              <a:t>操作中心</a:t>
            </a:r>
            <a:r>
              <a:rPr lang="en-US" altLang="zh-CN" sz="1200" dirty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200" dirty="0">
                <a:solidFill>
                  <a:srgbClr val="EB1B0B"/>
                </a:solidFill>
                <a:latin typeface="+mj-ea"/>
              </a:rPr>
              <a:t>账单管理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</a:rPr>
              <a:t>应付未付账单（更新周期：实时）</a:t>
            </a:r>
            <a:endParaRPr lang="zh-CN" altLang="zh-CN" sz="1200" dirty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858582"/>
            <a:ext cx="8568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7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02</a:t>
            </a:r>
            <a:endParaRPr lang="en-US" altLang="zh-CN" sz="1500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7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3465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账单在哪里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—</a:t>
            </a:r>
            <a:r>
              <a:rPr lang="zh-CN" altLang="en-US" sz="1500" b="1" dirty="0" smtClean="0">
                <a:latin typeface="Franklin Gothic Book"/>
                <a:ea typeface="微软雅黑"/>
              </a:rPr>
              <a:t>实时账单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86" y="627750"/>
            <a:ext cx="689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EB1B0B"/>
                </a:solidFill>
                <a:latin typeface="+mj-ea"/>
              </a:rPr>
              <a:t>BMS-</a:t>
            </a:r>
            <a:r>
              <a:rPr lang="zh-CN" altLang="en-US" sz="1200" dirty="0">
                <a:solidFill>
                  <a:srgbClr val="EB1B0B"/>
                </a:solidFill>
                <a:latin typeface="+mj-ea"/>
              </a:rPr>
              <a:t>操作中心</a:t>
            </a:r>
            <a:r>
              <a:rPr lang="en-US" altLang="zh-CN" sz="1200" dirty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200" dirty="0">
                <a:solidFill>
                  <a:srgbClr val="EB1B0B"/>
                </a:solidFill>
                <a:latin typeface="+mj-ea"/>
              </a:rPr>
              <a:t>账单管理</a:t>
            </a:r>
            <a:r>
              <a:rPr lang="en-US" altLang="zh-CN" sz="1200" dirty="0" smtClean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200" dirty="0" smtClean="0">
                <a:solidFill>
                  <a:srgbClr val="EB1B0B"/>
                </a:solidFill>
                <a:latin typeface="+mj-ea"/>
              </a:rPr>
              <a:t>实时账单</a:t>
            </a:r>
            <a:endParaRPr lang="zh-CN" altLang="zh-CN" sz="12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6" y="982527"/>
            <a:ext cx="8568000" cy="40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03</a:t>
            </a:r>
            <a:endParaRPr lang="en-US" altLang="zh-CN" sz="1500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1881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发票申请及</a:t>
            </a:r>
            <a:r>
              <a:rPr lang="zh-CN" altLang="en-US" sz="1500" b="1" dirty="0" smtClean="0">
                <a:latin typeface="Franklin Gothic Book"/>
                <a:ea typeface="微软雅黑"/>
              </a:rPr>
              <a:t>账单咨询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000" y="627750"/>
            <a:ext cx="79196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1400" b="1" dirty="0" smtClean="0">
                <a:latin typeface="+mj-ea"/>
                <a:ea typeface="+mj-ea"/>
              </a:rPr>
              <a:t>发票申请：</a:t>
            </a:r>
            <a:r>
              <a:rPr lang="zh-CN" altLang="en-US" sz="1400" dirty="0">
                <a:latin typeface="+mj-ea"/>
                <a:ea typeface="+mj-ea"/>
              </a:rPr>
              <a:t>店铺账房</a:t>
            </a:r>
            <a:r>
              <a:rPr lang="en-US" altLang="zh-CN" sz="1400" dirty="0">
                <a:latin typeface="+mj-ea"/>
                <a:ea typeface="+mj-ea"/>
              </a:rPr>
              <a:t>-</a:t>
            </a:r>
            <a:r>
              <a:rPr lang="zh-CN" altLang="en-US" sz="1400" dirty="0">
                <a:latin typeface="+mj-ea"/>
                <a:ea typeface="+mj-ea"/>
              </a:rPr>
              <a:t>发票管理</a:t>
            </a:r>
            <a:r>
              <a:rPr lang="en-US" altLang="zh-CN" sz="1400" dirty="0">
                <a:latin typeface="+mj-ea"/>
                <a:ea typeface="+mj-ea"/>
              </a:rPr>
              <a:t>-</a:t>
            </a:r>
            <a:r>
              <a:rPr lang="zh-CN" altLang="en-US" sz="1400" dirty="0">
                <a:latin typeface="+mj-ea"/>
                <a:ea typeface="+mj-ea"/>
              </a:rPr>
              <a:t>开票信息维护（开票信息、邮寄地址都要维护）</a:t>
            </a:r>
            <a:endParaRPr lang="en-US" altLang="zh-CN" sz="1400" dirty="0">
              <a:latin typeface="+mj-ea"/>
              <a:ea typeface="+mj-ea"/>
            </a:endParaRPr>
          </a:p>
          <a:p>
            <a:pPr fontAlgn="ctr"/>
            <a:r>
              <a:rPr lang="zh-CN" altLang="zh-CN" sz="1400" dirty="0">
                <a:hlinkClick r:id="rId2"/>
              </a:rPr>
              <a:t>pay.taobao.</a:t>
            </a:r>
            <a:r>
              <a:rPr lang="zh-CN" altLang="zh-CN" sz="1400" dirty="0" smtClean="0">
                <a:hlinkClick r:id="rId2"/>
              </a:rPr>
              <a:t>com</a:t>
            </a:r>
            <a:endParaRPr lang="en-US" altLang="zh-CN" sz="1400" b="1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1400" b="1" dirty="0" smtClean="0">
                <a:latin typeface="+mj-ea"/>
                <a:ea typeface="+mj-ea"/>
              </a:rPr>
              <a:t>发票申请时间要求</a:t>
            </a:r>
            <a:r>
              <a:rPr lang="zh-CN" altLang="en-US" sz="1400" dirty="0" smtClean="0">
                <a:latin typeface="+mj-ea"/>
                <a:ea typeface="+mj-ea"/>
              </a:rPr>
              <a:t>：业务</a:t>
            </a:r>
            <a:r>
              <a:rPr lang="zh-CN" altLang="en-US" sz="1400" dirty="0">
                <a:latin typeface="+mj-ea"/>
                <a:ea typeface="+mj-ea"/>
              </a:rPr>
              <a:t>发生后每月</a:t>
            </a:r>
            <a:r>
              <a:rPr lang="en-US" altLang="zh-CN" sz="1400" dirty="0">
                <a:latin typeface="+mj-ea"/>
                <a:ea typeface="+mj-ea"/>
              </a:rPr>
              <a:t>10</a:t>
            </a:r>
            <a:r>
              <a:rPr lang="zh-CN" altLang="en-US" sz="1400" dirty="0">
                <a:latin typeface="+mj-ea"/>
                <a:ea typeface="+mj-ea"/>
              </a:rPr>
              <a:t>日之后申请上月发票</a:t>
            </a:r>
            <a:r>
              <a:rPr lang="zh-CN" altLang="en-US" sz="1400" dirty="0" smtClean="0">
                <a:latin typeface="+mj-ea"/>
                <a:ea typeface="+mj-ea"/>
              </a:rPr>
              <a:t>。（发票</a:t>
            </a:r>
            <a:r>
              <a:rPr lang="zh-CN" altLang="en-US" sz="1400" dirty="0">
                <a:latin typeface="+mj-ea"/>
                <a:ea typeface="+mj-ea"/>
              </a:rPr>
              <a:t>金额为</a:t>
            </a:r>
            <a:r>
              <a:rPr lang="zh-CN" altLang="en-US" sz="1400" dirty="0" smtClean="0">
                <a:latin typeface="+mj-ea"/>
                <a:ea typeface="+mj-ea"/>
              </a:rPr>
              <a:t>扣除货值赔</a:t>
            </a:r>
            <a:r>
              <a:rPr lang="zh-CN" altLang="en-US" sz="1400" dirty="0">
                <a:latin typeface="+mj-ea"/>
                <a:ea typeface="+mj-ea"/>
              </a:rPr>
              <a:t>付的净额发票</a:t>
            </a:r>
            <a:r>
              <a:rPr lang="zh-CN" altLang="en-US" sz="1400" dirty="0" smtClean="0">
                <a:latin typeface="+mj-ea"/>
                <a:ea typeface="+mj-ea"/>
              </a:rPr>
              <a:t>。）</a:t>
            </a:r>
            <a:endParaRPr lang="zh-CN" altLang="en-US" sz="1400" dirty="0">
              <a:latin typeface="+mj-ea"/>
              <a:ea typeface="+mj-ea"/>
            </a:endParaRPr>
          </a:p>
          <a:p>
            <a:pPr>
              <a:defRPr/>
            </a:pPr>
            <a:endParaRPr lang="en-US" altLang="zh-CN" sz="1400" dirty="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516851"/>
            <a:ext cx="75608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hape"/>
          <p:cNvSpPr/>
          <p:nvPr/>
        </p:nvSpPr>
        <p:spPr>
          <a:xfrm>
            <a:off x="-36512" y="-20538"/>
            <a:ext cx="2664296" cy="2218019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EB1B0B"/>
          </a:solidFill>
          <a:ln>
            <a:noFill/>
          </a:ln>
        </p:spPr>
        <p:txBody>
          <a:bodyPr lIns="68577" tIns="34289" rIns="68577" bIns="34289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1516439">
            <a:off x="1342440" y="2570180"/>
            <a:ext cx="42280" cy="89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" name="椭圆 4"/>
          <p:cNvSpPr/>
          <p:nvPr/>
        </p:nvSpPr>
        <p:spPr>
          <a:xfrm rot="1516439">
            <a:off x="1515524" y="2532163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" name="任意多边形 5"/>
          <p:cNvSpPr/>
          <p:nvPr/>
        </p:nvSpPr>
        <p:spPr bwMode="auto">
          <a:xfrm rot="1500000">
            <a:off x="418945" y="3067982"/>
            <a:ext cx="1147525" cy="1385183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 rot="1516439">
            <a:off x="3830549" y="2532163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rot="12607034">
            <a:off x="3964186" y="581791"/>
            <a:ext cx="1158615" cy="1398570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 rot="1516439">
            <a:off x="6014001" y="2532163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 rot="1516439">
            <a:off x="4018691" y="1828389"/>
            <a:ext cx="47174" cy="738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36998" y="2552678"/>
            <a:ext cx="8412989" cy="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70"/>
          <p:cNvSpPr txBox="1"/>
          <p:nvPr/>
        </p:nvSpPr>
        <p:spPr>
          <a:xfrm>
            <a:off x="568672" y="3742486"/>
            <a:ext cx="754047" cy="23596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费用类型</a:t>
            </a:r>
            <a:endParaRPr lang="zh-CN" altLang="en-US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3940154" y="996064"/>
            <a:ext cx="1300837" cy="23596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账单在哪里</a:t>
            </a:r>
            <a:endParaRPr lang="zh-CN" altLang="en-US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516439">
            <a:off x="5802942" y="2600888"/>
            <a:ext cx="42280" cy="89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1500000">
            <a:off x="4882945" y="3168974"/>
            <a:ext cx="1147525" cy="1385183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28102" y="786285"/>
            <a:ext cx="1358503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Arial Black" pitchFamily="34" charset="0"/>
                <a:ea typeface="华文新魏" pitchFamily="2" charset="-122"/>
              </a:rPr>
              <a:t>Contents</a:t>
            </a:r>
          </a:p>
        </p:txBody>
      </p:sp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56572" y="502913"/>
            <a:ext cx="101084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97067" y="3078623"/>
            <a:ext cx="167350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：有哪些费用类型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：各费用计算方式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Q3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：关键费用的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详解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Q4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扣费模式是什么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46834" y="741722"/>
            <a:ext cx="18011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BMS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怎么查看账单？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：非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BMS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在哪里查看？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05660" y="3073009"/>
            <a:ext cx="15903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：申请发票时限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：账单投诉时限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0" name="TextBox 70"/>
          <p:cNvSpPr txBox="1"/>
          <p:nvPr/>
        </p:nvSpPr>
        <p:spPr>
          <a:xfrm>
            <a:off x="4975383" y="3789565"/>
            <a:ext cx="907935" cy="4026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发票申请及</a:t>
            </a:r>
            <a:endParaRPr lang="en-US" altLang="zh-CN" sz="1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账单投诉</a:t>
            </a:r>
          </a:p>
        </p:txBody>
      </p:sp>
    </p:spTree>
    <p:extLst>
      <p:ext uri="{BB962C8B-B14F-4D97-AF65-F5344CB8AC3E}">
        <p14:creationId xmlns:p14="http://schemas.microsoft.com/office/powerpoint/2010/main" val="116535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612000" y="321643"/>
            <a:ext cx="8886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latin typeface="+mj-ea"/>
                <a:ea typeface="+mj-ea"/>
              </a:rPr>
              <a:t>账单咨询时间</a:t>
            </a:r>
            <a:r>
              <a:rPr lang="zh-CN" altLang="en-US" sz="1400" dirty="0" smtClean="0">
                <a:latin typeface="+mj-ea"/>
                <a:ea typeface="+mj-ea"/>
              </a:rPr>
              <a:t>：</a:t>
            </a:r>
            <a:r>
              <a:rPr lang="zh-CN" altLang="zh-CN" sz="1400" dirty="0" smtClean="0">
                <a:latin typeface="+mj-ea"/>
                <a:ea typeface="+mj-ea"/>
              </a:rPr>
              <a:t>商家</a:t>
            </a:r>
            <a:r>
              <a:rPr lang="zh-CN" altLang="zh-CN" sz="1400" dirty="0">
                <a:latin typeface="+mj-ea"/>
                <a:ea typeface="+mj-ea"/>
              </a:rPr>
              <a:t>在账单生成</a:t>
            </a:r>
            <a:r>
              <a:rPr lang="en-US" altLang="zh-CN" sz="1400" dirty="0">
                <a:latin typeface="+mj-ea"/>
                <a:ea typeface="+mj-ea"/>
              </a:rPr>
              <a:t>60</a:t>
            </a:r>
            <a:r>
              <a:rPr lang="zh-CN" altLang="zh-CN" sz="1400" dirty="0">
                <a:latin typeface="+mj-ea"/>
                <a:ea typeface="+mj-ea"/>
              </a:rPr>
              <a:t>天</a:t>
            </a:r>
            <a:r>
              <a:rPr lang="zh-CN" altLang="zh-CN" sz="1400" dirty="0" smtClean="0">
                <a:latin typeface="+mj-ea"/>
                <a:ea typeface="+mj-ea"/>
              </a:rPr>
              <a:t>内</a:t>
            </a:r>
            <a:endParaRPr lang="en-US" altLang="zh-CN" sz="1400" dirty="0">
              <a:latin typeface="+mj-ea"/>
              <a:ea typeface="+mj-ea"/>
            </a:endParaRPr>
          </a:p>
          <a:p>
            <a:r>
              <a:rPr lang="zh-CN" altLang="en-US" sz="1400" b="1" dirty="0">
                <a:latin typeface="+mj-ea"/>
                <a:ea typeface="+mj-ea"/>
              </a:rPr>
              <a:t>咨询</a:t>
            </a:r>
            <a:r>
              <a:rPr lang="zh-CN" altLang="en-US" sz="1400" b="1" dirty="0" smtClean="0">
                <a:latin typeface="+mj-ea"/>
                <a:ea typeface="+mj-ea"/>
              </a:rPr>
              <a:t>平台</a:t>
            </a:r>
            <a:r>
              <a:rPr lang="zh-CN" altLang="en-US" sz="1400" dirty="0" smtClean="0">
                <a:latin typeface="+mj-ea"/>
                <a:ea typeface="+mj-ea"/>
              </a:rPr>
              <a:t>：</a:t>
            </a:r>
            <a:r>
              <a:rPr lang="en-US" altLang="zh-CN" sz="1400" dirty="0" smtClean="0">
                <a:solidFill>
                  <a:srgbClr val="CC0000"/>
                </a:solidFill>
                <a:latin typeface="+mj-ea"/>
                <a:ea typeface="+mj-ea"/>
              </a:rPr>
              <a:t>BMS</a:t>
            </a:r>
            <a:r>
              <a:rPr lang="zh-CN" altLang="en-US" sz="1400" dirty="0" smtClean="0">
                <a:solidFill>
                  <a:srgbClr val="CC0000"/>
                </a:solidFill>
                <a:latin typeface="+mj-ea"/>
                <a:ea typeface="+mj-ea"/>
              </a:rPr>
              <a:t>发起咨询工单</a:t>
            </a:r>
            <a:endParaRPr lang="en-US" altLang="zh-CN" sz="1400" dirty="0">
              <a:latin typeface="+mj-ea"/>
              <a:ea typeface="+mj-ea"/>
            </a:endParaRPr>
          </a:p>
          <a:p>
            <a:r>
              <a:rPr lang="zh-CN" altLang="en-US" sz="1400" b="1" dirty="0">
                <a:latin typeface="+mj-ea"/>
                <a:ea typeface="+mj-ea"/>
              </a:rPr>
              <a:t>调</a:t>
            </a:r>
            <a:r>
              <a:rPr lang="zh-CN" altLang="en-US" sz="1400" b="1" dirty="0" smtClean="0">
                <a:latin typeface="+mj-ea"/>
                <a:ea typeface="+mj-ea"/>
              </a:rPr>
              <a:t>账金额退还</a:t>
            </a:r>
            <a:r>
              <a:rPr lang="zh-CN" altLang="en-US" sz="1400" dirty="0" smtClean="0">
                <a:latin typeface="+mj-ea"/>
                <a:ea typeface="+mj-ea"/>
              </a:rPr>
              <a:t>：对于</a:t>
            </a:r>
            <a:r>
              <a:rPr lang="zh-CN" altLang="en-US" sz="1400" dirty="0">
                <a:latin typeface="+mj-ea"/>
                <a:ea typeface="+mj-ea"/>
              </a:rPr>
              <a:t>双方确认的账单差异，会在</a:t>
            </a:r>
            <a:r>
              <a:rPr lang="zh-CN" altLang="en-US" sz="1400" dirty="0" smtClean="0">
                <a:latin typeface="+mj-ea"/>
                <a:ea typeface="+mj-ea"/>
              </a:rPr>
              <a:t>完成咨询工单流程</a:t>
            </a:r>
            <a:r>
              <a:rPr lang="zh-CN" altLang="en-US" sz="1400" dirty="0">
                <a:latin typeface="+mj-ea"/>
                <a:ea typeface="+mj-ea"/>
              </a:rPr>
              <a:t>后实时将调账金额归还到商家支付宝</a:t>
            </a:r>
            <a:r>
              <a:rPr lang="zh-CN" altLang="en-US" sz="1400" dirty="0" smtClean="0">
                <a:latin typeface="+mj-ea"/>
                <a:ea typeface="+mj-ea"/>
              </a:rPr>
              <a:t>账户</a:t>
            </a:r>
            <a:endParaRPr lang="en-US" altLang="zh-CN" sz="1400" dirty="0" smtClean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991016"/>
            <a:ext cx="8064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03</a:t>
            </a:r>
            <a:endParaRPr lang="en-US" altLang="zh-CN" sz="1500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1881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常见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Q&amp;A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000" y="627750"/>
            <a:ext cx="7919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1400" b="1" dirty="0" smtClean="0">
                <a:latin typeface="+mj-ea"/>
                <a:ea typeface="+mj-ea"/>
              </a:rPr>
              <a:t>Q:</a:t>
            </a:r>
            <a:r>
              <a:rPr lang="zh-CN" altLang="en-US" sz="1400" b="1" dirty="0" smtClean="0">
                <a:latin typeface="+mj-ea"/>
                <a:ea typeface="+mj-ea"/>
              </a:rPr>
              <a:t>发票金额为何跟扣费金额不一致</a:t>
            </a:r>
            <a:endParaRPr lang="en-US" altLang="zh-CN" sz="1400" b="1" dirty="0" smtClean="0">
              <a:latin typeface="+mj-ea"/>
              <a:ea typeface="+mj-ea"/>
            </a:endParaRPr>
          </a:p>
          <a:p>
            <a:pPr fontAlgn="ctr"/>
            <a:r>
              <a:rPr lang="en-US" altLang="zh-CN" sz="1400" b="1" dirty="0" smtClean="0">
                <a:latin typeface="+mj-ea"/>
                <a:ea typeface="+mj-ea"/>
              </a:rPr>
              <a:t>A</a:t>
            </a:r>
            <a:r>
              <a:rPr lang="zh-CN" altLang="en-US" sz="1400" b="1" dirty="0" smtClean="0">
                <a:latin typeface="+mj-ea"/>
                <a:ea typeface="+mj-ea"/>
              </a:rPr>
              <a:t>：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发票金额</a:t>
            </a:r>
            <a:r>
              <a:rPr lang="en-US" altLang="zh-CN" sz="1400" dirty="0">
                <a:solidFill>
                  <a:srgbClr val="EB1B0B"/>
                </a:solidFill>
                <a:latin typeface="+mj-ea"/>
              </a:rPr>
              <a:t>=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物流费用</a:t>
            </a:r>
            <a:r>
              <a:rPr lang="en-US" altLang="zh-CN" sz="1400" dirty="0" smtClean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</a:rPr>
              <a:t>货值赔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付金额</a:t>
            </a:r>
            <a:endParaRPr lang="en-US" altLang="zh-CN" sz="1400" dirty="0">
              <a:solidFill>
                <a:srgbClr val="EB1B0B"/>
              </a:solidFill>
              <a:latin typeface="+mj-ea"/>
            </a:endParaRPr>
          </a:p>
          <a:p>
            <a:pPr fontAlgn="ctr"/>
            <a:endParaRPr lang="en-US" altLang="zh-CN" sz="1400" b="1" dirty="0">
              <a:latin typeface="+mj-ea"/>
              <a:ea typeface="+mj-ea"/>
            </a:endParaRPr>
          </a:p>
          <a:p>
            <a:pPr fontAlgn="ctr"/>
            <a:r>
              <a:rPr lang="en-US" altLang="zh-CN" sz="1400" b="1" dirty="0" smtClean="0">
                <a:latin typeface="+mj-ea"/>
                <a:ea typeface="+mj-ea"/>
              </a:rPr>
              <a:t>Q</a:t>
            </a:r>
            <a:r>
              <a:rPr lang="zh-CN" altLang="en-US" sz="1400" b="1" dirty="0" smtClean="0">
                <a:latin typeface="+mj-ea"/>
                <a:ea typeface="+mj-ea"/>
              </a:rPr>
              <a:t>：账单在哪里查看？</a:t>
            </a:r>
            <a:endParaRPr lang="en-US" altLang="zh-CN" sz="1400" b="1" dirty="0" smtClean="0">
              <a:latin typeface="+mj-ea"/>
              <a:ea typeface="+mj-ea"/>
            </a:endParaRPr>
          </a:p>
          <a:p>
            <a:pPr fontAlgn="ctr"/>
            <a:r>
              <a:rPr lang="en-US" altLang="zh-CN" sz="1400" b="1" dirty="0" smtClean="0">
                <a:latin typeface="+mj-ea"/>
                <a:ea typeface="+mj-ea"/>
              </a:rPr>
              <a:t>A: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路径：</a:t>
            </a:r>
            <a:r>
              <a:rPr lang="en-US" altLang="zh-CN" sz="1400" dirty="0">
                <a:solidFill>
                  <a:srgbClr val="EB1B0B"/>
                </a:solidFill>
                <a:latin typeface="+mj-ea"/>
              </a:rPr>
              <a:t>BMS-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操作中心</a:t>
            </a:r>
            <a:r>
              <a:rPr lang="en-US" altLang="zh-CN" sz="1400" dirty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账单管理</a:t>
            </a:r>
            <a:r>
              <a:rPr lang="en-US" altLang="zh-CN" sz="1400" dirty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汇总账单</a:t>
            </a:r>
            <a:r>
              <a:rPr lang="en-US" altLang="zh-CN" sz="1400" dirty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结算账期（选择您要查看的月份）</a:t>
            </a:r>
            <a:r>
              <a:rPr lang="en-US" altLang="zh-CN" sz="1400" dirty="0">
                <a:solidFill>
                  <a:srgbClr val="EB1B0B"/>
                </a:solidFill>
                <a:latin typeface="+mj-ea"/>
              </a:rPr>
              <a:t>-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点击柱状图（可查询到明细）</a:t>
            </a:r>
            <a:endParaRPr lang="zh-CN" altLang="zh-CN" sz="1400" dirty="0">
              <a:solidFill>
                <a:srgbClr val="EB1B0B"/>
              </a:solidFill>
              <a:latin typeface="+mj-ea"/>
            </a:endParaRPr>
          </a:p>
          <a:p>
            <a:pPr fontAlgn="ctr"/>
            <a:endParaRPr lang="en-US" altLang="zh-CN" sz="1400" b="1" dirty="0" smtClean="0">
              <a:latin typeface="+mj-ea"/>
              <a:ea typeface="+mj-ea"/>
            </a:endParaRPr>
          </a:p>
          <a:p>
            <a:pPr fontAlgn="ctr"/>
            <a:r>
              <a:rPr lang="en-US" altLang="zh-CN" sz="1400" b="1" dirty="0" smtClean="0">
                <a:latin typeface="+mj-ea"/>
                <a:ea typeface="+mj-ea"/>
              </a:rPr>
              <a:t>Q:</a:t>
            </a:r>
            <a:r>
              <a:rPr lang="zh-CN" altLang="en-US" sz="1400" b="1" dirty="0" smtClean="0">
                <a:latin typeface="+mj-ea"/>
                <a:ea typeface="+mj-ea"/>
              </a:rPr>
              <a:t>周转天数在哪里查看？</a:t>
            </a:r>
            <a:endParaRPr lang="en-US" altLang="zh-CN" sz="1400" b="1" dirty="0" smtClean="0">
              <a:latin typeface="+mj-ea"/>
              <a:ea typeface="+mj-ea"/>
            </a:endParaRPr>
          </a:p>
          <a:p>
            <a:pPr fontAlgn="ctr"/>
            <a:r>
              <a:rPr lang="en-US" altLang="zh-CN" sz="1400" b="1" dirty="0" smtClean="0">
                <a:latin typeface="+mj-ea"/>
                <a:ea typeface="+mj-ea"/>
              </a:rPr>
              <a:t>A</a:t>
            </a:r>
            <a:r>
              <a:rPr lang="zh-CN" altLang="en-US" sz="1400" b="1" dirty="0" smtClean="0">
                <a:latin typeface="+mj-ea"/>
                <a:ea typeface="+mj-ea"/>
              </a:rPr>
              <a:t>：</a:t>
            </a:r>
            <a:r>
              <a:rPr lang="zh-CN" altLang="en-US" sz="1400" dirty="0">
                <a:solidFill>
                  <a:srgbClr val="EB1B0B"/>
                </a:solidFill>
                <a:latin typeface="+mj-ea"/>
              </a:rPr>
              <a:t>路径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</a:rPr>
              <a:t>：</a:t>
            </a:r>
            <a:r>
              <a:rPr lang="en-US" altLang="zh-CN" sz="1400" dirty="0" smtClean="0">
                <a:solidFill>
                  <a:srgbClr val="EB1B0B"/>
                </a:solidFill>
                <a:latin typeface="+mj-ea"/>
              </a:rPr>
              <a:t>BMS</a:t>
            </a:r>
            <a:r>
              <a:rPr lang="en-US" altLang="zh-CN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智能供应链</a:t>
            </a:r>
            <a:r>
              <a:rPr lang="en-US" altLang="zh-CN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库存健康</a:t>
            </a:r>
            <a:r>
              <a:rPr lang="en-US" altLang="zh-CN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周转天数分析</a:t>
            </a:r>
            <a:endParaRPr lang="en-US" altLang="zh-CN" sz="1400" dirty="0">
              <a:solidFill>
                <a:srgbClr val="EB1B0B"/>
              </a:solidFill>
              <a:latin typeface="+mj-ea"/>
              <a:sym typeface="Wingdings" panose="05000000000000000000" pitchFamily="2" charset="2"/>
            </a:endParaRPr>
          </a:p>
          <a:p>
            <a:pPr fontAlgn="ctr"/>
            <a:r>
              <a:rPr lang="en-US" altLang="zh-CN" sz="1400" b="1" dirty="0">
                <a:latin typeface="+mj-ea"/>
                <a:ea typeface="+mj-ea"/>
                <a:sym typeface="Wingdings" panose="05000000000000000000" pitchFamily="2" charset="2"/>
              </a:rPr>
              <a:t>Q</a:t>
            </a:r>
            <a:r>
              <a:rPr lang="zh-CN" altLang="en-US" sz="1400" b="1" dirty="0">
                <a:latin typeface="+mj-ea"/>
                <a:ea typeface="+mj-ea"/>
                <a:sym typeface="Wingdings" panose="05000000000000000000" pitchFamily="2" charset="2"/>
              </a:rPr>
              <a:t>：赔付账单在哪里看</a:t>
            </a:r>
            <a:r>
              <a:rPr lang="zh-CN" altLang="en-US" sz="1400" b="1" dirty="0" smtClean="0">
                <a:latin typeface="+mj-ea"/>
                <a:ea typeface="+mj-ea"/>
                <a:sym typeface="Wingdings" panose="05000000000000000000" pitchFamily="2" charset="2"/>
              </a:rPr>
              <a:t>？（包含线下赔付）</a:t>
            </a:r>
            <a:endParaRPr lang="en-US" altLang="zh-CN" sz="1400" b="1" dirty="0">
              <a:latin typeface="+mj-ea"/>
              <a:ea typeface="+mj-ea"/>
              <a:sym typeface="Wingdings" panose="05000000000000000000" pitchFamily="2" charset="2"/>
            </a:endParaRPr>
          </a:p>
          <a:p>
            <a:pPr fontAlgn="ctr"/>
            <a:r>
              <a:rPr lang="en-US" altLang="zh-CN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A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：在汇总账单中，费用项名称为“货值赔付”或“服务赔付”。但赔付账单中只有</a:t>
            </a:r>
            <a:r>
              <a:rPr lang="en-US" altLang="zh-CN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LBX</a:t>
            </a:r>
            <a:r>
              <a:rPr lang="zh-CN" altLang="en-US" sz="1400" dirty="0" smtClean="0">
                <a:solidFill>
                  <a:srgbClr val="EB1B0B"/>
                </a:solidFill>
                <a:latin typeface="+mj-ea"/>
                <a:sym typeface="Wingdings" panose="05000000000000000000" pitchFamily="2" charset="2"/>
              </a:rPr>
              <a:t>单号没有赔付原因等明细，具体的信息需联系运营小二</a:t>
            </a:r>
            <a:endParaRPr lang="en-US" altLang="zh-CN" sz="1400" dirty="0" smtClean="0">
              <a:solidFill>
                <a:srgbClr val="EB1B0B"/>
              </a:solidFill>
              <a:latin typeface="+mj-ea"/>
              <a:sym typeface="Wingdings" panose="05000000000000000000" pitchFamily="2" charset="2"/>
            </a:endParaRPr>
          </a:p>
          <a:p>
            <a:pPr fontAlgn="ctr"/>
            <a:endParaRPr lang="en-US" altLang="zh-CN" sz="1400" dirty="0">
              <a:solidFill>
                <a:srgbClr val="EB1B0B"/>
              </a:solidFill>
              <a:latin typeface="+mj-ea"/>
              <a:sym typeface="Wingdings" panose="05000000000000000000" pitchFamily="2" charset="2"/>
            </a:endParaRPr>
          </a:p>
          <a:p>
            <a:pPr fontAlgn="ctr"/>
            <a:endParaRPr lang="en-US" altLang="zh-CN" sz="1400" b="1" dirty="0" smtClean="0">
              <a:latin typeface="+mj-ea"/>
              <a:ea typeface="+mj-ea"/>
            </a:endParaRPr>
          </a:p>
          <a:p>
            <a:pPr fontAlgn="ctr"/>
            <a:endParaRPr lang="en-US" altLang="zh-CN" sz="1400" dirty="0">
              <a:latin typeface="+mj-ea"/>
              <a:ea typeface="+mj-ea"/>
            </a:endParaRPr>
          </a:p>
          <a:p>
            <a:pPr>
              <a:defRPr/>
            </a:pPr>
            <a:endParaRPr lang="en-US" altLang="zh-CN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4981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4213" y="2518174"/>
            <a:ext cx="7200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white"/>
                </a:solidFill>
                <a:ea typeface="宋体" charset="-122"/>
              </a:rPr>
              <a:t>Thank you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white"/>
                </a:solidFill>
                <a:ea typeface="宋体" charset="-122"/>
              </a:rPr>
              <a:t>your valuable time</a:t>
            </a:r>
            <a:endParaRPr lang="en-US" altLang="zh-CN" sz="45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31"/>
          <p:cNvSpPr>
            <a:spLocks noChangeArrowheads="1"/>
          </p:cNvSpPr>
          <p:nvPr/>
        </p:nvSpPr>
        <p:spPr bwMode="auto">
          <a:xfrm>
            <a:off x="531227" y="108714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01</a:t>
            </a:r>
          </a:p>
        </p:txBody>
      </p:sp>
      <p:sp>
        <p:nvSpPr>
          <p:cNvPr id="24" name="文本框 35"/>
          <p:cNvSpPr txBox="1">
            <a:spLocks noChangeArrowheads="1"/>
          </p:cNvSpPr>
          <p:nvPr/>
        </p:nvSpPr>
        <p:spPr bwMode="auto">
          <a:xfrm>
            <a:off x="1106170" y="199390"/>
            <a:ext cx="94583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费用类型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8000" y="499470"/>
            <a:ext cx="74160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目前的费用类型一共有</a:t>
            </a: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种，分别是：订单处理费、配送费、退货入仓费、非销售出库费、代贴条码费、二次理货费、货物装卸费、组套</a:t>
            </a: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拆套费、货品更换包装费、个性化礼品纸盒折叠费、发票代打印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费、线下礼袋、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、礼品等添加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费、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发货费、其他平台发货费、套袋费、收货残品暂存费、非统一包材存储费、收货质检费、更换吊牌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挂吊牌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去除吊牌上价格标签服费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、货品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加塑封费、贵品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服务费、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扫描出库费、包装物流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费和仓储费。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28000" y="1669020"/>
            <a:ext cx="7317654" cy="414273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100" b="1" dirty="0">
                <a:solidFill>
                  <a:schemeClr val="tx1"/>
                </a:solidFill>
                <a:latin typeface="+mj-ea"/>
                <a:ea typeface="+mj-ea"/>
              </a:rPr>
              <a:t>固定</a:t>
            </a:r>
            <a:r>
              <a:rPr lang="zh-CN" altLang="en-US" sz="1100" b="1" dirty="0" smtClean="0">
                <a:solidFill>
                  <a:schemeClr val="tx1"/>
                </a:solidFill>
                <a:latin typeface="+mj-ea"/>
                <a:ea typeface="+mj-ea"/>
              </a:rPr>
              <a:t>费项</a:t>
            </a:r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订单处理费：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商家下发销售订单，仓库进行库内操作所产生的费用（包含：打印面单、拣货等一系列操作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配送费：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销售订单商品出库寄送至收件人，所产生的快递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费用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CN" altLang="en-US" sz="11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退货入仓费：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已出库商品退回仓库时的操作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费用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（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包含：检查、二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次上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架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等一系列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操作）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  <a:ea typeface="+mj-ea"/>
              </a:rPr>
              <a:t>非</a:t>
            </a: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销售出库费：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商家下发退仓单、调拨出库单，仓库为其进行出库搬运操作及系统维护所产生的费用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100" b="1" dirty="0">
                <a:solidFill>
                  <a:srgbClr val="0070C0"/>
                </a:solidFill>
                <a:latin typeface="+mj-ea"/>
              </a:rPr>
              <a:t>B2B</a:t>
            </a: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发货费：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按照卖家的要求，将在库货品，根据订单要求进行拣货，打包后等待装车的服务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。</a:t>
            </a: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非统一包材存储费：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根据卖家的要求，在菜鸟仓为卖家提供一定数量的卖家自有包材存储服务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CN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增值费项（根据商家需求而产生）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代</a:t>
            </a:r>
            <a:r>
              <a:rPr lang="zh-CN" altLang="en-US" sz="1100" b="1" dirty="0">
                <a:solidFill>
                  <a:srgbClr val="0070C0"/>
                </a:solidFill>
                <a:latin typeface="+mj-ea"/>
                <a:ea typeface="+mj-ea"/>
              </a:rPr>
              <a:t>贴条码费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：</a:t>
            </a:r>
            <a:r>
              <a:rPr lang="zh-CN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指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仓库</a:t>
            </a:r>
            <a:r>
              <a:rPr lang="zh-CN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对商品</a:t>
            </a:r>
            <a:r>
              <a:rPr lang="zh-CN" altLang="zh-CN" sz="1100" dirty="0">
                <a:solidFill>
                  <a:srgbClr val="0070C0"/>
                </a:solidFill>
                <a:latin typeface="+mj-ea"/>
                <a:ea typeface="+mj-ea"/>
              </a:rPr>
              <a:t>条码缺失的商品进行代贴条码的</a:t>
            </a:r>
            <a:r>
              <a:rPr lang="zh-CN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服务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时所产生的费用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  <a:ea typeface="+mj-ea"/>
              </a:rPr>
              <a:t>二次理货费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：</a:t>
            </a:r>
            <a:r>
              <a:rPr lang="zh-CN" altLang="zh-CN" sz="1100" dirty="0">
                <a:solidFill>
                  <a:srgbClr val="0070C0"/>
                </a:solidFill>
                <a:latin typeface="+mj-ea"/>
                <a:ea typeface="+mj-ea"/>
              </a:rPr>
              <a:t>尾箱</a:t>
            </a:r>
            <a:r>
              <a:rPr lang="en-US" altLang="zh-CN" sz="1100" dirty="0">
                <a:solidFill>
                  <a:srgbClr val="0070C0"/>
                </a:solidFill>
                <a:latin typeface="+mj-ea"/>
                <a:ea typeface="+mj-ea"/>
              </a:rPr>
              <a:t>SKU</a:t>
            </a:r>
            <a:r>
              <a:rPr lang="zh-CN" altLang="zh-CN" sz="1100" dirty="0">
                <a:solidFill>
                  <a:srgbClr val="0070C0"/>
                </a:solidFill>
                <a:latin typeface="+mj-ea"/>
                <a:ea typeface="+mj-ea"/>
              </a:rPr>
              <a:t>数不得</a:t>
            </a:r>
            <a:r>
              <a:rPr lang="zh-CN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超过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标准数量或</a:t>
            </a:r>
            <a:r>
              <a:rPr lang="zh-CN" altLang="zh-CN" sz="1100" dirty="0">
                <a:solidFill>
                  <a:srgbClr val="0070C0"/>
                </a:solidFill>
                <a:latin typeface="+mj-ea"/>
                <a:ea typeface="+mj-ea"/>
              </a:rPr>
              <a:t>发生到货清单与货品对应混乱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等达不到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收货标准需仓库理货的操作费用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  <a:ea typeface="+mj-ea"/>
              </a:rPr>
              <a:t>货物装卸费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： 商家货品入库及出库时，提供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的</a:t>
            </a:r>
            <a:r>
              <a:rPr lang="zh-CN" altLang="zh-CN" sz="1100" dirty="0">
                <a:solidFill>
                  <a:srgbClr val="0070C0"/>
                </a:solidFill>
                <a:latin typeface="+mj-ea"/>
                <a:ea typeface="+mj-ea"/>
              </a:rPr>
              <a:t>卸货搬运服务、装车搬运服务</a:t>
            </a:r>
            <a:r>
              <a:rPr lang="zh-CN" altLang="en-US" sz="1100" dirty="0">
                <a:solidFill>
                  <a:srgbClr val="0070C0"/>
                </a:solidFill>
                <a:latin typeface="+mj-ea"/>
                <a:ea typeface="+mj-ea"/>
              </a:rPr>
              <a:t>的操作费用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829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28000" y="-452250"/>
            <a:ext cx="7317654" cy="559575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组套</a:t>
            </a:r>
            <a:r>
              <a:rPr lang="en-US" altLang="zh-CN" sz="1100" b="1" dirty="0">
                <a:solidFill>
                  <a:srgbClr val="0070C0"/>
                </a:solidFill>
                <a:latin typeface="+mj-ea"/>
              </a:rPr>
              <a:t>/</a:t>
            </a: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拆套费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：根据卖家的要求，将指定的某个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SKU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拆分为多个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SKU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，或者将多个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SKU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进行组套合并为一个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SKU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的服务</a:t>
            </a:r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货品更换包装费：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根据卖家的要求，针对破损或者污损的包装进行重新更换的服务，或者针对裸露货品使用纸箱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/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纸盒进行重新包装的服务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。</a:t>
            </a: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发票代打印费：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根据卖家的要求，按照卖家订单提供发票代打印、寄递服务。</a:t>
            </a:r>
            <a:endParaRPr lang="en-US" altLang="zh-CN" sz="1100" dirty="0">
              <a:solidFill>
                <a:srgbClr val="0070C0"/>
              </a:solidFill>
              <a:latin typeface="+mj-ea"/>
            </a:endParaRPr>
          </a:p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</a:rPr>
              <a:t>个性化礼品纸盒折叠费：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根据卖家的要求，针对卖家提供的指定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SKU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的礼盒、纸盒按照一定的标准进行折叠，并将指定的货品装入折叠好的礼盒、纸盒的服务。</a:t>
            </a: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zh-CN" altLang="en-US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线下礼袋、</a:t>
            </a:r>
            <a:r>
              <a:rPr lang="en-US" altLang="zh-CN" sz="1100" b="1" dirty="0" smtClean="0">
                <a:solidFill>
                  <a:srgbClr val="0070C0"/>
                </a:solidFill>
                <a:latin typeface="+mj-ea"/>
                <a:ea typeface="+mj-ea"/>
              </a:rPr>
              <a:t>DM</a:t>
            </a: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、礼品等添加费：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根据卖家的要求，将礼品袋、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DM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等，与主货品一同打包发货。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其他平台发货费：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按照卖家的要求，对将一定数量的订单在规定时间内按照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  <a:ea typeface="+mj-ea"/>
              </a:rPr>
              <a:t>SKU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进行汇总、拣货、质检、打包后等待装车的服务。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套袋费：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根据卖家的要求，对裸露货品进行套包装袋的服务，包装袋由卖家提供。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  <a:ea typeface="+mj-ea"/>
              </a:rPr>
              <a:t>收货残品暂存费：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  <a:ea typeface="+mj-ea"/>
              </a:rPr>
              <a:t>菜鸟对卖家在收货环节产生的残品提供存储保管的服务。</a:t>
            </a: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</a:rPr>
              <a:t>收货质检费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：菜鸟在接收货品后，根据双方在附件五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《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仓库收货标准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》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中约定的检验标准按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15%/SKU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（服装类按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30%/SKU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）的比例进行检验，如抽检出的残次品超过抽检数量的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1%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，则菜鸟将对该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SKU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进行全检，并针对剩余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85%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（服装类</a:t>
            </a:r>
            <a:r>
              <a:rPr lang="en-US" altLang="zh-CN" sz="1100" dirty="0" smtClean="0">
                <a:solidFill>
                  <a:srgbClr val="0070C0"/>
                </a:solidFill>
                <a:latin typeface="+mj-ea"/>
              </a:rPr>
              <a:t>70%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）的质检收取费用。</a:t>
            </a: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zh-CN" altLang="en-US" sz="1100" dirty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919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28000" y="411750"/>
            <a:ext cx="7317654" cy="41760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货品加</a:t>
            </a:r>
            <a:r>
              <a:rPr lang="zh-CN" altLang="en-US" sz="1100" b="1" dirty="0" smtClean="0">
                <a:solidFill>
                  <a:srgbClr val="0070C0"/>
                </a:solidFill>
                <a:latin typeface="+mj-ea"/>
              </a:rPr>
              <a:t>塑封费：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根据卖家的要求，在收货环节对高值类或易分散类等货品进行塑膜加封，确保货品处于密封状态下的服务</a:t>
            </a:r>
            <a:r>
              <a:rPr lang="zh-CN" altLang="en-US" sz="1100" dirty="0" smtClean="0">
                <a:solidFill>
                  <a:srgbClr val="0070C0"/>
                </a:solidFill>
                <a:latin typeface="+mj-ea"/>
              </a:rPr>
              <a:t>。</a:t>
            </a: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</a:rPr>
              <a:t>贵</a:t>
            </a: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品服务费</a:t>
            </a:r>
            <a:r>
              <a:rPr lang="zh-CN" altLang="en-US" sz="1100" b="1" dirty="0" smtClean="0">
                <a:solidFill>
                  <a:srgbClr val="0070C0"/>
                </a:solidFill>
                <a:latin typeface="+mj-ea"/>
              </a:rPr>
              <a:t>：</a:t>
            </a:r>
            <a:r>
              <a:rPr lang="zh-CN" altLang="zh-CN" sz="1100" dirty="0">
                <a:solidFill>
                  <a:srgbClr val="0070C0"/>
                </a:solidFill>
                <a:latin typeface="+mj-ea"/>
              </a:rPr>
              <a:t>菜鸟为贵品提供贵品服务，即卖家需要对贵品支付服务费，以保证贵品享受特殊服务，并在发生赔付时可获得足额赔偿</a:t>
            </a:r>
            <a:r>
              <a:rPr lang="zh-CN" altLang="zh-CN" sz="1100" dirty="0"/>
              <a:t>。</a:t>
            </a:r>
            <a:endParaRPr lang="en-US" altLang="zh-CN" sz="1100" b="1" dirty="0" smtClean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endParaRPr lang="en-US" altLang="zh-CN" sz="1100" b="1" dirty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en-US" altLang="zh-CN" sz="1100" b="1" dirty="0">
                <a:solidFill>
                  <a:srgbClr val="0070C0"/>
                </a:solidFill>
                <a:latin typeface="+mj-ea"/>
              </a:rPr>
              <a:t>SN</a:t>
            </a: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扫描出库费：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菜鸟对货品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SN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码（或卖家指定货品唯一码）进行扫描和记录，并按照统一的格式和回传节点准确、及时地回传至菜鸟系统的服务。菜鸟将根据卖家需求在收货上架、订单发货、退货入仓、退仓等环节进行</a:t>
            </a:r>
            <a:r>
              <a:rPr lang="en-US" altLang="zh-CN" sz="1100" dirty="0">
                <a:solidFill>
                  <a:srgbClr val="0070C0"/>
                </a:solidFill>
                <a:latin typeface="+mj-ea"/>
              </a:rPr>
              <a:t>SN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码的采集和管理工作。</a:t>
            </a:r>
            <a:endParaRPr lang="en-US" altLang="zh-CN" sz="1100" dirty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endParaRPr lang="en-US" altLang="zh-CN" sz="1100" dirty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r>
              <a:rPr lang="zh-CN" altLang="en-US" sz="1100" b="1" dirty="0">
                <a:solidFill>
                  <a:schemeClr val="tx1"/>
                </a:solidFill>
                <a:latin typeface="+mj-ea"/>
                <a:ea typeface="+mj-ea"/>
              </a:rPr>
              <a:t>非固定费用</a:t>
            </a: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>
                <a:solidFill>
                  <a:srgbClr val="0070C0"/>
                </a:solidFill>
                <a:latin typeface="+mj-ea"/>
              </a:rPr>
              <a:t>仓储费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：商品在库存放所产生的储存费用（根据周转天数是否超免仓天数确定是否产生）</a:t>
            </a:r>
          </a:p>
          <a:p>
            <a:pPr indent="-171450">
              <a:buFont typeface="Wingdings" pitchFamily="2" charset="2"/>
              <a:buChar char="u"/>
            </a:pPr>
            <a:endParaRPr lang="zh-CN" altLang="en-US" sz="1100" dirty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r>
              <a:rPr lang="zh-CN" altLang="en-US" sz="1100" b="1" dirty="0" smtClean="0">
                <a:solidFill>
                  <a:srgbClr val="0070C0"/>
                </a:solidFill>
                <a:latin typeface="+mj-ea"/>
              </a:rPr>
              <a:t>包装物料费</a:t>
            </a:r>
            <a:r>
              <a:rPr lang="zh-CN" altLang="en-US" sz="1100" dirty="0">
                <a:solidFill>
                  <a:srgbClr val="0070C0"/>
                </a:solidFill>
                <a:latin typeface="+mj-ea"/>
              </a:rPr>
              <a:t>：使用统一包材的费用</a:t>
            </a:r>
          </a:p>
          <a:p>
            <a:pPr indent="-171450"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 indent="-171450"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zh-CN" altLang="en-US" sz="1100" dirty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9386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5"/>
          <p:cNvSpPr txBox="1">
            <a:spLocks noChangeArrowheads="1"/>
          </p:cNvSpPr>
          <p:nvPr/>
        </p:nvSpPr>
        <p:spPr bwMode="auto">
          <a:xfrm>
            <a:off x="324000" y="151864"/>
            <a:ext cx="1584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费用计算方式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37071"/>
              </p:ext>
            </p:extLst>
          </p:nvPr>
        </p:nvGraphicFramePr>
        <p:xfrm>
          <a:off x="180000" y="767602"/>
          <a:ext cx="8795295" cy="4180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1800000"/>
                <a:gridCol w="1368000"/>
                <a:gridCol w="4547295"/>
              </a:tblGrid>
              <a:tr h="422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费用项</a:t>
                      </a:r>
                      <a:endParaRPr lang="en-US" altLang="zh-C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对应收费单据类型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计费状态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商家计费公式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369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订单处理费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交易出库单  换货出库单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j-ea"/>
                          <a:ea typeface="+mj-ea"/>
                        </a:rPr>
                        <a:t>确认出库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订单重量对应阶梯单价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（每单商品件数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-1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x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多件单价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18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配送费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交易出库单  换货出库单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确认出库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配送费</a:t>
                      </a:r>
                      <a:r>
                        <a:rPr lang="en-US" altLang="zh-CN" sz="1100" u="none" strike="noStrike" dirty="0">
                          <a:effectLst/>
                          <a:latin typeface="+mj-ea"/>
                          <a:ea typeface="+mj-ea"/>
                        </a:rPr>
                        <a:t>=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订单首重费用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+ 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订单续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重 </a:t>
                      </a:r>
                      <a:r>
                        <a:rPr lang="en-US" altLang="zh-CN" sz="1100" u="none" strike="noStrike" dirty="0">
                          <a:effectLst/>
                          <a:latin typeface="+mj-ea"/>
                          <a:ea typeface="+mj-ea"/>
                        </a:rPr>
                        <a:t>X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配送续重费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18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退货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入仓费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退货入库单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确认入库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订单重量对应阶梯单价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（每单商品件数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-1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x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多件单价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18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非销售出库费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调拨出库单   普通出库单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确认出库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实际操作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订单出库商品体积之和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</a:p>
                    <a:p>
                      <a:pPr algn="ctr" rtl="0" fontAlgn="ctr"/>
                      <a:endParaRPr lang="en-US" altLang="zh-CN" sz="1100" u="none" strike="noStrike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/>
                </a:tc>
              </a:tr>
              <a:tr h="3144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代贴条码费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实际操作代贴条码的商品数量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×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单价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二次理货费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实际操作二次理货的商品数量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27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货物装卸费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实际操作订单货物装卸商品体积之和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×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单价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u="none" strike="noStrike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2620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组套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拆套费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实际操作组套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拆套的商品数量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×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36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货品更换包装费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服务完成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实际操作货品更换包装的商品数量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10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个性化礼品纸盒折叠费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实际操作个性化礼品纸盒折叠的商品数量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340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发票代打印费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</a:p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实际操作发票代打印的订单数量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</a:p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5"/>
          <p:cNvSpPr txBox="1">
            <a:spLocks noChangeArrowheads="1"/>
          </p:cNvSpPr>
          <p:nvPr/>
        </p:nvSpPr>
        <p:spPr bwMode="auto">
          <a:xfrm>
            <a:off x="324000" y="151864"/>
            <a:ext cx="1584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费用计算方式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32879"/>
              </p:ext>
            </p:extLst>
          </p:nvPr>
        </p:nvGraphicFramePr>
        <p:xfrm>
          <a:off x="180000" y="771750"/>
          <a:ext cx="8795295" cy="3735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/>
                <a:gridCol w="1728000"/>
                <a:gridCol w="1368000"/>
                <a:gridCol w="4547295"/>
              </a:tblGrid>
              <a:tr h="422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费用项</a:t>
                      </a:r>
                      <a:endParaRPr lang="en-US" altLang="zh-C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对应收费单据类型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计费状态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商家计费公式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97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线下礼袋、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DM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、礼品等添加费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服务完成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实际操作线下礼袋、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DM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、礼品等添加的商品数量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403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B2B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发货费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B2B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出库单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确认出库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实际操作订单出库装卸商品体积之和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其他平台发货费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实际操作其他平台发货的商品数量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68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套袋费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实际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操作套袋的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商品数量</a:t>
                      </a:r>
                      <a:r>
                        <a:rPr lang="en-US" altLang="zh-CN" sz="1100" u="none" strike="noStrike" dirty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22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收货残品暂存费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服务完成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实际操作收货残品暂存的商品数量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2885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非统一包材存储费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实际操作非统一包材存储的每天结余库存体积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×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单价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收货质检费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服务完成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实际操作收货质检的商品数量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004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SN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扫描出库费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服务完成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SN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扫描出库的商品数量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仓储费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xx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天内免费</a:t>
                      </a:r>
                      <a:r>
                        <a:rPr lang="zh-CN" altLang="en-US" sz="1100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每季度仓储费用＝仓储费计费天数*当季度存储计费月份数*日平均库存体积*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x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立方</a:t>
                      </a:r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9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5"/>
          <p:cNvSpPr txBox="1">
            <a:spLocks noChangeArrowheads="1"/>
          </p:cNvSpPr>
          <p:nvPr/>
        </p:nvSpPr>
        <p:spPr bwMode="auto">
          <a:xfrm>
            <a:off x="324000" y="151864"/>
            <a:ext cx="1584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费用计算方式</a:t>
            </a:r>
            <a:endParaRPr lang="zh-CN" altLang="en-US" sz="1500" b="1" dirty="0">
              <a:latin typeface="Franklin Gothic Book"/>
              <a:ea typeface="微软雅黑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69853"/>
              </p:ext>
            </p:extLst>
          </p:nvPr>
        </p:nvGraphicFramePr>
        <p:xfrm>
          <a:off x="180000" y="771750"/>
          <a:ext cx="8712000" cy="425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000"/>
                <a:gridCol w="1656000"/>
                <a:gridCol w="1440000"/>
                <a:gridCol w="4032000"/>
              </a:tblGrid>
              <a:tr h="422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费用项</a:t>
                      </a:r>
                      <a:endParaRPr lang="en-US" altLang="zh-C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对应收费单据类型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计费状态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商家计费公式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97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货品加塑封费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服务完成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实际操作货品加塑封的商品数量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                                                                   贵品服务费</a:t>
                      </a:r>
                    </a:p>
                    <a:p>
                      <a:pPr marL="0" algn="l" defTabSz="685800" rtl="0" eaLnBrk="1" latinLnBrk="0" hangingPunct="1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服务完成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实际操作贵品服务的商品数量</a:t>
                      </a:r>
                      <a:r>
                        <a:rPr lang="en-US" altLang="zh-CN" sz="1100" u="none" strike="noStrike" dirty="0" smtClean="0">
                          <a:effectLst/>
                          <a:latin typeface="+mj-ea"/>
                          <a:ea typeface="+mj-ea"/>
                        </a:rPr>
                        <a:t>×</a:t>
                      </a:r>
                      <a:r>
                        <a:rPr lang="zh-CN" altLang="en-US" sz="1100" u="none" strike="noStrike" dirty="0" smtClean="0">
                          <a:effectLst/>
                          <a:latin typeface="+mj-ea"/>
                          <a:ea typeface="+mj-ea"/>
                        </a:rPr>
                        <a:t>单价</a:t>
                      </a:r>
                      <a:endParaRPr lang="zh-CN" altLang="en-US" sz="11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23555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2956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2885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365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428450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809660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424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5"/>
          <p:cNvSpPr txBox="1">
            <a:spLocks noChangeArrowheads="1"/>
          </p:cNvSpPr>
          <p:nvPr/>
        </p:nvSpPr>
        <p:spPr bwMode="auto">
          <a:xfrm>
            <a:off x="108000" y="151864"/>
            <a:ext cx="2232000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500" b="1" dirty="0" smtClean="0">
                <a:latin typeface="Franklin Gothic Book"/>
                <a:ea typeface="微软雅黑"/>
              </a:rPr>
              <a:t>关键费用详解</a:t>
            </a:r>
            <a:r>
              <a:rPr lang="en-US" altLang="zh-CN" sz="1500" b="1" dirty="0" smtClean="0">
                <a:latin typeface="Franklin Gothic Book"/>
                <a:ea typeface="微软雅黑"/>
              </a:rPr>
              <a:t>-</a:t>
            </a:r>
            <a:r>
              <a:rPr lang="zh-CN" altLang="en-US" sz="1500" b="1" dirty="0" smtClean="0">
                <a:solidFill>
                  <a:srgbClr val="FF0000"/>
                </a:solidFill>
                <a:latin typeface="Franklin Gothic Book"/>
                <a:ea typeface="微软雅黑"/>
              </a:rPr>
              <a:t>仓储费</a:t>
            </a:r>
            <a:endParaRPr lang="zh-CN" altLang="en-US" sz="1500" b="1" dirty="0">
              <a:solidFill>
                <a:srgbClr val="FF0000"/>
              </a:solidFill>
              <a:latin typeface="Franklin Gothic Book"/>
              <a:ea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4293" y="451944"/>
            <a:ext cx="720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1</a:t>
            </a:r>
            <a:r>
              <a:rPr lang="zh-CN" altLang="en-US" sz="1200" dirty="0"/>
              <a:t>、</a:t>
            </a:r>
            <a:r>
              <a:rPr lang="zh-CN" altLang="en-US" sz="1200" dirty="0" smtClean="0"/>
              <a:t>新</a:t>
            </a:r>
            <a:r>
              <a:rPr lang="zh-CN" altLang="en-US" sz="1200" dirty="0"/>
              <a:t>商家入仓的次月起计算仓储服务费，按自然季度计算仓储服务费；</a:t>
            </a:r>
          </a:p>
          <a:p>
            <a:r>
              <a:rPr lang="en-US" altLang="zh-CN" sz="1200" dirty="0" smtClean="0"/>
              <a:t>2</a:t>
            </a:r>
            <a:r>
              <a:rPr lang="zh-CN" altLang="en-US" sz="1200" dirty="0"/>
              <a:t>、仓储服务费计费对象：有条形码管理的</a:t>
            </a:r>
            <a:r>
              <a:rPr lang="zh-CN" altLang="en-US" sz="1200" dirty="0">
                <a:solidFill>
                  <a:srgbClr val="FF0000"/>
                </a:solidFill>
              </a:rPr>
              <a:t>正品或赠品</a:t>
            </a:r>
            <a:r>
              <a:rPr lang="zh-CN" altLang="en-US" sz="1200" dirty="0"/>
              <a:t>实物；非菜鸟提供的统一包材仓储服务费在增值服务费中计费</a:t>
            </a:r>
            <a:endParaRPr lang="en-US" altLang="zh-CN" sz="1200" dirty="0" smtClean="0"/>
          </a:p>
          <a:p>
            <a:r>
              <a:rPr lang="en-US" altLang="zh-CN" sz="1200" dirty="0" smtClean="0"/>
              <a:t>3</a:t>
            </a:r>
            <a:r>
              <a:rPr lang="zh-CN" altLang="en-US" sz="1200" dirty="0" smtClean="0"/>
              <a:t>、周转</a:t>
            </a:r>
            <a:r>
              <a:rPr lang="zh-CN" altLang="en-US" sz="1200" dirty="0"/>
              <a:t>天数</a:t>
            </a:r>
            <a:r>
              <a:rPr lang="en-US" altLang="zh-CN" sz="1200" dirty="0"/>
              <a:t>=</a:t>
            </a:r>
            <a:r>
              <a:rPr lang="zh-CN" altLang="en-US" sz="1200" dirty="0"/>
              <a:t>当季度日均库存件数</a:t>
            </a:r>
            <a:r>
              <a:rPr lang="en-US" altLang="zh-CN" sz="1200" dirty="0"/>
              <a:t>/</a:t>
            </a:r>
            <a:r>
              <a:rPr lang="zh-CN" altLang="en-US" sz="1200" dirty="0"/>
              <a:t>当季度日均销件数   （备注：以第三季度为</a:t>
            </a:r>
            <a:r>
              <a:rPr lang="zh-CN" altLang="en-US" sz="1200" dirty="0" smtClean="0"/>
              <a:t>例）</a:t>
            </a:r>
            <a:endParaRPr lang="zh-CN" altLang="en-US" sz="1200" dirty="0"/>
          </a:p>
          <a:p>
            <a:r>
              <a:rPr lang="zh-CN" altLang="en-US" sz="1200" dirty="0"/>
              <a:t>            当季度日均库存件数</a:t>
            </a:r>
            <a:r>
              <a:rPr lang="en-US" altLang="zh-CN" sz="1200" dirty="0"/>
              <a:t>=</a:t>
            </a:r>
            <a:r>
              <a:rPr lang="zh-CN" altLang="en-US" sz="1200" dirty="0"/>
              <a:t>（</a:t>
            </a:r>
            <a:r>
              <a:rPr lang="en-US" altLang="zh-CN" sz="1200" dirty="0"/>
              <a:t>7</a:t>
            </a:r>
            <a:r>
              <a:rPr lang="zh-CN" altLang="en-US" sz="1200" dirty="0"/>
              <a:t>月</a:t>
            </a:r>
            <a:r>
              <a:rPr lang="en-US" altLang="zh-CN" sz="1200" dirty="0"/>
              <a:t>1</a:t>
            </a:r>
            <a:r>
              <a:rPr lang="zh-CN" altLang="en-US" sz="1200" dirty="0"/>
              <a:t>日库存件数</a:t>
            </a:r>
            <a:r>
              <a:rPr lang="en-US" altLang="zh-CN" sz="1200" dirty="0"/>
              <a:t>+7</a:t>
            </a:r>
            <a:r>
              <a:rPr lang="zh-CN" altLang="en-US" sz="1200" dirty="0"/>
              <a:t>月</a:t>
            </a:r>
            <a:r>
              <a:rPr lang="en-US" altLang="zh-CN" sz="1200" dirty="0"/>
              <a:t>2</a:t>
            </a:r>
            <a:r>
              <a:rPr lang="zh-CN" altLang="en-US" sz="1200" dirty="0"/>
              <a:t>日库存件数</a:t>
            </a:r>
            <a:r>
              <a:rPr lang="en-US" altLang="zh-CN" sz="1200" dirty="0"/>
              <a:t>+7</a:t>
            </a:r>
            <a:r>
              <a:rPr lang="zh-CN" altLang="en-US" sz="1200" dirty="0"/>
              <a:t>月</a:t>
            </a:r>
            <a:r>
              <a:rPr lang="en-US" altLang="zh-CN" sz="1200" dirty="0"/>
              <a:t>3</a:t>
            </a:r>
            <a:r>
              <a:rPr lang="zh-CN" altLang="en-US" sz="1200" dirty="0"/>
              <a:t>日库存件数</a:t>
            </a:r>
            <a:r>
              <a:rPr lang="en-US" altLang="zh-CN" sz="1200" dirty="0"/>
              <a:t>+……+9</a:t>
            </a:r>
            <a:r>
              <a:rPr lang="zh-CN" altLang="en-US" sz="1200" dirty="0"/>
              <a:t>月</a:t>
            </a:r>
            <a:r>
              <a:rPr lang="en-US" altLang="zh-CN" sz="1200" dirty="0"/>
              <a:t>30</a:t>
            </a:r>
            <a:r>
              <a:rPr lang="zh-CN" altLang="en-US" sz="1200" dirty="0"/>
              <a:t>日库存件数）</a:t>
            </a:r>
            <a:r>
              <a:rPr lang="en-US" altLang="zh-CN" sz="1200" dirty="0"/>
              <a:t>/92</a:t>
            </a:r>
            <a:r>
              <a:rPr lang="zh-CN" altLang="en-US" sz="1200" dirty="0"/>
              <a:t>（天）</a:t>
            </a:r>
          </a:p>
          <a:p>
            <a:r>
              <a:rPr lang="zh-CN" altLang="en-US" sz="1200" dirty="0"/>
              <a:t>        当季度日均销售件数</a:t>
            </a:r>
            <a:r>
              <a:rPr lang="en-US" altLang="zh-CN" sz="1200" dirty="0"/>
              <a:t>=</a:t>
            </a:r>
            <a:r>
              <a:rPr lang="zh-CN" altLang="en-US" sz="1200" dirty="0"/>
              <a:t>（</a:t>
            </a:r>
            <a:r>
              <a:rPr lang="en-US" altLang="zh-CN" sz="1200" dirty="0"/>
              <a:t>7</a:t>
            </a:r>
            <a:r>
              <a:rPr lang="zh-CN" altLang="en-US" sz="1200" dirty="0"/>
              <a:t>月</a:t>
            </a:r>
            <a:r>
              <a:rPr lang="en-US" altLang="zh-CN" sz="1200" dirty="0"/>
              <a:t>1</a:t>
            </a:r>
            <a:r>
              <a:rPr lang="zh-CN" altLang="en-US" sz="1200" dirty="0"/>
              <a:t>日销售件数</a:t>
            </a:r>
            <a:r>
              <a:rPr lang="en-US" altLang="zh-CN" sz="1200" dirty="0"/>
              <a:t>+7</a:t>
            </a:r>
            <a:r>
              <a:rPr lang="zh-CN" altLang="en-US" sz="1200" dirty="0"/>
              <a:t>月</a:t>
            </a:r>
            <a:r>
              <a:rPr lang="en-US" altLang="zh-CN" sz="1200" dirty="0"/>
              <a:t>2</a:t>
            </a:r>
            <a:r>
              <a:rPr lang="zh-CN" altLang="en-US" sz="1200" dirty="0"/>
              <a:t>日销售件数</a:t>
            </a:r>
            <a:r>
              <a:rPr lang="en-US" altLang="zh-CN" sz="1200" dirty="0"/>
              <a:t>+7</a:t>
            </a:r>
            <a:r>
              <a:rPr lang="zh-CN" altLang="en-US" sz="1200" dirty="0"/>
              <a:t>月</a:t>
            </a:r>
            <a:r>
              <a:rPr lang="en-US" altLang="zh-CN" sz="1200" dirty="0"/>
              <a:t>3</a:t>
            </a:r>
            <a:r>
              <a:rPr lang="zh-CN" altLang="en-US" sz="1200" dirty="0"/>
              <a:t>日销售件数</a:t>
            </a:r>
            <a:r>
              <a:rPr lang="en-US" altLang="zh-CN" sz="1200" dirty="0"/>
              <a:t>+……+9</a:t>
            </a:r>
            <a:r>
              <a:rPr lang="zh-CN" altLang="en-US" sz="1200" dirty="0"/>
              <a:t>月</a:t>
            </a:r>
            <a:r>
              <a:rPr lang="en-US" altLang="zh-CN" sz="1200" dirty="0"/>
              <a:t>30</a:t>
            </a:r>
            <a:r>
              <a:rPr lang="zh-CN" altLang="en-US" sz="1200" dirty="0"/>
              <a:t>日销售件数）</a:t>
            </a:r>
            <a:r>
              <a:rPr lang="en-US" altLang="zh-CN" sz="1200" dirty="0"/>
              <a:t>/92</a:t>
            </a:r>
            <a:r>
              <a:rPr lang="zh-CN" altLang="en-US" sz="1200" dirty="0"/>
              <a:t>（天）</a:t>
            </a:r>
          </a:p>
          <a:p>
            <a:r>
              <a:rPr lang="en-US" altLang="zh-CN" sz="1200" dirty="0" smtClean="0"/>
              <a:t>4</a:t>
            </a:r>
            <a:r>
              <a:rPr lang="zh-CN" altLang="en-US" sz="1200" dirty="0" smtClean="0"/>
              <a:t>、仓储费</a:t>
            </a:r>
            <a:r>
              <a:rPr lang="zh-CN" altLang="en-US" sz="1200" dirty="0"/>
              <a:t>计费天数＝周转天数</a:t>
            </a:r>
            <a:r>
              <a:rPr lang="en-US" altLang="zh-CN" sz="1200" dirty="0"/>
              <a:t>-</a:t>
            </a:r>
            <a:r>
              <a:rPr lang="zh-CN" altLang="en-US" sz="1200" dirty="0"/>
              <a:t>免仓储服务天数，计费天数以</a:t>
            </a:r>
            <a:r>
              <a:rPr lang="en-US" altLang="zh-CN" sz="1200" dirty="0"/>
              <a:t>30</a:t>
            </a:r>
            <a:r>
              <a:rPr lang="zh-CN" altLang="en-US" sz="1200" dirty="0"/>
              <a:t>天封顶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r>
              <a:rPr lang="en-US" altLang="zh-CN" sz="1200" dirty="0" smtClean="0"/>
              <a:t>5</a:t>
            </a:r>
            <a:r>
              <a:rPr lang="zh-CN" altLang="en-US" sz="1200" dirty="0" smtClean="0"/>
              <a:t>、每季度</a:t>
            </a:r>
            <a:r>
              <a:rPr lang="zh-CN" altLang="en-US" sz="1200" dirty="0"/>
              <a:t>仓储费用</a:t>
            </a:r>
            <a:r>
              <a:rPr lang="en-US" altLang="zh-CN" sz="1200" dirty="0"/>
              <a:t>=</a:t>
            </a:r>
            <a:r>
              <a:rPr lang="zh-CN" altLang="en-US" sz="1200" dirty="0"/>
              <a:t>仓储计费天数*当季度存储计费月数*日均库存体积*对应计费单价</a:t>
            </a:r>
            <a:br>
              <a:rPr lang="zh-CN" altLang="en-US" sz="1200" dirty="0"/>
            </a:br>
            <a:r>
              <a:rPr lang="zh-CN" altLang="en-US" sz="1200" dirty="0"/>
              <a:t>（</a:t>
            </a:r>
            <a:r>
              <a:rPr lang="zh-CN" altLang="en-US" sz="1200" b="1" dirty="0">
                <a:solidFill>
                  <a:srgbClr val="FF0000"/>
                </a:solidFill>
              </a:rPr>
              <a:t>免仓储服务费周转天数： </a:t>
            </a:r>
            <a:r>
              <a:rPr lang="en-US" altLang="zh-CN" sz="1200" b="1" dirty="0">
                <a:solidFill>
                  <a:srgbClr val="FF0000"/>
                </a:solidFill>
              </a:rPr>
              <a:t>60 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天，周转</a:t>
            </a:r>
            <a:r>
              <a:rPr lang="zh-CN" altLang="en-US" sz="1200" b="1" dirty="0">
                <a:solidFill>
                  <a:srgbClr val="FF0000"/>
                </a:solidFill>
              </a:rPr>
              <a:t>天数超过</a:t>
            </a:r>
            <a:r>
              <a:rPr lang="en-US" altLang="zh-CN" sz="1200" b="1" dirty="0">
                <a:solidFill>
                  <a:srgbClr val="FF0000"/>
                </a:solidFill>
              </a:rPr>
              <a:t>60</a:t>
            </a:r>
            <a:r>
              <a:rPr lang="zh-CN" altLang="en-US" sz="1200" b="1" dirty="0">
                <a:solidFill>
                  <a:srgbClr val="FF0000"/>
                </a:solidFill>
              </a:rPr>
              <a:t>天且小于</a:t>
            </a:r>
            <a:r>
              <a:rPr lang="en-US" altLang="zh-CN" sz="1200" b="1" dirty="0">
                <a:solidFill>
                  <a:srgbClr val="FF0000"/>
                </a:solidFill>
              </a:rPr>
              <a:t>90</a:t>
            </a:r>
            <a:r>
              <a:rPr lang="zh-CN" altLang="en-US" sz="1200" b="1" dirty="0">
                <a:solidFill>
                  <a:srgbClr val="FF0000"/>
                </a:solidFill>
              </a:rPr>
              <a:t>天（含</a:t>
            </a:r>
            <a:r>
              <a:rPr lang="en-US" altLang="zh-CN" sz="1200" b="1" dirty="0">
                <a:solidFill>
                  <a:srgbClr val="FF0000"/>
                </a:solidFill>
              </a:rPr>
              <a:t>90</a:t>
            </a:r>
            <a:r>
              <a:rPr lang="zh-CN" altLang="en-US" sz="1200" b="1" dirty="0">
                <a:solidFill>
                  <a:srgbClr val="FF0000"/>
                </a:solidFill>
              </a:rPr>
              <a:t>天），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按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元</a:t>
            </a:r>
            <a:r>
              <a:rPr lang="en-US" altLang="zh-CN" sz="1200" b="1" dirty="0">
                <a:solidFill>
                  <a:srgbClr val="FF0000"/>
                </a:solidFill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</a:rPr>
              <a:t>立方</a:t>
            </a:r>
            <a:r>
              <a:rPr lang="en-US" altLang="zh-CN" sz="1200" b="1" dirty="0">
                <a:solidFill>
                  <a:srgbClr val="FF0000"/>
                </a:solidFill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</a:rPr>
              <a:t>天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计费；周转</a:t>
            </a:r>
            <a:r>
              <a:rPr lang="zh-CN" altLang="en-US" sz="1200" b="1" dirty="0">
                <a:solidFill>
                  <a:srgbClr val="FF0000"/>
                </a:solidFill>
              </a:rPr>
              <a:t>天数超过</a:t>
            </a:r>
            <a:r>
              <a:rPr lang="en-US" altLang="zh-CN" sz="1200" b="1" dirty="0">
                <a:solidFill>
                  <a:srgbClr val="FF0000"/>
                </a:solidFill>
              </a:rPr>
              <a:t>90</a:t>
            </a:r>
            <a:r>
              <a:rPr lang="zh-CN" altLang="en-US" sz="1200" b="1" dirty="0">
                <a:solidFill>
                  <a:srgbClr val="FF0000"/>
                </a:solidFill>
              </a:rPr>
              <a:t>天，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按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元</a:t>
            </a:r>
            <a:r>
              <a:rPr lang="en-US" altLang="zh-CN" sz="1200" b="1" dirty="0">
                <a:solidFill>
                  <a:srgbClr val="FF0000"/>
                </a:solidFill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</a:rPr>
              <a:t>立方</a:t>
            </a:r>
            <a:r>
              <a:rPr lang="en-US" altLang="zh-CN" sz="1200" b="1" dirty="0">
                <a:solidFill>
                  <a:srgbClr val="FF0000"/>
                </a:solidFill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</a:rPr>
              <a:t>天计费</a:t>
            </a:r>
            <a:r>
              <a:rPr lang="zh-CN" altLang="en-US" sz="1200" dirty="0" smtClean="0"/>
              <a:t>）</a:t>
            </a:r>
            <a:endParaRPr lang="zh-CN" altLang="en-US" sz="1200" dirty="0"/>
          </a:p>
          <a:p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当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季度存储计费月份数：除商家首次入仓外，当季度存储月份数为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；商家首次入仓时，当季度存储月份数详见下述举例；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			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⑴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以商家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2017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月份入仓为例，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2017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第一季度当季度存储计费月份数为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；		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⑵以商家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2017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月份入仓为例，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2017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第一季度当季度存储计费月份数为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；		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⑶以商家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2017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月份入仓为例，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2017</a:t>
            </a:r>
            <a:r>
              <a:rPr lang="zh-CN" altLang="en-US" sz="1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第一季度当季度存储计费月份数为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；	</a:t>
            </a:r>
            <a:endParaRPr lang="en-US" altLang="zh-CN" sz="1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具体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计费举例：</a:t>
            </a:r>
            <a:endParaRPr lang="en-US" altLang="zh-CN" sz="12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A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商家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月份入仓，第一季度周转天数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为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70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，免仓储服务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天数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60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，则一季度仓储费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=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（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70-60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）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*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*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x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立方*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元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立方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B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商家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月份入仓，第一季度周转天数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为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100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，免仓储服务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天数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60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，则一季度仓储费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=min(30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,(100-60))*2*x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立方*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元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立方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天（计费天数以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30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天封顶）</a:t>
            </a:r>
            <a:endParaRPr lang="en-US" altLang="zh-CN" sz="12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         =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min(30,40)*2*x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立方*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元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立方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endParaRPr lang="en-US" altLang="zh-CN" sz="12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         =30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*2*x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立方*</a:t>
            </a:r>
            <a:r>
              <a:rPr lang="en-US" altLang="zh-CN" sz="1200" dirty="0" smtClean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1200" dirty="0" smtClean="0">
                <a:solidFill>
                  <a:schemeClr val="accent1"/>
                </a:solidFill>
                <a:latin typeface="+mj-ea"/>
                <a:ea typeface="+mj-ea"/>
              </a:rPr>
              <a:t>元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立方</a:t>
            </a:r>
            <a:r>
              <a:rPr lang="en-US" altLang="zh-CN" sz="1200" dirty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endParaRPr lang="en-US" altLang="zh-CN" sz="12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注意点：仓储费计费及周转天数的计算是按商家纬度，非仓纬度。</a:t>
            </a:r>
            <a:endParaRPr lang="en-US" altLang="zh-CN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8672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525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A000120150407A10KPBG</Template>
  <TotalTime>10586</TotalTime>
  <Words>2555</Words>
  <Application>Microsoft Office PowerPoint</Application>
  <PresentationFormat>全屏显示(16:9)</PresentationFormat>
  <Paragraphs>277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华文新魏</vt:lpstr>
      <vt:lpstr>宋体</vt:lpstr>
      <vt:lpstr>微软雅黑</vt:lpstr>
      <vt:lpstr>幼圆</vt:lpstr>
      <vt:lpstr>Arial</vt:lpstr>
      <vt:lpstr>Arial Black</vt:lpstr>
      <vt:lpstr>Calibri</vt:lpstr>
      <vt:lpstr>Franklin Gothic Book</vt:lpstr>
      <vt:lpstr>Times New Roman</vt:lpstr>
      <vt:lpstr>Wingdings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库存周转查询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山羽</dc:creator>
  <cp:lastModifiedBy>梓煜</cp:lastModifiedBy>
  <cp:revision>819</cp:revision>
  <dcterms:created xsi:type="dcterms:W3CDTF">2015-02-12T08:16:00Z</dcterms:created>
  <dcterms:modified xsi:type="dcterms:W3CDTF">2017-04-26T11:20:52Z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